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6" r:id="rId3"/>
    <p:sldId id="315" r:id="rId4"/>
    <p:sldId id="316" r:id="rId5"/>
    <p:sldId id="317" r:id="rId6"/>
    <p:sldId id="312" r:id="rId7"/>
    <p:sldId id="311" r:id="rId8"/>
    <p:sldId id="314" r:id="rId9"/>
  </p:sldIdLst>
  <p:sldSz cx="9144000" cy="6858000" type="screen4x3"/>
  <p:notesSz cx="6797675" cy="9926638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9E"/>
    <a:srgbClr val="FF00FF"/>
    <a:srgbClr val="00519D"/>
    <a:srgbClr val="66CCFF"/>
    <a:srgbClr val="808080"/>
    <a:srgbClr val="00A7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94" autoAdjust="0"/>
    <p:restoredTop sz="77988" autoAdjust="0"/>
  </p:normalViewPr>
  <p:slideViewPr>
    <p:cSldViewPr>
      <p:cViewPr varScale="1">
        <p:scale>
          <a:sx n="67" d="100"/>
          <a:sy n="67" d="100"/>
        </p:scale>
        <p:origin x="-20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468296B-D3F1-4423-9590-CE8007AD94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881842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8F0CA9C-B05F-41D3-B312-FB5BD7E25020}" type="slidenum">
              <a:rPr lang="fr-FR"/>
              <a:pPr eaLnBrk="1" hangingPunct="1"/>
              <a:t>1</a:t>
            </a:fld>
            <a:endParaRPr lang="fr-FR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68296B-D3F1-4423-9590-CE8007AD94AE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175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21E08D-FFAE-4EE3-9CBC-D846AAC79BEB}" type="slidenum">
              <a:rPr lang="fr-FR"/>
              <a:pPr/>
              <a:t>4</a:t>
            </a:fld>
            <a:endParaRPr lang="fr-FR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61082D7-5C9B-40B1-AFEC-B5FE39DCF490}" type="slidenum">
              <a:rPr lang="fr-FR"/>
              <a:pPr/>
              <a:t>5</a:t>
            </a:fld>
            <a:endParaRPr lang="fr-FR"/>
          </a:p>
        </p:txBody>
      </p:sp>
      <p:sp>
        <p:nvSpPr>
          <p:cNvPr id="149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68296B-D3F1-4423-9590-CE8007AD94A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7106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0">
          <a:blip r:embed="rId2"/>
          <a:srcRect/>
          <a:stretch>
            <a:fillRect r="-833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8"/>
          <p:cNvSpPr txBox="1">
            <a:spLocks noChangeArrowheads="1"/>
          </p:cNvSpPr>
          <p:nvPr/>
        </p:nvSpPr>
        <p:spPr bwMode="auto">
          <a:xfrm>
            <a:off x="3707904" y="1196975"/>
            <a:ext cx="5328592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fr-FR" sz="1600" b="1" i="1" baseline="0" noProof="0" dirty="0" smtClean="0">
                <a:solidFill>
                  <a:schemeClr val="bg1"/>
                </a:solidFill>
              </a:rPr>
              <a:t>2</a:t>
            </a:r>
            <a:r>
              <a:rPr lang="fr-FR" sz="1600" b="1" i="1" baseline="30000" noProof="0" dirty="0" smtClean="0">
                <a:solidFill>
                  <a:schemeClr val="bg1"/>
                </a:solidFill>
              </a:rPr>
              <a:t>nd</a:t>
            </a:r>
            <a:r>
              <a:rPr lang="fr-FR" sz="1600" b="1" i="1" baseline="0" noProof="0" dirty="0" smtClean="0">
                <a:solidFill>
                  <a:schemeClr val="bg1"/>
                </a:solidFill>
              </a:rPr>
              <a:t> training course </a:t>
            </a:r>
            <a:r>
              <a:rPr lang="fr-FR" sz="1600" b="1" i="1" dirty="0" smtClean="0">
                <a:solidFill>
                  <a:schemeClr val="bg1"/>
                </a:solidFill>
              </a:rPr>
              <a:t>–</a:t>
            </a:r>
            <a:r>
              <a:rPr lang="fr-FR" sz="1600" b="1" i="1" baseline="0" dirty="0" smtClean="0">
                <a:solidFill>
                  <a:schemeClr val="bg1"/>
                </a:solidFill>
              </a:rPr>
              <a:t> Ostende</a:t>
            </a:r>
            <a:r>
              <a:rPr lang="fr-FR" sz="1600" b="1" i="1" dirty="0" smtClean="0">
                <a:solidFill>
                  <a:schemeClr val="bg1"/>
                </a:solidFill>
              </a:rPr>
              <a:t> – 20-22 May, 2014</a:t>
            </a:r>
            <a:endParaRPr lang="fr-FR" sz="1600" b="1" i="1" dirty="0">
              <a:solidFill>
                <a:schemeClr val="bg1"/>
              </a:solidFill>
            </a:endParaRP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63713" y="4652963"/>
            <a:ext cx="7200900" cy="288925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fr-FR" noProof="0" smtClean="0"/>
              <a:t>Modifiez le style du titre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63713" y="5013325"/>
            <a:ext cx="7200900" cy="215900"/>
          </a:xfrm>
        </p:spPr>
        <p:txBody>
          <a:bodyPr/>
          <a:lstStyle>
            <a:lvl1pPr marL="0" indent="0">
              <a:buFontTx/>
              <a:buNone/>
              <a:defRPr sz="1200">
                <a:solidFill>
                  <a:srgbClr val="00519D"/>
                </a:solidFill>
              </a:defRPr>
            </a:lvl1pPr>
          </a:lstStyle>
          <a:p>
            <a:pPr lvl="0"/>
            <a:r>
              <a:rPr lang="fr-FR" noProof="0" smtClean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000791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CA6C3E-47C3-4ABB-886F-F32DD7FFC92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4000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94513" y="1484313"/>
            <a:ext cx="2070100" cy="453707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4213" y="1484313"/>
            <a:ext cx="6057900" cy="453707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16CA3-F8DF-4CC7-BD80-DFDA06E71C5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1220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Arial" pitchFamily="34" charset="0"/>
              <a:buChar char="•"/>
              <a:defRPr/>
            </a:lvl1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D762F-63A4-4BED-90B1-0FF561EA7E8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334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CD57CC-848E-4DB3-8D3F-8DEC7CC689A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595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4213" y="2060575"/>
            <a:ext cx="40640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00613" y="2060575"/>
            <a:ext cx="40640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4CA7E9-CF05-4094-BA9B-1ABCC36EB6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3871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F4C8E-0611-4B54-9942-858C8EA09FE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2817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55D6A-CB60-4204-8B37-93D8EA7523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50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3B8385-29BF-44CB-8A31-399B1A862E4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55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95B110-078F-44D0-A2A8-D6F212C592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979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9FE1AA-7472-47A9-AA79-D2252058A30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820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 r="-8333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4213" y="1484313"/>
            <a:ext cx="8280400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2060575"/>
            <a:ext cx="8280400" cy="3960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232525"/>
            <a:ext cx="9144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016625"/>
            <a:ext cx="91440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100" smtClean="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0" y="6640513"/>
            <a:ext cx="9144000" cy="217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 smtClean="0">
                <a:solidFill>
                  <a:srgbClr val="00519D"/>
                </a:solidFill>
              </a:defRPr>
            </a:lvl1pPr>
          </a:lstStyle>
          <a:p>
            <a:pPr>
              <a:defRPr/>
            </a:pPr>
            <a:fld id="{5FA3003C-A3C2-4528-A478-D0BEDB1257E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0" y="6464300"/>
            <a:ext cx="914400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fr-FR" sz="1100" b="1">
                <a:solidFill>
                  <a:srgbClr val="00A7E5"/>
                </a:solidFill>
              </a:rPr>
              <a:t>sdn-userdesk@seadatanet.org – www.seadatanet.org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652120" y="726812"/>
            <a:ext cx="3456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1100" i="1" baseline="0" dirty="0" smtClean="0">
                <a:solidFill>
                  <a:srgbClr val="00529E"/>
                </a:solidFill>
                <a:latin typeface="+mj-lt"/>
              </a:rPr>
              <a:t>2</a:t>
            </a:r>
            <a:r>
              <a:rPr lang="fr-FR" sz="1100" i="1" baseline="30000" dirty="0" smtClean="0">
                <a:solidFill>
                  <a:srgbClr val="00529E"/>
                </a:solidFill>
                <a:latin typeface="+mj-lt"/>
              </a:rPr>
              <a:t>nd</a:t>
            </a:r>
            <a:r>
              <a:rPr lang="fr-FR" sz="1100" i="1" baseline="0" dirty="0" smtClean="0">
                <a:solidFill>
                  <a:srgbClr val="00529E"/>
                </a:solidFill>
                <a:latin typeface="+mj-lt"/>
              </a:rPr>
              <a:t> training course, Ostende, 20-22 May 2014</a:t>
            </a:r>
            <a:endParaRPr lang="fr-FR" sz="1100" i="1" dirty="0">
              <a:solidFill>
                <a:srgbClr val="00529E"/>
              </a:solidFill>
              <a:latin typeface="+mj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 i="1">
          <a:solidFill>
            <a:srgbClr val="00519D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00A7E5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00519D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rgbClr val="00A7E5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519D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○"/>
        <a:defRPr sz="2000">
          <a:solidFill>
            <a:srgbClr val="00A7E5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seadatanet.org/standards_software/software/nemo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19672" y="4581128"/>
            <a:ext cx="7344941" cy="576064"/>
          </a:xfrm>
        </p:spPr>
        <p:txBody>
          <a:bodyPr/>
          <a:lstStyle/>
          <a:p>
            <a:r>
              <a:rPr lang="en-GB" sz="4000" dirty="0" smtClean="0"/>
              <a:t>What’s new in NEMO 1.5?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8269" y="1484313"/>
            <a:ext cx="7128147" cy="495300"/>
          </a:xfrm>
        </p:spPr>
        <p:txBody>
          <a:bodyPr/>
          <a:lstStyle/>
          <a:p>
            <a:r>
              <a:rPr lang="en-US" dirty="0" smtClean="0"/>
              <a:t>NEMO objectives and principles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276872"/>
            <a:ext cx="8712968" cy="3816424"/>
          </a:xfrm>
        </p:spPr>
        <p:txBody>
          <a:bodyPr/>
          <a:lstStyle/>
          <a:p>
            <a:r>
              <a:rPr lang="en-US" sz="3600" dirty="0" smtClean="0"/>
              <a:t>Reformat data files at any ASCII format to one of the SeaDataNet </a:t>
            </a:r>
            <a:r>
              <a:rPr lang="en-US" sz="3600" dirty="0" smtClean="0"/>
              <a:t>formats</a:t>
            </a:r>
            <a:endParaRPr lang="en-US" sz="3600" dirty="0" smtClean="0"/>
          </a:p>
          <a:p>
            <a:r>
              <a:rPr lang="en-US" sz="3600" dirty="0" smtClean="0"/>
              <a:t>All input files (to be converted) must be homogeneous : same information at the same place in each file, measured parameters as column</a:t>
            </a:r>
            <a:endParaRPr lang="en-US" sz="3200" dirty="0" smtClean="0">
              <a:solidFill>
                <a:srgbClr val="00A7E5"/>
              </a:solidFill>
            </a:endParaRPr>
          </a:p>
        </p:txBody>
      </p:sp>
      <p:pic>
        <p:nvPicPr>
          <p:cNvPr id="4" name="Picture 10" descr="nem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412875"/>
            <a:ext cx="1008063" cy="77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525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83768" y="6381328"/>
            <a:ext cx="4104456" cy="3600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624" y="1484313"/>
            <a:ext cx="7416179" cy="495300"/>
          </a:xfrm>
        </p:spPr>
        <p:txBody>
          <a:bodyPr/>
          <a:lstStyle/>
          <a:p>
            <a:r>
              <a:rPr lang="en-GB" dirty="0" smtClean="0"/>
              <a:t>NEMO current version is 1.5.3</a:t>
            </a:r>
            <a:endParaRPr lang="en-GB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2060575"/>
            <a:ext cx="8857109" cy="3960813"/>
          </a:xfrm>
        </p:spPr>
        <p:txBody>
          <a:bodyPr/>
          <a:lstStyle/>
          <a:p>
            <a:r>
              <a:rPr lang="en-GB" sz="2000" dirty="0"/>
              <a:t>Can be downloaded from SeaDataNet Web </a:t>
            </a:r>
            <a:r>
              <a:rPr lang="en-GB" sz="2000" dirty="0" smtClean="0"/>
              <a:t>site</a:t>
            </a:r>
          </a:p>
          <a:p>
            <a:pPr marL="457200" lvl="1" indent="0">
              <a:buNone/>
            </a:pPr>
            <a:r>
              <a:rPr lang="en-GB" sz="2000" dirty="0">
                <a:solidFill>
                  <a:srgbClr val="00CC99"/>
                </a:solidFill>
                <a:hlinkClick r:id="rId2"/>
              </a:rPr>
              <a:t>http://</a:t>
            </a:r>
            <a:r>
              <a:rPr lang="en-GB" sz="2000" dirty="0" smtClean="0">
                <a:solidFill>
                  <a:srgbClr val="00CC99"/>
                </a:solidFill>
                <a:hlinkClick r:id="rId2"/>
              </a:rPr>
              <a:t>www.seadatanet.org/standards_software/software/nemo</a:t>
            </a:r>
            <a:endParaRPr lang="en-GB" sz="2000" dirty="0" smtClean="0">
              <a:solidFill>
                <a:srgbClr val="00CC99"/>
              </a:solidFill>
            </a:endParaRPr>
          </a:p>
          <a:p>
            <a:pPr>
              <a:buFontTx/>
              <a:buChar char="•"/>
            </a:pPr>
            <a:r>
              <a:rPr lang="en-US" sz="2000" dirty="0"/>
              <a:t>Written in </a:t>
            </a:r>
            <a:r>
              <a:rPr lang="en-US" sz="2000" b="1" dirty="0"/>
              <a:t>Java</a:t>
            </a:r>
            <a:r>
              <a:rPr lang="en-US" sz="2000" dirty="0"/>
              <a:t> Language (Version &gt;= 1.6)</a:t>
            </a:r>
          </a:p>
          <a:p>
            <a:pPr>
              <a:buFontTx/>
              <a:buChar char="•"/>
            </a:pPr>
            <a:r>
              <a:rPr lang="en-US" sz="2000" dirty="0"/>
              <a:t>Bilingual (French, English)</a:t>
            </a:r>
          </a:p>
          <a:p>
            <a:pPr>
              <a:buFontTx/>
              <a:buChar char="•"/>
            </a:pPr>
            <a:r>
              <a:rPr lang="en-US" sz="2000" dirty="0"/>
              <a:t> Available under multiple environments :</a:t>
            </a:r>
          </a:p>
          <a:p>
            <a:pPr lvl="1"/>
            <a:r>
              <a:rPr lang="en-US" sz="2000" dirty="0"/>
              <a:t>Microsoft : Windows 2000, WINDOWS 7, XP, VISTA , APPLE</a:t>
            </a:r>
          </a:p>
          <a:p>
            <a:pPr lvl="1"/>
            <a:r>
              <a:rPr lang="en-US" sz="2000" dirty="0"/>
              <a:t>Unix - Solaris </a:t>
            </a:r>
          </a:p>
          <a:p>
            <a:pPr lvl="1"/>
            <a:r>
              <a:rPr lang="en-US" sz="2000" dirty="0"/>
              <a:t>Linux</a:t>
            </a:r>
          </a:p>
          <a:p>
            <a:pPr>
              <a:buFontTx/>
              <a:buChar char="•"/>
            </a:pPr>
            <a:r>
              <a:rPr lang="en-US" sz="2000" dirty="0"/>
              <a:t>Interactive and batch modes available</a:t>
            </a:r>
          </a:p>
          <a:p>
            <a:pPr>
              <a:buFontTx/>
              <a:buChar char="•"/>
            </a:pPr>
            <a:r>
              <a:rPr lang="en-US" sz="2000" dirty="0"/>
              <a:t>Use of </a:t>
            </a:r>
            <a:r>
              <a:rPr lang="en-US" sz="2000" b="1" dirty="0"/>
              <a:t>SeaDataNet common vocabularies</a:t>
            </a:r>
            <a:r>
              <a:rPr lang="en-US" sz="2000" dirty="0"/>
              <a:t> web services </a:t>
            </a:r>
          </a:p>
          <a:p>
            <a:pPr lvl="1"/>
            <a:r>
              <a:rPr lang="en-US" sz="2000" dirty="0"/>
              <a:t>to update lists of values of the SeaDataNet common vocabularies </a:t>
            </a:r>
          </a:p>
          <a:p>
            <a:pPr lvl="2"/>
            <a:r>
              <a:rPr lang="en-US" sz="2000" dirty="0"/>
              <a:t>need network connections in order to have up to date lists of values.</a:t>
            </a:r>
          </a:p>
          <a:p>
            <a:pPr lvl="2"/>
            <a:r>
              <a:rPr lang="en-US" sz="2000" dirty="0"/>
              <a:t>But NEMO works offline once the lists are up-to-date</a:t>
            </a:r>
          </a:p>
          <a:p>
            <a:pPr marL="457200" lvl="1" indent="0">
              <a:buNone/>
            </a:pPr>
            <a:endParaRPr lang="en-GB" dirty="0"/>
          </a:p>
        </p:txBody>
      </p:sp>
      <p:pic>
        <p:nvPicPr>
          <p:cNvPr id="5" name="Picture 10" descr="nem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340768"/>
            <a:ext cx="1008063" cy="77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7319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4" name="Rectangle 6"/>
          <p:cNvSpPr>
            <a:spLocks noChangeArrowheads="1"/>
          </p:cNvSpPr>
          <p:nvPr/>
        </p:nvSpPr>
        <p:spPr bwMode="auto">
          <a:xfrm>
            <a:off x="1187450" y="1484313"/>
            <a:ext cx="7272338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en-US" sz="3200" b="1" i="1" dirty="0">
                <a:solidFill>
                  <a:srgbClr val="00519D"/>
                </a:solidFill>
                <a:latin typeface="+mj-lt"/>
                <a:ea typeface="+mj-ea"/>
                <a:cs typeface="+mj-cs"/>
              </a:rPr>
              <a:t>NEMO main features</a:t>
            </a:r>
          </a:p>
        </p:txBody>
      </p:sp>
      <p:sp>
        <p:nvSpPr>
          <p:cNvPr id="83977" name="Rectangle 9"/>
          <p:cNvSpPr>
            <a:spLocks noChangeArrowheads="1"/>
          </p:cNvSpPr>
          <p:nvPr/>
        </p:nvSpPr>
        <p:spPr bwMode="auto">
          <a:xfrm>
            <a:off x="323529" y="2420938"/>
            <a:ext cx="846011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57200" indent="-457200">
              <a:lnSpc>
                <a:spcPct val="105000"/>
              </a:lnSpc>
              <a:spcBef>
                <a:spcPct val="20000"/>
              </a:spcBef>
              <a:buFontTx/>
              <a:buChar char="•"/>
              <a:tabLst>
                <a:tab pos="179388" algn="l"/>
                <a:tab pos="1703388" algn="l"/>
              </a:tabLst>
            </a:pPr>
            <a:r>
              <a:rPr lang="en-GB" sz="2800" dirty="0">
                <a:solidFill>
                  <a:srgbClr val="00A7E5"/>
                </a:solidFill>
                <a:latin typeface="+mn-lt"/>
                <a:cs typeface="+mn-cs"/>
              </a:rPr>
              <a:t>Reformat ASCII text file of vertical profiles, time</a:t>
            </a:r>
            <a:r>
              <a:rPr lang="fr-FR" sz="2800" dirty="0">
                <a:solidFill>
                  <a:srgbClr val="00A7E5"/>
                </a:solidFill>
                <a:latin typeface="+mn-lt"/>
                <a:cs typeface="+mn-cs"/>
              </a:rPr>
              <a:t>-</a:t>
            </a:r>
            <a:r>
              <a:rPr lang="en-GB" sz="2800" dirty="0">
                <a:solidFill>
                  <a:srgbClr val="00A7E5"/>
                </a:solidFill>
                <a:latin typeface="+mn-lt"/>
                <a:cs typeface="+mn-cs"/>
              </a:rPr>
              <a:t>series or trajectories  to a SeaDataNet </a:t>
            </a:r>
            <a:r>
              <a:rPr lang="fr-FR" sz="2800" dirty="0">
                <a:solidFill>
                  <a:srgbClr val="00A7E5"/>
                </a:solidFill>
                <a:latin typeface="+mn-lt"/>
                <a:cs typeface="+mn-cs"/>
              </a:rPr>
              <a:t>ASCII format</a:t>
            </a:r>
            <a:r>
              <a:rPr lang="en-GB" sz="2800" dirty="0">
                <a:solidFill>
                  <a:srgbClr val="00A7E5"/>
                </a:solidFill>
                <a:latin typeface="+mn-lt"/>
                <a:cs typeface="+mn-cs"/>
              </a:rPr>
              <a:t> (ODV, MEDATLAS).</a:t>
            </a:r>
          </a:p>
          <a:p>
            <a:pPr lvl="1" indent="-457200">
              <a:lnSpc>
                <a:spcPct val="105000"/>
              </a:lnSpc>
              <a:spcBef>
                <a:spcPct val="20000"/>
              </a:spcBef>
              <a:buFontTx/>
              <a:buChar char="•"/>
              <a:tabLst>
                <a:tab pos="179388" algn="l"/>
                <a:tab pos="1703388" algn="l"/>
              </a:tabLst>
            </a:pPr>
            <a:r>
              <a:rPr lang="en-GB" sz="2800" dirty="0">
                <a:solidFill>
                  <a:srgbClr val="00A7E5"/>
                </a:solidFill>
                <a:latin typeface="+mn-lt"/>
                <a:cs typeface="+mn-cs"/>
              </a:rPr>
              <a:t>The input ASCII files can be: 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  <a:tabLst>
                <a:tab pos="179388" algn="l"/>
                <a:tab pos="1703388" algn="l"/>
              </a:tabLst>
            </a:pPr>
            <a:r>
              <a:rPr lang="en-GB" sz="2400" i="1" dirty="0" smtClean="0">
                <a:solidFill>
                  <a:srgbClr val="00529E"/>
                </a:solidFill>
                <a:latin typeface="+mn-lt"/>
                <a:cs typeface="+mn-cs"/>
              </a:rPr>
              <a:t>one file per station for vertical profiles or time series</a:t>
            </a:r>
          </a:p>
          <a:p>
            <a:pPr marL="1143000" lvl="2" indent="-228600">
              <a:lnSpc>
                <a:spcPct val="80000"/>
              </a:lnSpc>
              <a:spcBef>
                <a:spcPct val="20000"/>
              </a:spcBef>
              <a:buFontTx/>
              <a:buChar char="•"/>
              <a:tabLst>
                <a:tab pos="179388" algn="l"/>
                <a:tab pos="1703388" algn="l"/>
              </a:tabLst>
            </a:pPr>
            <a:r>
              <a:rPr lang="en-GB" sz="2400" i="1" dirty="0" smtClean="0">
                <a:solidFill>
                  <a:srgbClr val="00529E"/>
                </a:solidFill>
                <a:latin typeface="+mn-lt"/>
                <a:cs typeface="+mn-cs"/>
              </a:rPr>
              <a:t>one </a:t>
            </a:r>
            <a:r>
              <a:rPr lang="en-GB" sz="2400" i="1" dirty="0">
                <a:solidFill>
                  <a:srgbClr val="00529E"/>
                </a:solidFill>
                <a:latin typeface="+mn-lt"/>
                <a:cs typeface="+mn-cs"/>
              </a:rPr>
              <a:t>file for one cruise for vertical profiles, time series or trajectories</a:t>
            </a:r>
          </a:p>
          <a:p>
            <a:pPr marL="457200" indent="-457200">
              <a:lnSpc>
                <a:spcPct val="105000"/>
              </a:lnSpc>
              <a:spcBef>
                <a:spcPct val="20000"/>
              </a:spcBef>
              <a:buFontTx/>
              <a:buChar char="•"/>
              <a:tabLst>
                <a:tab pos="179388" algn="l"/>
                <a:tab pos="1703388" algn="l"/>
              </a:tabLst>
            </a:pPr>
            <a:r>
              <a:rPr lang="en-GB" sz="2800" dirty="0">
                <a:solidFill>
                  <a:srgbClr val="00A7E5"/>
                </a:solidFill>
                <a:latin typeface="+mn-lt"/>
                <a:cs typeface="+mn-cs"/>
              </a:rPr>
              <a:t>Interact with Mikado, to be able to generate ISO-19115 XML descriptions of the data.</a:t>
            </a:r>
          </a:p>
          <a:p>
            <a:pPr marL="182563" indent="-182563">
              <a:lnSpc>
                <a:spcPct val="105000"/>
              </a:lnSpc>
              <a:spcBef>
                <a:spcPct val="40000"/>
              </a:spcBef>
              <a:tabLst>
                <a:tab pos="179388" algn="l"/>
                <a:tab pos="1703388" algn="l"/>
              </a:tabLst>
            </a:pPr>
            <a:endParaRPr lang="en-US" sz="3200" b="0" dirty="0">
              <a:solidFill>
                <a:srgbClr val="5A5A5A"/>
              </a:solidFill>
              <a:latin typeface="Helvetica" pitchFamily="34" charset="0"/>
            </a:endParaRPr>
          </a:p>
        </p:txBody>
      </p:sp>
      <p:pic>
        <p:nvPicPr>
          <p:cNvPr id="83978" name="Picture 10" descr="nem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" y="1412875"/>
            <a:ext cx="1008063" cy="77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087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39752" y="6381328"/>
            <a:ext cx="4464496" cy="4766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>
          <a:xfrm>
            <a:off x="1115616" y="1484313"/>
            <a:ext cx="6984131" cy="495300"/>
          </a:xfrm>
        </p:spPr>
        <p:txBody>
          <a:bodyPr/>
          <a:lstStyle/>
          <a:p>
            <a:r>
              <a:rPr lang="en-US" dirty="0"/>
              <a:t>NEMO principles</a:t>
            </a:r>
            <a:endParaRPr lang="fr-FR" dirty="0"/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1" y="2133600"/>
            <a:ext cx="8532118" cy="4391025"/>
          </a:xfrm>
        </p:spPr>
        <p:txBody>
          <a:bodyPr/>
          <a:lstStyle/>
          <a:p>
            <a:pPr>
              <a:buFontTx/>
              <a:buChar char="•"/>
            </a:pPr>
            <a:r>
              <a:rPr lang="en-GB" sz="2400" dirty="0"/>
              <a:t>NEMO </a:t>
            </a:r>
            <a:r>
              <a:rPr lang="en-GB" sz="2400" dirty="0" smtClean="0"/>
              <a:t>able </a:t>
            </a:r>
            <a:r>
              <a:rPr lang="en-GB" sz="2400" dirty="0"/>
              <a:t>to read almost </a:t>
            </a:r>
            <a:r>
              <a:rPr lang="en-GB" sz="2400" b="1" dirty="0"/>
              <a:t>any ASCII format</a:t>
            </a:r>
            <a:r>
              <a:rPr lang="en-GB" sz="2400" dirty="0"/>
              <a:t> to translate it to </a:t>
            </a:r>
            <a:r>
              <a:rPr lang="en-GB" sz="2400" dirty="0" smtClean="0"/>
              <a:t>SDN formats</a:t>
            </a:r>
            <a:endParaRPr lang="en-GB" sz="2400" dirty="0"/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GB" sz="2400" dirty="0"/>
              <a:t>Users of NEMO describe the entry files format </a:t>
            </a:r>
            <a:r>
              <a:rPr lang="en-GB" sz="2400" dirty="0" smtClean="0">
                <a:sym typeface="Wingdings" pitchFamily="2" charset="2"/>
              </a:rPr>
              <a:t></a:t>
            </a:r>
            <a:r>
              <a:rPr lang="en-GB" sz="2400" dirty="0" smtClean="0"/>
              <a:t>NEMO </a:t>
            </a:r>
            <a:r>
              <a:rPr lang="en-GB" sz="2400" dirty="0"/>
              <a:t>a</a:t>
            </a:r>
            <a:r>
              <a:rPr lang="en-GB" sz="2400" dirty="0" smtClean="0"/>
              <a:t>ble </a:t>
            </a:r>
            <a:r>
              <a:rPr lang="en-GB" sz="2400" dirty="0"/>
              <a:t>to find </a:t>
            </a:r>
            <a:r>
              <a:rPr lang="en-GB" sz="2400" dirty="0" smtClean="0"/>
              <a:t>information necessary for </a:t>
            </a:r>
            <a:r>
              <a:rPr lang="en-GB" sz="2400" dirty="0"/>
              <a:t>SeaDataNet formats</a:t>
            </a:r>
          </a:p>
          <a:p>
            <a:pPr>
              <a:lnSpc>
                <a:spcPct val="100000"/>
              </a:lnSpc>
              <a:spcBef>
                <a:spcPct val="20000"/>
              </a:spcBef>
              <a:buFontTx/>
              <a:buChar char="•"/>
            </a:pPr>
            <a:r>
              <a:rPr lang="en-GB" sz="2400" b="1" dirty="0" smtClean="0"/>
              <a:t>Mandatory</a:t>
            </a:r>
            <a:r>
              <a:rPr lang="en-GB" sz="2400" dirty="0" smtClean="0"/>
              <a:t> </a:t>
            </a:r>
            <a:r>
              <a:rPr lang="en-GB" sz="2400" dirty="0"/>
              <a:t>pre-require</a:t>
            </a:r>
            <a:r>
              <a:rPr lang="fr-FR" sz="2400" dirty="0"/>
              <a:t>ment</a:t>
            </a:r>
            <a:r>
              <a:rPr lang="en-GB" sz="2400" dirty="0"/>
              <a:t> </a:t>
            </a:r>
            <a:r>
              <a:rPr lang="en-GB" sz="2400" dirty="0" smtClean="0"/>
              <a:t>: set of input files must be homogeneous </a:t>
            </a:r>
            <a:endParaRPr lang="en-GB" sz="2400" dirty="0"/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000" b="1" dirty="0"/>
              <a:t>be located at the same position</a:t>
            </a:r>
            <a:r>
              <a:rPr lang="en-GB" sz="2000" dirty="0"/>
              <a:t> : same line in the file, same position on the line or same column if CSV format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000" b="1" dirty="0"/>
              <a:t>be in the same format</a:t>
            </a:r>
          </a:p>
          <a:p>
            <a:pPr lvl="1">
              <a:lnSpc>
                <a:spcPct val="100000"/>
              </a:lnSpc>
              <a:spcBef>
                <a:spcPct val="20000"/>
              </a:spcBef>
            </a:pPr>
            <a:r>
              <a:rPr lang="en-GB" sz="2000" i="1" dirty="0"/>
              <a:t>For </a:t>
            </a:r>
            <a:r>
              <a:rPr lang="en-GB" sz="2000" i="1" dirty="0" smtClean="0"/>
              <a:t>example: </a:t>
            </a:r>
            <a:r>
              <a:rPr lang="en-GB" sz="2000" i="1" dirty="0"/>
              <a:t>for all the stations the latitude is </a:t>
            </a:r>
          </a:p>
          <a:p>
            <a:pPr lvl="2" indent="-288000">
              <a:lnSpc>
                <a:spcPct val="80000"/>
              </a:lnSpc>
              <a:spcBef>
                <a:spcPct val="20000"/>
              </a:spcBef>
            </a:pPr>
            <a:r>
              <a:rPr lang="en-GB" sz="2000" i="1" dirty="0"/>
              <a:t>on line 3 on the station header, </a:t>
            </a:r>
          </a:p>
          <a:p>
            <a:pPr lvl="2" indent="-288000">
              <a:lnSpc>
                <a:spcPct val="80000"/>
              </a:lnSpc>
              <a:spcBef>
                <a:spcPct val="20000"/>
              </a:spcBef>
            </a:pPr>
            <a:r>
              <a:rPr lang="en-GB" sz="2000" i="1" dirty="0"/>
              <a:t>from character 21 to character 27, or 3</a:t>
            </a:r>
            <a:r>
              <a:rPr lang="en-GB" sz="2000" i="1" baseline="30000" dirty="0"/>
              <a:t>rd </a:t>
            </a:r>
            <a:r>
              <a:rPr lang="en-GB" sz="2000" i="1" dirty="0"/>
              <a:t>column in CSV</a:t>
            </a:r>
          </a:p>
          <a:p>
            <a:pPr lvl="2" indent="-288000">
              <a:lnSpc>
                <a:spcPct val="80000"/>
              </a:lnSpc>
              <a:spcBef>
                <a:spcPct val="20000"/>
              </a:spcBef>
            </a:pPr>
            <a:r>
              <a:rPr lang="en-GB" sz="2000" i="1" dirty="0"/>
              <a:t>the format is +</a:t>
            </a:r>
            <a:r>
              <a:rPr lang="en-GB" sz="2000" i="1" dirty="0" err="1"/>
              <a:t>DD.ddd</a:t>
            </a:r>
            <a:endParaRPr lang="fr-FR" sz="2000" dirty="0"/>
          </a:p>
        </p:txBody>
      </p:sp>
      <p:pic>
        <p:nvPicPr>
          <p:cNvPr id="148484" name="Picture 4" descr="nem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092" y="1268760"/>
            <a:ext cx="1008063" cy="773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4908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e 57"/>
          <p:cNvGrpSpPr/>
          <p:nvPr/>
        </p:nvGrpSpPr>
        <p:grpSpPr>
          <a:xfrm>
            <a:off x="107504" y="1412776"/>
            <a:ext cx="8785671" cy="4895776"/>
            <a:chOff x="107504" y="1412776"/>
            <a:chExt cx="8785671" cy="4895776"/>
          </a:xfrm>
        </p:grpSpPr>
        <p:cxnSp>
          <p:nvCxnSpPr>
            <p:cNvPr id="55" name="Connecteur droit 54"/>
            <p:cNvCxnSpPr/>
            <p:nvPr/>
          </p:nvCxnSpPr>
          <p:spPr>
            <a:xfrm>
              <a:off x="2555776" y="2060848"/>
              <a:ext cx="0" cy="43135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à coins arrondis 52"/>
            <p:cNvSpPr/>
            <p:nvPr/>
          </p:nvSpPr>
          <p:spPr>
            <a:xfrm>
              <a:off x="1170122" y="1412776"/>
              <a:ext cx="2808312" cy="64807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SeaDataNet Vocabulary</a:t>
              </a:r>
            </a:p>
            <a:p>
              <a:pPr algn="ctr"/>
              <a:r>
                <a:rPr lang="fr-FR" dirty="0" smtClean="0"/>
                <a:t>NVS 1</a:t>
              </a:r>
              <a:endParaRPr lang="fr-FR" dirty="0"/>
            </a:p>
          </p:txBody>
        </p:sp>
        <p:pic>
          <p:nvPicPr>
            <p:cNvPr id="25" name="Picture 4" descr="nem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3927" y="2431876"/>
              <a:ext cx="1019383" cy="78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AutoShape 5"/>
            <p:cNvSpPr>
              <a:spLocks noChangeArrowheads="1"/>
            </p:cNvSpPr>
            <p:nvPr/>
          </p:nvSpPr>
          <p:spPr bwMode="auto">
            <a:xfrm>
              <a:off x="323850" y="2349327"/>
              <a:ext cx="1230313" cy="1223963"/>
            </a:xfrm>
            <a:prstGeom prst="flowChartMultidocumen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3C848C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Helvetica" pitchFamily="34" charset="0"/>
                </a:rPr>
                <a:t>Collection </a:t>
              </a:r>
            </a:p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Helvetica" pitchFamily="34" charset="0"/>
                </a:rPr>
                <a:t>of </a:t>
              </a:r>
            </a:p>
            <a:p>
              <a:pPr algn="ctr"/>
              <a:r>
                <a:rPr lang="en-US" sz="1400" b="1" dirty="0">
                  <a:solidFill>
                    <a:schemeClr val="bg1"/>
                  </a:solidFill>
                  <a:latin typeface="Helvetica" pitchFamily="34" charset="0"/>
                </a:rPr>
                <a:t>ASCII files</a:t>
              </a:r>
              <a:endParaRPr lang="fr-FR" sz="40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3526085" y="2204864"/>
              <a:ext cx="1439863" cy="1352550"/>
            </a:xfrm>
            <a:prstGeom prst="flowChartMultidocument">
              <a:avLst/>
            </a:prstGeom>
            <a:gradFill flip="none" rotWithShape="1">
              <a:gsLst>
                <a:gs pos="0">
                  <a:srgbClr val="00529E">
                    <a:shade val="30000"/>
                    <a:satMod val="115000"/>
                  </a:srgbClr>
                </a:gs>
                <a:gs pos="50000">
                  <a:srgbClr val="00529E">
                    <a:shade val="67500"/>
                    <a:satMod val="115000"/>
                  </a:srgbClr>
                </a:gs>
                <a:gs pos="100000">
                  <a:srgbClr val="00529E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004686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b="1" dirty="0" smtClean="0">
                  <a:solidFill>
                    <a:srgbClr val="FFFFFF"/>
                  </a:solidFill>
                  <a:latin typeface="Helvetica" pitchFamily="34" charset="0"/>
                </a:rPr>
                <a:t>SeaDataNet</a:t>
              </a:r>
              <a:endParaRPr lang="en-US" sz="1600" b="1" dirty="0">
                <a:solidFill>
                  <a:srgbClr val="FFFFFF"/>
                </a:solidFill>
                <a:latin typeface="Helvetica" pitchFamily="34" charset="0"/>
              </a:endParaRPr>
            </a:p>
            <a:p>
              <a:pPr algn="ctr"/>
              <a:r>
                <a:rPr lang="en-US" sz="1600" b="1" dirty="0">
                  <a:solidFill>
                    <a:srgbClr val="FFFFFF"/>
                  </a:solidFill>
                  <a:latin typeface="Helvetica" pitchFamily="34" charset="0"/>
                </a:rPr>
                <a:t>files</a:t>
              </a:r>
              <a:endParaRPr lang="fr-FR" sz="4400" b="1" dirty="0"/>
            </a:p>
          </p:txBody>
        </p:sp>
        <p:sp>
          <p:nvSpPr>
            <p:cNvPr id="51" name="AutoShape 7"/>
            <p:cNvSpPr>
              <a:spLocks noChangeArrowheads="1"/>
            </p:cNvSpPr>
            <p:nvPr/>
          </p:nvSpPr>
          <p:spPr bwMode="auto">
            <a:xfrm>
              <a:off x="1617663" y="2563639"/>
              <a:ext cx="388938" cy="709613"/>
            </a:xfrm>
            <a:prstGeom prst="rightArrow">
              <a:avLst>
                <a:gd name="adj1" fmla="val 50000"/>
                <a:gd name="adj2" fmla="val 25000"/>
              </a:avLst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GB"/>
            </a:p>
          </p:txBody>
        </p:sp>
        <p:sp>
          <p:nvSpPr>
            <p:cNvPr id="52" name="AutoShape 8"/>
            <p:cNvSpPr>
              <a:spLocks noChangeArrowheads="1"/>
            </p:cNvSpPr>
            <p:nvPr/>
          </p:nvSpPr>
          <p:spPr bwMode="auto">
            <a:xfrm>
              <a:off x="3059832" y="2563639"/>
              <a:ext cx="388938" cy="709613"/>
            </a:xfrm>
            <a:prstGeom prst="rightArrow">
              <a:avLst>
                <a:gd name="adj1" fmla="val 50000"/>
                <a:gd name="adj2" fmla="val 25000"/>
              </a:avLst>
            </a:prstGeom>
            <a:gradFill flip="none" rotWithShape="1">
              <a:gsLst>
                <a:gs pos="0">
                  <a:srgbClr val="00529E">
                    <a:shade val="30000"/>
                    <a:satMod val="115000"/>
                  </a:srgbClr>
                </a:gs>
                <a:gs pos="50000">
                  <a:srgbClr val="00529E">
                    <a:shade val="67500"/>
                    <a:satMod val="115000"/>
                  </a:srgbClr>
                </a:gs>
                <a:gs pos="100000">
                  <a:srgbClr val="00529E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GB"/>
            </a:p>
          </p:txBody>
        </p: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>
              <a:off x="827088" y="5444951"/>
              <a:ext cx="0" cy="263525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GB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1692533" y="3500264"/>
              <a:ext cx="1537494" cy="2711450"/>
              <a:chOff x="1071" y="2432"/>
              <a:chExt cx="864" cy="1708"/>
            </a:xfrm>
          </p:grpSpPr>
          <p:sp>
            <p:nvSpPr>
              <p:cNvPr id="47" name="AutoShape 10"/>
              <p:cNvSpPr>
                <a:spLocks noChangeArrowheads="1"/>
              </p:cNvSpPr>
              <p:nvPr/>
            </p:nvSpPr>
            <p:spPr bwMode="auto">
              <a:xfrm>
                <a:off x="1071" y="3491"/>
                <a:ext cx="864" cy="649"/>
              </a:xfrm>
              <a:prstGeom prst="foldedCorner">
                <a:avLst>
                  <a:gd name="adj" fmla="val 12500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42781" tIns="21390" rIns="42781" bIns="21390" anchor="ctr"/>
              <a:lstStyle/>
              <a:p>
                <a:pPr algn="ctr"/>
                <a:r>
                  <a:rPr lang="en-US" sz="1600" b="1" dirty="0">
                    <a:solidFill>
                      <a:srgbClr val="FFFFFF"/>
                    </a:solidFill>
                    <a:latin typeface="Helvetica" pitchFamily="34" charset="0"/>
                  </a:rPr>
                  <a:t>CDI summary</a:t>
                </a:r>
              </a:p>
              <a:p>
                <a:pPr algn="ctr"/>
                <a:r>
                  <a:rPr lang="en-US" sz="1600" b="1" dirty="0">
                    <a:solidFill>
                      <a:srgbClr val="FFFFFF"/>
                    </a:solidFill>
                    <a:latin typeface="Helvetica" pitchFamily="34" charset="0"/>
                  </a:rPr>
                  <a:t>CSV file</a:t>
                </a:r>
                <a:endParaRPr lang="fr-FR" sz="4400" b="1" dirty="0"/>
              </a:p>
            </p:txBody>
          </p:sp>
          <p:sp>
            <p:nvSpPr>
              <p:cNvPr id="48" name="AutoShape 11"/>
              <p:cNvSpPr>
                <a:spLocks noChangeArrowheads="1"/>
              </p:cNvSpPr>
              <p:nvPr/>
            </p:nvSpPr>
            <p:spPr bwMode="auto">
              <a:xfrm rot="5400000">
                <a:off x="1045" y="2816"/>
                <a:ext cx="1043" cy="275"/>
              </a:xfrm>
              <a:prstGeom prst="rightArrow">
                <a:avLst>
                  <a:gd name="adj1" fmla="val 50000"/>
                  <a:gd name="adj2" fmla="val 82455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endParaRPr lang="en-GB"/>
              </a:p>
            </p:txBody>
          </p:sp>
        </p:grpSp>
        <p:grpSp>
          <p:nvGrpSpPr>
            <p:cNvPr id="31" name="Group 12"/>
            <p:cNvGrpSpPr>
              <a:grpSpLocks/>
            </p:cNvGrpSpPr>
            <p:nvPr/>
          </p:nvGrpSpPr>
          <p:grpSpPr bwMode="auto">
            <a:xfrm>
              <a:off x="6877050" y="2852564"/>
              <a:ext cx="2016125" cy="2012950"/>
              <a:chOff x="4332" y="2205"/>
              <a:chExt cx="1270" cy="1268"/>
            </a:xfrm>
          </p:grpSpPr>
          <p:sp>
            <p:nvSpPr>
              <p:cNvPr id="45" name="AutoShape 13"/>
              <p:cNvSpPr>
                <a:spLocks noChangeArrowheads="1"/>
              </p:cNvSpPr>
              <p:nvPr/>
            </p:nvSpPr>
            <p:spPr bwMode="auto">
              <a:xfrm>
                <a:off x="4838" y="2735"/>
                <a:ext cx="764" cy="738"/>
              </a:xfrm>
              <a:prstGeom prst="can">
                <a:avLst>
                  <a:gd name="adj" fmla="val 25000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42781" tIns="21390" rIns="42781" bIns="21390" anchor="ctr"/>
              <a:lstStyle/>
              <a:p>
                <a:pPr algn="ctr"/>
                <a:r>
                  <a:rPr lang="en-US" sz="1600" b="1" dirty="0">
                    <a:solidFill>
                      <a:srgbClr val="FFFFFF"/>
                    </a:solidFill>
                    <a:latin typeface="Helvetica" pitchFamily="34" charset="0"/>
                  </a:rPr>
                  <a:t>SeaDataNet</a:t>
                </a:r>
              </a:p>
              <a:p>
                <a:pPr algn="ctr"/>
                <a:r>
                  <a:rPr lang="en-US" sz="1600" b="1" dirty="0">
                    <a:solidFill>
                      <a:srgbClr val="FFFFFF"/>
                    </a:solidFill>
                    <a:latin typeface="Helvetica" pitchFamily="34" charset="0"/>
                  </a:rPr>
                  <a:t>CDI</a:t>
                </a:r>
                <a:endParaRPr lang="fr-FR" sz="4400" b="1" dirty="0"/>
              </a:p>
            </p:txBody>
          </p:sp>
          <p:sp>
            <p:nvSpPr>
              <p:cNvPr id="46" name="AutoShape 14"/>
              <p:cNvSpPr>
                <a:spLocks noChangeArrowheads="1"/>
              </p:cNvSpPr>
              <p:nvPr/>
            </p:nvSpPr>
            <p:spPr bwMode="auto">
              <a:xfrm rot="5400000">
                <a:off x="4740" y="1797"/>
                <a:ext cx="454" cy="1270"/>
              </a:xfrm>
              <a:custGeom>
                <a:avLst/>
                <a:gdLst>
                  <a:gd name="G0" fmla="+- 15126 0 0"/>
                  <a:gd name="G1" fmla="+- 2912 0 0"/>
                  <a:gd name="G2" fmla="+- 12158 0 2912"/>
                  <a:gd name="G3" fmla="+- G2 0 2912"/>
                  <a:gd name="G4" fmla="*/ G3 32768 32059"/>
                  <a:gd name="G5" fmla="*/ G4 1 2"/>
                  <a:gd name="G6" fmla="+- 21600 0 15126"/>
                  <a:gd name="G7" fmla="*/ G6 2912 6079"/>
                  <a:gd name="G8" fmla="+- G7 15126 0"/>
                  <a:gd name="T0" fmla="*/ 15126 w 21600"/>
                  <a:gd name="T1" fmla="*/ 0 h 21600"/>
                  <a:gd name="T2" fmla="*/ 15126 w 21600"/>
                  <a:gd name="T3" fmla="*/ 12158 h 21600"/>
                  <a:gd name="T4" fmla="*/ 3237 w 21600"/>
                  <a:gd name="T5" fmla="*/ 21600 h 21600"/>
                  <a:gd name="T6" fmla="*/ 21600 w 21600"/>
                  <a:gd name="T7" fmla="*/ 6079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7 w 21600"/>
                  <a:gd name="T13" fmla="*/ G1 h 21600"/>
                  <a:gd name="T14" fmla="*/ G8 w 21600"/>
                  <a:gd name="T15" fmla="*/ G2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5126" y="0"/>
                    </a:lnTo>
                    <a:lnTo>
                      <a:pt x="15126" y="2912"/>
                    </a:lnTo>
                    <a:lnTo>
                      <a:pt x="12427" y="2912"/>
                    </a:lnTo>
                    <a:cubicBezTo>
                      <a:pt x="5564" y="2912"/>
                      <a:pt x="0" y="7052"/>
                      <a:pt x="0" y="12158"/>
                    </a:cubicBezTo>
                    <a:lnTo>
                      <a:pt x="0" y="21600"/>
                    </a:lnTo>
                    <a:lnTo>
                      <a:pt x="6474" y="21600"/>
                    </a:lnTo>
                    <a:lnTo>
                      <a:pt x="6474" y="12158"/>
                    </a:lnTo>
                    <a:cubicBezTo>
                      <a:pt x="6474" y="10550"/>
                      <a:pt x="9139" y="9246"/>
                      <a:pt x="12427" y="9246"/>
                    </a:cubicBezTo>
                    <a:lnTo>
                      <a:pt x="15126" y="9246"/>
                    </a:lnTo>
                    <a:lnTo>
                      <a:pt x="15126" y="12158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endParaRPr lang="en-GB"/>
              </a:p>
            </p:txBody>
          </p:sp>
        </p:grpSp>
        <p:grpSp>
          <p:nvGrpSpPr>
            <p:cNvPr id="32" name="Group 15"/>
            <p:cNvGrpSpPr>
              <a:grpSpLocks/>
            </p:cNvGrpSpPr>
            <p:nvPr/>
          </p:nvGrpSpPr>
          <p:grpSpPr bwMode="auto">
            <a:xfrm>
              <a:off x="3392487" y="5084589"/>
              <a:ext cx="4635500" cy="1223963"/>
              <a:chOff x="2137" y="3430"/>
              <a:chExt cx="2920" cy="771"/>
            </a:xfrm>
          </p:grpSpPr>
          <p:sp>
            <p:nvSpPr>
              <p:cNvPr id="41" name="Text Box 16"/>
              <p:cNvSpPr txBox="1">
                <a:spLocks noChangeArrowheads="1"/>
              </p:cNvSpPr>
              <p:nvPr/>
            </p:nvSpPr>
            <p:spPr bwMode="auto">
              <a:xfrm>
                <a:off x="4102" y="3475"/>
                <a:ext cx="955" cy="45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BBE0E3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42781" tIns="21390" rIns="42781" bIns="21390"/>
              <a:lstStyle/>
              <a:p>
                <a:r>
                  <a:rPr lang="en-US" b="1" dirty="0">
                    <a:solidFill>
                      <a:schemeClr val="accent6"/>
                    </a:solidFill>
                    <a:latin typeface="Helvetica" pitchFamily="34" charset="0"/>
                  </a:rPr>
                  <a:t>MIKADO</a:t>
                </a:r>
                <a:endParaRPr lang="fr-FR" sz="5400" b="1" dirty="0">
                  <a:solidFill>
                    <a:schemeClr val="accent6"/>
                  </a:solidFill>
                </a:endParaRPr>
              </a:p>
            </p:txBody>
          </p:sp>
          <p:pic>
            <p:nvPicPr>
              <p:cNvPr id="42" name="Picture 18" descr="mikado3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64" y="3430"/>
                <a:ext cx="473" cy="77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3" name="AutoShape 19"/>
              <p:cNvSpPr>
                <a:spLocks noChangeArrowheads="1"/>
              </p:cNvSpPr>
              <p:nvPr/>
            </p:nvSpPr>
            <p:spPr bwMode="auto">
              <a:xfrm>
                <a:off x="2137" y="3670"/>
                <a:ext cx="244" cy="291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endParaRPr lang="en-GB"/>
              </a:p>
            </p:txBody>
          </p:sp>
          <p:sp>
            <p:nvSpPr>
              <p:cNvPr id="44" name="AutoShape 20"/>
              <p:cNvSpPr>
                <a:spLocks noChangeArrowheads="1"/>
              </p:cNvSpPr>
              <p:nvPr/>
            </p:nvSpPr>
            <p:spPr bwMode="auto">
              <a:xfrm>
                <a:off x="2971" y="3647"/>
                <a:ext cx="635" cy="337"/>
              </a:xfrm>
              <a:prstGeom prst="rightArrow">
                <a:avLst>
                  <a:gd name="adj1" fmla="val 50000"/>
                  <a:gd name="adj2" fmla="val 47107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endParaRPr lang="en-GB"/>
              </a:p>
            </p:txBody>
          </p:sp>
        </p:grpSp>
        <p:grpSp>
          <p:nvGrpSpPr>
            <p:cNvPr id="33" name="Group 21"/>
            <p:cNvGrpSpPr>
              <a:grpSpLocks/>
            </p:cNvGrpSpPr>
            <p:nvPr/>
          </p:nvGrpSpPr>
          <p:grpSpPr bwMode="auto">
            <a:xfrm>
              <a:off x="4500565" y="2492202"/>
              <a:ext cx="3097214" cy="2593618"/>
              <a:chOff x="2835" y="1950"/>
              <a:chExt cx="1951" cy="1671"/>
            </a:xfrm>
          </p:grpSpPr>
          <p:sp>
            <p:nvSpPr>
              <p:cNvPr id="38" name="AutoShape 22"/>
              <p:cNvSpPr>
                <a:spLocks noChangeArrowheads="1"/>
              </p:cNvSpPr>
              <p:nvPr/>
            </p:nvSpPr>
            <p:spPr bwMode="auto">
              <a:xfrm>
                <a:off x="3423" y="1950"/>
                <a:ext cx="775" cy="771"/>
              </a:xfrm>
              <a:prstGeom prst="flowChartMultidocument">
                <a:avLst/>
              </a:prstGeom>
              <a:gradFill flip="none" rotWithShape="1">
                <a:gsLst>
                  <a:gs pos="0">
                    <a:srgbClr val="9F5FCF">
                      <a:shade val="30000"/>
                      <a:satMod val="115000"/>
                    </a:srgbClr>
                  </a:gs>
                  <a:gs pos="50000">
                    <a:srgbClr val="9F5FCF">
                      <a:shade val="67500"/>
                      <a:satMod val="115000"/>
                    </a:srgbClr>
                  </a:gs>
                  <a:gs pos="100000">
                    <a:srgbClr val="9F5FC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20000"/>
                    <a:lumOff val="80000"/>
                  </a:schemeClr>
                </a:solidFill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42781" tIns="21390" rIns="42781" bIns="21390" anchor="ctr"/>
              <a:lstStyle/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Helvetica" pitchFamily="34" charset="0"/>
                  </a:rPr>
                  <a:t>XML</a:t>
                </a:r>
              </a:p>
              <a:p>
                <a:pPr algn="ctr"/>
                <a:r>
                  <a:rPr lang="en-US" sz="1600" b="1" dirty="0">
                    <a:solidFill>
                      <a:schemeClr val="bg1"/>
                    </a:solidFill>
                    <a:latin typeface="Helvetica" pitchFamily="34" charset="0"/>
                  </a:rPr>
                  <a:t> CDI files</a:t>
                </a:r>
                <a:endParaRPr lang="fr-FR" sz="4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39" name="AutoShape 23"/>
              <p:cNvSpPr>
                <a:spLocks noChangeArrowheads="1"/>
              </p:cNvSpPr>
              <p:nvPr/>
            </p:nvSpPr>
            <p:spPr bwMode="auto">
              <a:xfrm rot="16200000">
                <a:off x="3648" y="2643"/>
                <a:ext cx="326" cy="449"/>
              </a:xfrm>
              <a:prstGeom prst="rightArrow">
                <a:avLst>
                  <a:gd name="adj1" fmla="val 50000"/>
                  <a:gd name="adj2" fmla="val 25000"/>
                </a:avLst>
              </a:prstGeom>
              <a:gradFill flip="none" rotWithShape="1">
                <a:gsLst>
                  <a:gs pos="0">
                    <a:srgbClr val="9F5FCF">
                      <a:shade val="30000"/>
                      <a:satMod val="115000"/>
                    </a:srgbClr>
                  </a:gs>
                  <a:gs pos="50000">
                    <a:srgbClr val="9F5FCF">
                      <a:shade val="67500"/>
                      <a:satMod val="115000"/>
                    </a:srgbClr>
                  </a:gs>
                  <a:gs pos="100000">
                    <a:srgbClr val="9F5FC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20000"/>
                    <a:lumOff val="80000"/>
                  </a:schemeClr>
                </a:solidFill>
                <a:headEnd/>
                <a:tailEnd/>
              </a:ln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endParaRPr lang="en-GB"/>
              </a:p>
            </p:txBody>
          </p:sp>
          <p:sp>
            <p:nvSpPr>
              <p:cNvPr id="40" name="Text Box 24"/>
              <p:cNvSpPr txBox="1">
                <a:spLocks noChangeArrowheads="1"/>
              </p:cNvSpPr>
              <p:nvPr/>
            </p:nvSpPr>
            <p:spPr bwMode="auto">
              <a:xfrm>
                <a:off x="2835" y="3115"/>
                <a:ext cx="1951" cy="506"/>
              </a:xfrm>
              <a:prstGeom prst="rect">
                <a:avLst/>
              </a:prstGeom>
              <a:gradFill flip="none" rotWithShape="1">
                <a:gsLst>
                  <a:gs pos="0">
                    <a:srgbClr val="9F5FCF">
                      <a:shade val="30000"/>
                      <a:satMod val="115000"/>
                    </a:srgbClr>
                  </a:gs>
                  <a:gs pos="50000">
                    <a:srgbClr val="9F5FCF">
                      <a:shade val="67500"/>
                      <a:satMod val="115000"/>
                    </a:srgbClr>
                  </a:gs>
                  <a:gs pos="100000">
                    <a:srgbClr val="9F5FCF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20000"/>
                    <a:lumOff val="80000"/>
                  </a:schemeClr>
                </a:solidFill>
                <a:headEnd/>
                <a:tailEnd/>
              </a:ln>
              <a:extLst/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wrap="square"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dirty="0">
                    <a:latin typeface="Arial" charset="0"/>
                  </a:rPr>
                  <a:t>summary_CDI_NEMO.xml</a:t>
                </a:r>
              </a:p>
              <a:p>
                <a:pPr algn="ctr">
                  <a:spcBef>
                    <a:spcPct val="50000"/>
                  </a:spcBef>
                </a:pPr>
                <a:r>
                  <a:rPr lang="en-US" dirty="0">
                    <a:latin typeface="Arial" charset="0"/>
                  </a:rPr>
                  <a:t>Delivered with NEMO</a:t>
                </a:r>
              </a:p>
            </p:txBody>
          </p:sp>
        </p:grpSp>
        <p:sp>
          <p:nvSpPr>
            <p:cNvPr id="34" name="AutoShape 28"/>
            <p:cNvSpPr>
              <a:spLocks noChangeArrowheads="1"/>
            </p:cNvSpPr>
            <p:nvPr/>
          </p:nvSpPr>
          <p:spPr bwMode="auto">
            <a:xfrm>
              <a:off x="174625" y="5708477"/>
              <a:ext cx="1443038" cy="479425"/>
            </a:xfrm>
            <a:prstGeom prst="foldedCorner">
              <a:avLst>
                <a:gd name="adj" fmla="val 12500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Helvetica" pitchFamily="34" charset="0"/>
                </a:rPr>
                <a:t>Coupling table</a:t>
              </a:r>
              <a:endParaRPr lang="fr-FR" sz="4400" dirty="0"/>
            </a:p>
          </p:txBody>
        </p:sp>
        <p:sp>
          <p:nvSpPr>
            <p:cNvPr id="35" name="AutoShape 29"/>
            <p:cNvSpPr>
              <a:spLocks noChangeArrowheads="1"/>
            </p:cNvSpPr>
            <p:nvPr/>
          </p:nvSpPr>
          <p:spPr bwMode="auto">
            <a:xfrm rot="7378746">
              <a:off x="676275" y="3987627"/>
              <a:ext cx="1747838" cy="436562"/>
            </a:xfrm>
            <a:prstGeom prst="rightArrow">
              <a:avLst>
                <a:gd name="adj1" fmla="val 50000"/>
                <a:gd name="adj2" fmla="val 100091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GB"/>
            </a:p>
          </p:txBody>
        </p:sp>
        <p:sp>
          <p:nvSpPr>
            <p:cNvPr id="36" name="AutoShape 30"/>
            <p:cNvSpPr>
              <a:spLocks noChangeArrowheads="1"/>
            </p:cNvSpPr>
            <p:nvPr/>
          </p:nvSpPr>
          <p:spPr bwMode="auto">
            <a:xfrm>
              <a:off x="174625" y="4987752"/>
              <a:ext cx="1443038" cy="504825"/>
            </a:xfrm>
            <a:prstGeom prst="can">
              <a:avLst>
                <a:gd name="adj" fmla="val 25000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Helvetica" pitchFamily="34" charset="0"/>
                </a:rPr>
                <a:t>Coupling table</a:t>
              </a:r>
              <a:endParaRPr lang="fr-FR" sz="1600" dirty="0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107504" y="5445224"/>
              <a:ext cx="1012825" cy="28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2781" tIns="21390" rIns="42781" bIns="21390"/>
            <a:lstStyle/>
            <a:p>
              <a:r>
                <a:rPr lang="en-US" sz="1400" b="1" dirty="0">
                  <a:solidFill>
                    <a:schemeClr val="accent6"/>
                  </a:solidFill>
                  <a:latin typeface="Helvetica" pitchFamily="34" charset="0"/>
                </a:rPr>
                <a:t>Export</a:t>
              </a:r>
              <a:endParaRPr lang="fr-FR" sz="4400" b="1" dirty="0">
                <a:solidFill>
                  <a:schemeClr val="accent6"/>
                </a:solidFill>
              </a:endParaRPr>
            </a:p>
          </p:txBody>
        </p:sp>
        <p:pic>
          <p:nvPicPr>
            <p:cNvPr id="29" name="Image 28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10625" y="5307236"/>
              <a:ext cx="683419" cy="683419"/>
            </a:xfrm>
            <a:prstGeom prst="rect">
              <a:avLst/>
            </a:prstGeom>
          </p:spPr>
        </p:pic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3487985" y="3573958"/>
              <a:ext cx="1516063" cy="71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2781" tIns="21390" rIns="42781" bIns="21390"/>
            <a:lstStyle/>
            <a:p>
              <a:pPr algn="ctr"/>
              <a:r>
                <a:rPr lang="en-US" b="1" dirty="0" smtClean="0">
                  <a:solidFill>
                    <a:schemeClr val="accent6"/>
                  </a:solidFill>
                  <a:latin typeface="Helvetica" pitchFamily="34" charset="0"/>
                </a:rPr>
                <a:t>ODV</a:t>
              </a:r>
            </a:p>
            <a:p>
              <a:pPr algn="ctr"/>
              <a:r>
                <a:rPr lang="fr-FR" b="1" dirty="0" smtClean="0">
                  <a:solidFill>
                    <a:schemeClr val="accent6"/>
                  </a:solidFill>
                </a:rPr>
                <a:t>MEDATLAS</a:t>
              </a:r>
              <a:endParaRPr lang="fr-FR" b="1" dirty="0">
                <a:solidFill>
                  <a:schemeClr val="accent6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612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What’s new in NEMO 1.5?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Migration to NVS 2.0 BODC vocabulary</a:t>
            </a:r>
          </a:p>
          <a:p>
            <a:r>
              <a:rPr lang="en-GB" dirty="0" smtClean="0"/>
              <a:t>Change sea areas vocabulary list</a:t>
            </a:r>
          </a:p>
          <a:p>
            <a:pPr lvl="1"/>
            <a:r>
              <a:rPr lang="en-GB" dirty="0" smtClean="0"/>
              <a:t>From C16 to C19 (</a:t>
            </a:r>
            <a:r>
              <a:rPr lang="en-GB" dirty="0" err="1" smtClean="0"/>
              <a:t>SeaVox</a:t>
            </a:r>
            <a:r>
              <a:rPr lang="en-GB" dirty="0" smtClean="0"/>
              <a:t> Water bodies with spatial coverage) for MEDATLAS </a:t>
            </a:r>
            <a:r>
              <a:rPr lang="en-GB" smtClean="0"/>
              <a:t>and NetCDF formats</a:t>
            </a:r>
            <a:endParaRPr lang="en-GB" dirty="0" smtClean="0"/>
          </a:p>
          <a:p>
            <a:r>
              <a:rPr lang="en-GB" dirty="0" smtClean="0"/>
              <a:t>Reformatting to SDN NetCDF format</a:t>
            </a:r>
          </a:p>
          <a:p>
            <a:pPr lvl="1"/>
            <a:r>
              <a:rPr lang="en-GB" dirty="0" smtClean="0"/>
              <a:t>Vertical profiles, Time series, Trajectories</a:t>
            </a:r>
          </a:p>
          <a:p>
            <a:r>
              <a:rPr lang="en-GB" dirty="0" smtClean="0"/>
              <a:t>Improvements </a:t>
            </a:r>
          </a:p>
          <a:p>
            <a:pPr lvl="1"/>
            <a:r>
              <a:rPr lang="en-GB" dirty="0" smtClean="0"/>
              <a:t>Possibility to reformat Above sea level measurements</a:t>
            </a:r>
          </a:p>
          <a:p>
            <a:pPr lvl="1"/>
            <a:r>
              <a:rPr lang="en-GB" dirty="0" smtClean="0"/>
              <a:t>Add format version in CDI-SUMMARY file</a:t>
            </a:r>
          </a:p>
          <a:p>
            <a:pPr marL="457200" lvl="1" indent="0">
              <a:buNone/>
            </a:pP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4653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roupe 57"/>
          <p:cNvGrpSpPr/>
          <p:nvPr/>
        </p:nvGrpSpPr>
        <p:grpSpPr>
          <a:xfrm>
            <a:off x="1763688" y="1412776"/>
            <a:ext cx="5112568" cy="4798938"/>
            <a:chOff x="-108520" y="1412776"/>
            <a:chExt cx="5112568" cy="4798938"/>
          </a:xfrm>
        </p:grpSpPr>
        <p:cxnSp>
          <p:nvCxnSpPr>
            <p:cNvPr id="55" name="Connecteur droit 54"/>
            <p:cNvCxnSpPr/>
            <p:nvPr/>
          </p:nvCxnSpPr>
          <p:spPr>
            <a:xfrm>
              <a:off x="2555776" y="2060848"/>
              <a:ext cx="0" cy="431354"/>
            </a:xfrm>
            <a:prstGeom prst="line">
              <a:avLst/>
            </a:prstGeom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Rectangle à coins arrondis 52"/>
            <p:cNvSpPr/>
            <p:nvPr/>
          </p:nvSpPr>
          <p:spPr>
            <a:xfrm>
              <a:off x="1170122" y="1412776"/>
              <a:ext cx="2808312" cy="648072"/>
            </a:xfrm>
            <a:prstGeom prst="roundRect">
              <a:avLst/>
            </a:prstGeom>
            <a:solidFill>
              <a:schemeClr val="accent2">
                <a:lumMod val="75000"/>
              </a:schemeClr>
            </a:solidFill>
            <a:ln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SeaDataNet Vocabulary</a:t>
              </a:r>
            </a:p>
            <a:p>
              <a:pPr algn="ctr"/>
              <a:r>
                <a:rPr lang="fr-FR" dirty="0" smtClean="0"/>
                <a:t>NVS 2.0</a:t>
              </a:r>
              <a:endParaRPr lang="fr-FR" dirty="0"/>
            </a:p>
          </p:txBody>
        </p:sp>
        <p:pic>
          <p:nvPicPr>
            <p:cNvPr id="25" name="Picture 4" descr="nem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33927" y="2498415"/>
              <a:ext cx="1019383" cy="7810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" name="AutoShape 5"/>
            <p:cNvSpPr>
              <a:spLocks noChangeArrowheads="1"/>
            </p:cNvSpPr>
            <p:nvPr/>
          </p:nvSpPr>
          <p:spPr bwMode="auto">
            <a:xfrm>
              <a:off x="-108520" y="2205088"/>
              <a:ext cx="1590675" cy="1367705"/>
            </a:xfrm>
            <a:prstGeom prst="flowChartMultidocument">
              <a:avLst/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solidFill>
                <a:srgbClr val="3C848C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Helvetica" pitchFamily="34" charset="0"/>
                </a:rPr>
                <a:t>Collection </a:t>
              </a:r>
            </a:p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Helvetica" pitchFamily="34" charset="0"/>
                </a:rPr>
                <a:t>of </a:t>
              </a:r>
            </a:p>
            <a:p>
              <a:pPr algn="ctr"/>
              <a:r>
                <a:rPr lang="en-US" sz="1600" b="1" dirty="0">
                  <a:solidFill>
                    <a:schemeClr val="bg1"/>
                  </a:solidFill>
                  <a:latin typeface="Helvetica" pitchFamily="34" charset="0"/>
                </a:rPr>
                <a:t>ASCII files</a:t>
              </a:r>
              <a:endParaRPr lang="fr-FR" sz="4400" b="1" dirty="0">
                <a:solidFill>
                  <a:schemeClr val="bg1"/>
                </a:solidFill>
              </a:endParaRPr>
            </a:p>
          </p:txBody>
        </p:sp>
        <p:sp>
          <p:nvSpPr>
            <p:cNvPr id="50" name="AutoShape 6"/>
            <p:cNvSpPr>
              <a:spLocks noChangeArrowheads="1"/>
            </p:cNvSpPr>
            <p:nvPr/>
          </p:nvSpPr>
          <p:spPr bwMode="auto">
            <a:xfrm>
              <a:off x="3526085" y="2212665"/>
              <a:ext cx="1439863" cy="1352550"/>
            </a:xfrm>
            <a:prstGeom prst="flowChartMultidocument">
              <a:avLst/>
            </a:prstGeom>
            <a:gradFill flip="none" rotWithShape="1">
              <a:gsLst>
                <a:gs pos="0">
                  <a:srgbClr val="00529E">
                    <a:shade val="30000"/>
                    <a:satMod val="115000"/>
                  </a:srgbClr>
                </a:gs>
                <a:gs pos="50000">
                  <a:srgbClr val="00529E">
                    <a:shade val="67500"/>
                    <a:satMod val="115000"/>
                  </a:srgbClr>
                </a:gs>
                <a:gs pos="100000">
                  <a:srgbClr val="00529E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004686"/>
              </a:solidFill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b="1" dirty="0" smtClean="0">
                  <a:solidFill>
                    <a:srgbClr val="FFFFFF"/>
                  </a:solidFill>
                  <a:latin typeface="Helvetica" pitchFamily="34" charset="0"/>
                </a:rPr>
                <a:t>SeaDataNet</a:t>
              </a:r>
              <a:endParaRPr lang="en-US" sz="1600" b="1" dirty="0">
                <a:solidFill>
                  <a:srgbClr val="FFFFFF"/>
                </a:solidFill>
                <a:latin typeface="Helvetica" pitchFamily="34" charset="0"/>
              </a:endParaRPr>
            </a:p>
            <a:p>
              <a:pPr algn="ctr"/>
              <a:r>
                <a:rPr lang="en-US" sz="1600" b="1" dirty="0">
                  <a:solidFill>
                    <a:srgbClr val="FFFFFF"/>
                  </a:solidFill>
                  <a:latin typeface="Helvetica" pitchFamily="34" charset="0"/>
                </a:rPr>
                <a:t>files</a:t>
              </a:r>
              <a:endParaRPr lang="fr-FR" sz="4400" b="1" dirty="0"/>
            </a:p>
          </p:txBody>
        </p:sp>
        <p:sp>
          <p:nvSpPr>
            <p:cNvPr id="51" name="AutoShape 7"/>
            <p:cNvSpPr>
              <a:spLocks noChangeArrowheads="1"/>
            </p:cNvSpPr>
            <p:nvPr/>
          </p:nvSpPr>
          <p:spPr bwMode="auto">
            <a:xfrm>
              <a:off x="1617663" y="2534134"/>
              <a:ext cx="388938" cy="709613"/>
            </a:xfrm>
            <a:prstGeom prst="rightArrow">
              <a:avLst>
                <a:gd name="adj1" fmla="val 50000"/>
                <a:gd name="adj2" fmla="val 25000"/>
              </a:avLst>
            </a:prstGeom>
            <a:gradFill flip="none" rotWithShape="1">
              <a:gsLst>
                <a:gs pos="0">
                  <a:schemeClr val="accent1">
                    <a:lumMod val="75000"/>
                    <a:shade val="30000"/>
                    <a:satMod val="115000"/>
                  </a:schemeClr>
                </a:gs>
                <a:gs pos="50000">
                  <a:schemeClr val="accent1">
                    <a:lumMod val="75000"/>
                    <a:shade val="67500"/>
                    <a:satMod val="115000"/>
                  </a:schemeClr>
                </a:gs>
                <a:gs pos="100000">
                  <a:schemeClr val="accent1">
                    <a:lumMod val="75000"/>
                    <a:shade val="100000"/>
                    <a:satMod val="115000"/>
                  </a:schemeClr>
                </a:gs>
              </a:gsLst>
              <a:lin ang="16200000" scaled="1"/>
              <a:tileRect/>
            </a:gra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GB"/>
            </a:p>
          </p:txBody>
        </p:sp>
        <p:sp>
          <p:nvSpPr>
            <p:cNvPr id="52" name="AutoShape 8"/>
            <p:cNvSpPr>
              <a:spLocks noChangeArrowheads="1"/>
            </p:cNvSpPr>
            <p:nvPr/>
          </p:nvSpPr>
          <p:spPr bwMode="auto">
            <a:xfrm>
              <a:off x="3059832" y="2534134"/>
              <a:ext cx="388938" cy="709613"/>
            </a:xfrm>
            <a:prstGeom prst="rightArrow">
              <a:avLst>
                <a:gd name="adj1" fmla="val 50000"/>
                <a:gd name="adj2" fmla="val 25000"/>
              </a:avLst>
            </a:prstGeom>
            <a:gradFill flip="none" rotWithShape="1">
              <a:gsLst>
                <a:gs pos="0">
                  <a:srgbClr val="00529E">
                    <a:shade val="30000"/>
                    <a:satMod val="115000"/>
                  </a:srgbClr>
                </a:gs>
                <a:gs pos="50000">
                  <a:srgbClr val="00529E">
                    <a:shade val="67500"/>
                    <a:satMod val="115000"/>
                  </a:srgbClr>
                </a:gs>
                <a:gs pos="100000">
                  <a:srgbClr val="00529E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headEnd/>
              <a:tailEnd/>
            </a:ln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GB"/>
            </a:p>
          </p:txBody>
        </p:sp>
        <p:sp>
          <p:nvSpPr>
            <p:cNvPr id="27" name="Line 32"/>
            <p:cNvSpPr>
              <a:spLocks noChangeShapeType="1"/>
            </p:cNvSpPr>
            <p:nvPr/>
          </p:nvSpPr>
          <p:spPr bwMode="auto">
            <a:xfrm>
              <a:off x="827088" y="5444951"/>
              <a:ext cx="0" cy="263525"/>
            </a:xfrm>
            <a:prstGeom prst="line">
              <a:avLst/>
            </a:prstGeom>
            <a:noFill/>
            <a:ln w="76200">
              <a:solidFill>
                <a:srgbClr val="0070C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GB"/>
            </a:p>
          </p:txBody>
        </p:sp>
        <p:grpSp>
          <p:nvGrpSpPr>
            <p:cNvPr id="30" name="Group 9"/>
            <p:cNvGrpSpPr>
              <a:grpSpLocks/>
            </p:cNvGrpSpPr>
            <p:nvPr/>
          </p:nvGrpSpPr>
          <p:grpSpPr bwMode="auto">
            <a:xfrm>
              <a:off x="1692533" y="3500264"/>
              <a:ext cx="1537494" cy="2711450"/>
              <a:chOff x="1071" y="2432"/>
              <a:chExt cx="864" cy="1708"/>
            </a:xfrm>
          </p:grpSpPr>
          <p:sp>
            <p:nvSpPr>
              <p:cNvPr id="47" name="AutoShape 10"/>
              <p:cNvSpPr>
                <a:spLocks noChangeArrowheads="1"/>
              </p:cNvSpPr>
              <p:nvPr/>
            </p:nvSpPr>
            <p:spPr bwMode="auto">
              <a:xfrm>
                <a:off x="1071" y="3491"/>
                <a:ext cx="864" cy="649"/>
              </a:xfrm>
              <a:prstGeom prst="foldedCorner">
                <a:avLst>
                  <a:gd name="adj" fmla="val 12500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lIns="42781" tIns="21390" rIns="42781" bIns="21390" anchor="ctr"/>
              <a:lstStyle/>
              <a:p>
                <a:pPr algn="ctr"/>
                <a:r>
                  <a:rPr lang="en-US" sz="1600" b="1" dirty="0">
                    <a:solidFill>
                      <a:srgbClr val="FFFFFF"/>
                    </a:solidFill>
                    <a:latin typeface="Helvetica" pitchFamily="34" charset="0"/>
                  </a:rPr>
                  <a:t>CDI summary</a:t>
                </a:r>
              </a:p>
              <a:p>
                <a:pPr algn="ctr"/>
                <a:r>
                  <a:rPr lang="en-US" sz="1600" b="1" dirty="0">
                    <a:solidFill>
                      <a:srgbClr val="FFFFFF"/>
                    </a:solidFill>
                    <a:latin typeface="Helvetica" pitchFamily="34" charset="0"/>
                  </a:rPr>
                  <a:t>CSV file</a:t>
                </a:r>
                <a:endParaRPr lang="fr-FR" sz="4400" b="1" dirty="0"/>
              </a:p>
            </p:txBody>
          </p:sp>
          <p:sp>
            <p:nvSpPr>
              <p:cNvPr id="48" name="AutoShape 11"/>
              <p:cNvSpPr>
                <a:spLocks noChangeArrowheads="1"/>
              </p:cNvSpPr>
              <p:nvPr/>
            </p:nvSpPr>
            <p:spPr bwMode="auto">
              <a:xfrm rot="5400000">
                <a:off x="1045" y="2816"/>
                <a:ext cx="1043" cy="275"/>
              </a:xfrm>
              <a:prstGeom prst="rightArrow">
                <a:avLst>
                  <a:gd name="adj1" fmla="val 50000"/>
                  <a:gd name="adj2" fmla="val 82455"/>
                </a:avLst>
              </a:prstGeom>
              <a:gradFill flip="none" rotWithShape="1">
                <a:gsLst>
                  <a:gs pos="0">
                    <a:srgbClr val="0070C0">
                      <a:shade val="30000"/>
                      <a:satMod val="115000"/>
                    </a:srgbClr>
                  </a:gs>
                  <a:gs pos="50000">
                    <a:srgbClr val="0070C0">
                      <a:shade val="67500"/>
                      <a:satMod val="115000"/>
                    </a:srgbClr>
                  </a:gs>
                  <a:gs pos="100000">
                    <a:srgbClr val="0070C0">
                      <a:shade val="100000"/>
                      <a:satMod val="115000"/>
                    </a:srgbClr>
                  </a:gs>
                </a:gsLst>
                <a:lin ang="16200000" scaled="1"/>
                <a:tileRect/>
              </a:gradFill>
              <a:ln>
                <a:solidFill>
                  <a:schemeClr val="accent6">
                    <a:lumMod val="75000"/>
                  </a:schemeClr>
                </a:solidFill>
                <a:headEnd/>
                <a:tailEnd/>
              </a:ln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endParaRPr lang="en-GB"/>
              </a:p>
            </p:txBody>
          </p:sp>
        </p:grpSp>
        <p:sp>
          <p:nvSpPr>
            <p:cNvPr id="34" name="AutoShape 28"/>
            <p:cNvSpPr>
              <a:spLocks noChangeArrowheads="1"/>
            </p:cNvSpPr>
            <p:nvPr/>
          </p:nvSpPr>
          <p:spPr bwMode="auto">
            <a:xfrm>
              <a:off x="174625" y="5708477"/>
              <a:ext cx="1443038" cy="479425"/>
            </a:xfrm>
            <a:prstGeom prst="foldedCorner">
              <a:avLst>
                <a:gd name="adj" fmla="val 12500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Helvetica" pitchFamily="34" charset="0"/>
                </a:rPr>
                <a:t>Coupling table</a:t>
              </a:r>
              <a:endParaRPr lang="fr-FR" sz="4400" dirty="0"/>
            </a:p>
          </p:txBody>
        </p:sp>
        <p:sp>
          <p:nvSpPr>
            <p:cNvPr id="35" name="AutoShape 29"/>
            <p:cNvSpPr>
              <a:spLocks noChangeArrowheads="1"/>
            </p:cNvSpPr>
            <p:nvPr/>
          </p:nvSpPr>
          <p:spPr bwMode="auto">
            <a:xfrm rot="7378746">
              <a:off x="676275" y="3987627"/>
              <a:ext cx="1747838" cy="436562"/>
            </a:xfrm>
            <a:prstGeom prst="rightArrow">
              <a:avLst>
                <a:gd name="adj1" fmla="val 50000"/>
                <a:gd name="adj2" fmla="val 100091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en-GB"/>
            </a:p>
          </p:txBody>
        </p:sp>
        <p:sp>
          <p:nvSpPr>
            <p:cNvPr id="36" name="AutoShape 30"/>
            <p:cNvSpPr>
              <a:spLocks noChangeArrowheads="1"/>
            </p:cNvSpPr>
            <p:nvPr/>
          </p:nvSpPr>
          <p:spPr bwMode="auto">
            <a:xfrm>
              <a:off x="174625" y="4987752"/>
              <a:ext cx="1443038" cy="504825"/>
            </a:xfrm>
            <a:prstGeom prst="can">
              <a:avLst>
                <a:gd name="adj" fmla="val 25000"/>
              </a:avLst>
            </a:prstGeom>
            <a:gradFill flip="none" rotWithShape="1">
              <a:gsLst>
                <a:gs pos="0">
                  <a:srgbClr val="0070C0">
                    <a:shade val="30000"/>
                    <a:satMod val="115000"/>
                  </a:srgbClr>
                </a:gs>
                <a:gs pos="50000">
                  <a:srgbClr val="0070C0">
                    <a:shade val="67500"/>
                    <a:satMod val="115000"/>
                  </a:srgbClr>
                </a:gs>
                <a:gs pos="100000">
                  <a:srgbClr val="0070C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chemeClr val="accent6">
                  <a:lumMod val="75000"/>
                </a:schemeClr>
              </a:solidFill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/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lIns="42781" tIns="21390" rIns="42781" bIns="21390" anchor="ctr"/>
            <a:lstStyle/>
            <a:p>
              <a:pPr algn="ctr"/>
              <a:r>
                <a:rPr lang="en-US" sz="1600" dirty="0">
                  <a:solidFill>
                    <a:srgbClr val="FFFFFF"/>
                  </a:solidFill>
                  <a:latin typeface="Helvetica" pitchFamily="34" charset="0"/>
                </a:rPr>
                <a:t>Coupling table</a:t>
              </a:r>
              <a:endParaRPr lang="fr-FR" sz="1600" dirty="0">
                <a:solidFill>
                  <a:srgbClr val="FFFFFF"/>
                </a:solidFill>
                <a:latin typeface="Helvetica" pitchFamily="34" charset="0"/>
              </a:endParaRPr>
            </a:p>
          </p:txBody>
        </p:sp>
        <p:sp>
          <p:nvSpPr>
            <p:cNvPr id="37" name="Text Box 34"/>
            <p:cNvSpPr txBox="1">
              <a:spLocks noChangeArrowheads="1"/>
            </p:cNvSpPr>
            <p:nvPr/>
          </p:nvSpPr>
          <p:spPr bwMode="auto">
            <a:xfrm>
              <a:off x="107504" y="5445224"/>
              <a:ext cx="1012825" cy="284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2781" tIns="21390" rIns="42781" bIns="21390"/>
            <a:lstStyle/>
            <a:p>
              <a:r>
                <a:rPr lang="en-US" sz="1400" b="1" dirty="0">
                  <a:solidFill>
                    <a:schemeClr val="accent6"/>
                  </a:solidFill>
                  <a:latin typeface="Helvetica" pitchFamily="34" charset="0"/>
                </a:rPr>
                <a:t>Export</a:t>
              </a:r>
              <a:endParaRPr lang="fr-FR" sz="4400" b="1" dirty="0">
                <a:solidFill>
                  <a:schemeClr val="accent6"/>
                </a:solidFill>
              </a:endParaRPr>
            </a:p>
          </p:txBody>
        </p:sp>
        <p:sp>
          <p:nvSpPr>
            <p:cNvPr id="57" name="Text Box 16"/>
            <p:cNvSpPr txBox="1">
              <a:spLocks noChangeArrowheads="1"/>
            </p:cNvSpPr>
            <p:nvPr/>
          </p:nvSpPr>
          <p:spPr bwMode="auto">
            <a:xfrm>
              <a:off x="3487985" y="3501008"/>
              <a:ext cx="1516063" cy="719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BBE0E3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42781" tIns="21390" rIns="42781" bIns="21390"/>
            <a:lstStyle/>
            <a:p>
              <a:pPr algn="ctr"/>
              <a:r>
                <a:rPr lang="en-US" b="1" dirty="0" smtClean="0">
                  <a:solidFill>
                    <a:schemeClr val="accent6"/>
                  </a:solidFill>
                  <a:latin typeface="Helvetica" pitchFamily="34" charset="0"/>
                </a:rPr>
                <a:t>ODV</a:t>
              </a:r>
            </a:p>
            <a:p>
              <a:pPr algn="ctr"/>
              <a:r>
                <a:rPr lang="fr-FR" b="1" dirty="0" smtClean="0">
                  <a:solidFill>
                    <a:schemeClr val="accent6"/>
                  </a:solidFill>
                </a:rPr>
                <a:t>MEDATLAS</a:t>
              </a:r>
            </a:p>
            <a:p>
              <a:pPr algn="ctr"/>
              <a:r>
                <a:rPr lang="fr-FR" b="1" dirty="0" smtClean="0">
                  <a:solidFill>
                    <a:schemeClr val="accent6"/>
                  </a:solidFill>
                </a:rPr>
                <a:t>NETCDF</a:t>
              </a:r>
              <a:endParaRPr lang="fr-FR" b="1" dirty="0">
                <a:solidFill>
                  <a:schemeClr val="accent6"/>
                </a:solidFill>
              </a:endParaRPr>
            </a:p>
          </p:txBody>
        </p:sp>
      </p:grpSp>
      <p:sp>
        <p:nvSpPr>
          <p:cNvPr id="2" name="Explosion 1 1"/>
          <p:cNvSpPr/>
          <p:nvPr/>
        </p:nvSpPr>
        <p:spPr>
          <a:xfrm>
            <a:off x="5940152" y="1196753"/>
            <a:ext cx="1368152" cy="864096"/>
          </a:xfrm>
          <a:prstGeom prst="irregularSeal1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NEW</a:t>
            </a:r>
            <a:endParaRPr lang="en-GB" sz="20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4" name="Explosion 1 53"/>
          <p:cNvSpPr/>
          <p:nvPr/>
        </p:nvSpPr>
        <p:spPr>
          <a:xfrm>
            <a:off x="6516216" y="4005064"/>
            <a:ext cx="1368152" cy="864096"/>
          </a:xfrm>
          <a:prstGeom prst="irregularSeal1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NEW</a:t>
            </a:r>
            <a:endParaRPr lang="en-GB" sz="2000" b="1" i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6" name="Explosion 1 55"/>
          <p:cNvSpPr/>
          <p:nvPr/>
        </p:nvSpPr>
        <p:spPr>
          <a:xfrm>
            <a:off x="5220072" y="5229200"/>
            <a:ext cx="2664296" cy="864096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IMPROVED</a:t>
            </a:r>
            <a:endParaRPr lang="en-GB" sz="2000" b="1" i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9" name="Explosion 1 58"/>
          <p:cNvSpPr/>
          <p:nvPr/>
        </p:nvSpPr>
        <p:spPr>
          <a:xfrm>
            <a:off x="6455202" y="2413964"/>
            <a:ext cx="2664296" cy="864096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IMPROVED</a:t>
            </a:r>
            <a:endParaRPr lang="en-GB" sz="2000" b="1" i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0" name="Explosion 1 59"/>
          <p:cNvSpPr/>
          <p:nvPr/>
        </p:nvSpPr>
        <p:spPr>
          <a:xfrm>
            <a:off x="5183510" y="5236124"/>
            <a:ext cx="2664296" cy="864096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Format version</a:t>
            </a:r>
            <a:endParaRPr lang="en-GB" sz="2000" b="1" i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" name="Explosion 1 60"/>
          <p:cNvSpPr/>
          <p:nvPr/>
        </p:nvSpPr>
        <p:spPr>
          <a:xfrm>
            <a:off x="6455202" y="2420888"/>
            <a:ext cx="2664296" cy="864096"/>
          </a:xfrm>
          <a:prstGeom prst="irregularSeal1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i="1" dirty="0" smtClean="0">
                <a:solidFill>
                  <a:schemeClr val="accent6"/>
                </a:solidFill>
                <a:latin typeface="Calibri" pitchFamily="34" charset="0"/>
                <a:cs typeface="Calibri" pitchFamily="34" charset="0"/>
              </a:rPr>
              <a:t>Above sea level data</a:t>
            </a:r>
            <a:endParaRPr lang="en-GB" sz="2000" b="1" i="1" dirty="0">
              <a:solidFill>
                <a:schemeClr val="accent6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839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4" grpId="0" animBg="1"/>
      <p:bldP spid="56" grpId="0" animBg="1"/>
      <p:bldP spid="59" grpId="0" animBg="1"/>
      <p:bldP spid="60" grpId="0" animBg="1"/>
      <p:bldP spid="61" grpId="0" animBg="1"/>
    </p:bldLst>
  </p:timing>
</p:sld>
</file>

<file path=ppt/theme/theme1.xml><?xml version="1.0" encoding="utf-8"?>
<a:theme xmlns:a="http://schemas.openxmlformats.org/drawingml/2006/main" name="SeaDataNet2_presentation">
  <a:themeElements>
    <a:clrScheme name="SeaDataNet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eaDataNet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aDataNet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DataNet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aDataNet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SeaDataNet2_presentation</Template>
  <TotalTime>3520</TotalTime>
  <Words>457</Words>
  <Application>Microsoft Office PowerPoint</Application>
  <PresentationFormat>Affichage à l'écran (4:3)</PresentationFormat>
  <Paragraphs>90</Paragraphs>
  <Slides>8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SeaDataNet2_presentation</vt:lpstr>
      <vt:lpstr>What’s new in NEMO 1.5?</vt:lpstr>
      <vt:lpstr>NEMO objectives and principles</vt:lpstr>
      <vt:lpstr>NEMO current version is 1.5.3</vt:lpstr>
      <vt:lpstr>Présentation PowerPoint</vt:lpstr>
      <vt:lpstr>NEMO principles</vt:lpstr>
      <vt:lpstr>Présentation PowerPoint</vt:lpstr>
      <vt:lpstr>What’s new in NEMO 1.5?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Vanessa TOSELLO, Ifremer Brest PDG-IMN-IDM-SISME</dc:creator>
  <cp:lastModifiedBy>Michele FICHAUT, Ifremer Brest PDG-IMN-IDM-SISME</cp:lastModifiedBy>
  <cp:revision>89</cp:revision>
  <cp:lastPrinted>2013-09-16T15:26:27Z</cp:lastPrinted>
  <dcterms:created xsi:type="dcterms:W3CDTF">2013-09-11T08:58:14Z</dcterms:created>
  <dcterms:modified xsi:type="dcterms:W3CDTF">2014-05-19T15:12:06Z</dcterms:modified>
</cp:coreProperties>
</file>