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73" r:id="rId3"/>
    <p:sldId id="348" r:id="rId4"/>
    <p:sldId id="362" r:id="rId5"/>
    <p:sldId id="363" r:id="rId6"/>
    <p:sldId id="374" r:id="rId7"/>
    <p:sldId id="365" r:id="rId8"/>
    <p:sldId id="376" r:id="rId9"/>
    <p:sldId id="375" r:id="rId10"/>
    <p:sldId id="377" r:id="rId11"/>
    <p:sldId id="383" r:id="rId12"/>
    <p:sldId id="378" r:id="rId13"/>
    <p:sldId id="357" r:id="rId14"/>
    <p:sldId id="367" r:id="rId15"/>
    <p:sldId id="370" r:id="rId16"/>
    <p:sldId id="369" r:id="rId17"/>
    <p:sldId id="382" r:id="rId18"/>
    <p:sldId id="380" r:id="rId19"/>
    <p:sldId id="381" r:id="rId20"/>
  </p:sldIdLst>
  <p:sldSz cx="9144000" cy="6858000" type="screen4x3"/>
  <p:notesSz cx="6870700" cy="99568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5"/>
    <a:srgbClr val="D60000"/>
    <a:srgbClr val="00529E"/>
    <a:srgbClr val="00519D"/>
    <a:srgbClr val="FF9900"/>
    <a:srgbClr val="F13FC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75" autoAdjust="0"/>
  </p:normalViewPr>
  <p:slideViewPr>
    <p:cSldViewPr>
      <p:cViewPr varScale="1">
        <p:scale>
          <a:sx n="63" d="100"/>
          <a:sy n="63" d="100"/>
        </p:scale>
        <p:origin x="1324" y="56"/>
      </p:cViewPr>
      <p:guideLst>
        <p:guide orient="horz" pos="2160"/>
        <p:guide pos="2880"/>
      </p:guideLst>
    </p:cSldViewPr>
  </p:slideViewPr>
  <p:outlineViewPr>
    <p:cViewPr>
      <p:scale>
        <a:sx n="33" d="100"/>
        <a:sy n="33" d="100"/>
      </p:scale>
      <p:origin x="0" y="63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6563" cy="4984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92550" y="0"/>
            <a:ext cx="2976563" cy="498475"/>
          </a:xfrm>
          <a:prstGeom prst="rect">
            <a:avLst/>
          </a:prstGeom>
        </p:spPr>
        <p:txBody>
          <a:bodyPr vert="horz" lIns="91440" tIns="45720" rIns="91440" bIns="45720" rtlCol="0"/>
          <a:lstStyle>
            <a:lvl1pPr algn="r">
              <a:defRPr sz="1200"/>
            </a:lvl1pPr>
          </a:lstStyle>
          <a:p>
            <a:pPr>
              <a:defRPr/>
            </a:pPr>
            <a:fld id="{AF2711DF-566C-4B70-8F91-9D205E44CCCC}" type="datetimeFigureOut">
              <a:rPr lang="fr-FR"/>
              <a:pPr>
                <a:defRPr/>
              </a:pPr>
              <a:t>19/05/2014</a:t>
            </a:fld>
            <a:endParaRPr lang="fr-FR"/>
          </a:p>
        </p:txBody>
      </p:sp>
      <p:sp>
        <p:nvSpPr>
          <p:cNvPr id="4" name="Espace réservé du pied de page 3"/>
          <p:cNvSpPr>
            <a:spLocks noGrp="1"/>
          </p:cNvSpPr>
          <p:nvPr>
            <p:ph type="ftr" sz="quarter" idx="2"/>
          </p:nvPr>
        </p:nvSpPr>
        <p:spPr>
          <a:xfrm>
            <a:off x="0" y="9456738"/>
            <a:ext cx="2976563" cy="498475"/>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92550" y="9456738"/>
            <a:ext cx="2976563" cy="498475"/>
          </a:xfrm>
          <a:prstGeom prst="rect">
            <a:avLst/>
          </a:prstGeom>
        </p:spPr>
        <p:txBody>
          <a:bodyPr vert="horz" lIns="91440" tIns="45720" rIns="91440" bIns="45720" rtlCol="0" anchor="b"/>
          <a:lstStyle>
            <a:lvl1pPr algn="r">
              <a:defRPr sz="1200"/>
            </a:lvl1pPr>
          </a:lstStyle>
          <a:p>
            <a:pPr>
              <a:defRPr/>
            </a:pPr>
            <a:fld id="{A78341B9-6896-43E1-B5B7-7F703D41D3BD}" type="slidenum">
              <a:rPr lang="fr-FR"/>
              <a:pPr>
                <a:defRPr/>
              </a:pPr>
              <a:t>‹#›</a:t>
            </a:fld>
            <a:endParaRPr lang="fr-FR"/>
          </a:p>
        </p:txBody>
      </p:sp>
    </p:spTree>
    <p:extLst>
      <p:ext uri="{BB962C8B-B14F-4D97-AF65-F5344CB8AC3E}">
        <p14:creationId xmlns:p14="http://schemas.microsoft.com/office/powerpoint/2010/main" val="3084821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6563" cy="498475"/>
          </a:xfrm>
          <a:prstGeom prst="rect">
            <a:avLst/>
          </a:prstGeom>
          <a:noFill/>
          <a:ln>
            <a:noFill/>
          </a:ln>
          <a:effectLst/>
          <a:extLst/>
        </p:spPr>
        <p:txBody>
          <a:bodyPr vert="horz" wrap="square" lIns="96149" tIns="48075" rIns="96149" bIns="48075" numCol="1" anchor="t" anchorCtr="0" compatLnSpc="1">
            <a:prstTxWarp prst="textNoShape">
              <a:avLst/>
            </a:prstTxWarp>
          </a:bodyPr>
          <a:lstStyle>
            <a:lvl1pPr>
              <a:defRPr sz="1300"/>
            </a:lvl1pPr>
          </a:lstStyle>
          <a:p>
            <a:pPr>
              <a:defRPr/>
            </a:pPr>
            <a:endParaRPr lang="fr-FR"/>
          </a:p>
        </p:txBody>
      </p:sp>
      <p:sp>
        <p:nvSpPr>
          <p:cNvPr id="3075" name="Rectangle 3"/>
          <p:cNvSpPr>
            <a:spLocks noGrp="1" noChangeArrowheads="1"/>
          </p:cNvSpPr>
          <p:nvPr>
            <p:ph type="dt" idx="1"/>
          </p:nvPr>
        </p:nvSpPr>
        <p:spPr bwMode="auto">
          <a:xfrm>
            <a:off x="3892550" y="0"/>
            <a:ext cx="2976563" cy="498475"/>
          </a:xfrm>
          <a:prstGeom prst="rect">
            <a:avLst/>
          </a:prstGeom>
          <a:noFill/>
          <a:ln>
            <a:noFill/>
          </a:ln>
          <a:effectLst/>
          <a:extLst/>
        </p:spPr>
        <p:txBody>
          <a:bodyPr vert="horz" wrap="square" lIns="96149" tIns="48075" rIns="96149" bIns="48075" numCol="1" anchor="t" anchorCtr="0" compatLnSpc="1">
            <a:prstTxWarp prst="textNoShape">
              <a:avLst/>
            </a:prstTxWarp>
          </a:bodyPr>
          <a:lstStyle>
            <a:lvl1pPr algn="r">
              <a:defRPr sz="1300"/>
            </a:lvl1pPr>
          </a:lstStyle>
          <a:p>
            <a:pPr>
              <a:defRPr/>
            </a:pPr>
            <a:endParaRPr lang="fr-FR"/>
          </a:p>
        </p:txBody>
      </p:sp>
      <p:sp>
        <p:nvSpPr>
          <p:cNvPr id="14340" name="Rectangle 4"/>
          <p:cNvSpPr>
            <a:spLocks noGrp="1" noRot="1" noChangeAspect="1" noChangeArrowheads="1" noTextEdit="1"/>
          </p:cNvSpPr>
          <p:nvPr>
            <p:ph type="sldImg" idx="2"/>
          </p:nvPr>
        </p:nvSpPr>
        <p:spPr bwMode="auto">
          <a:xfrm>
            <a:off x="946150" y="746125"/>
            <a:ext cx="4978400" cy="37338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7388" y="4729163"/>
            <a:ext cx="5495925" cy="4481512"/>
          </a:xfrm>
          <a:prstGeom prst="rect">
            <a:avLst/>
          </a:prstGeom>
          <a:noFill/>
          <a:ln>
            <a:noFill/>
          </a:ln>
          <a:effectLst/>
          <a:extLst/>
        </p:spPr>
        <p:txBody>
          <a:bodyPr vert="horz" wrap="square" lIns="96149" tIns="48075" rIns="96149" bIns="4807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56738"/>
            <a:ext cx="2976563" cy="498475"/>
          </a:xfrm>
          <a:prstGeom prst="rect">
            <a:avLst/>
          </a:prstGeom>
          <a:noFill/>
          <a:ln>
            <a:noFill/>
          </a:ln>
          <a:effectLst/>
          <a:extLst/>
        </p:spPr>
        <p:txBody>
          <a:bodyPr vert="horz" wrap="square" lIns="96149" tIns="48075" rIns="96149" bIns="48075" numCol="1" anchor="b" anchorCtr="0" compatLnSpc="1">
            <a:prstTxWarp prst="textNoShape">
              <a:avLst/>
            </a:prstTxWarp>
          </a:bodyPr>
          <a:lstStyle>
            <a:lvl1pPr>
              <a:defRPr sz="1300"/>
            </a:lvl1pPr>
          </a:lstStyle>
          <a:p>
            <a:pPr>
              <a:defRPr/>
            </a:pPr>
            <a:endParaRPr lang="fr-FR"/>
          </a:p>
        </p:txBody>
      </p:sp>
      <p:sp>
        <p:nvSpPr>
          <p:cNvPr id="3079" name="Rectangle 7"/>
          <p:cNvSpPr>
            <a:spLocks noGrp="1" noChangeArrowheads="1"/>
          </p:cNvSpPr>
          <p:nvPr>
            <p:ph type="sldNum" sz="quarter" idx="5"/>
          </p:nvPr>
        </p:nvSpPr>
        <p:spPr bwMode="auto">
          <a:xfrm>
            <a:off x="3892550" y="9456738"/>
            <a:ext cx="2976563" cy="498475"/>
          </a:xfrm>
          <a:prstGeom prst="rect">
            <a:avLst/>
          </a:prstGeom>
          <a:noFill/>
          <a:ln>
            <a:noFill/>
          </a:ln>
          <a:effectLst/>
          <a:extLst/>
        </p:spPr>
        <p:txBody>
          <a:bodyPr vert="horz" wrap="square" lIns="96149" tIns="48075" rIns="96149" bIns="48075" numCol="1" anchor="b" anchorCtr="0" compatLnSpc="1">
            <a:prstTxWarp prst="textNoShape">
              <a:avLst/>
            </a:prstTxWarp>
          </a:bodyPr>
          <a:lstStyle>
            <a:lvl1pPr algn="r">
              <a:defRPr sz="1300"/>
            </a:lvl1pPr>
          </a:lstStyle>
          <a:p>
            <a:pPr>
              <a:defRPr/>
            </a:pPr>
            <a:fld id="{0F4D1DD2-CD8A-47AA-98BB-4B7707E53DEB}" type="slidenum">
              <a:rPr lang="fr-FR"/>
              <a:pPr>
                <a:defRPr/>
              </a:pPr>
              <a:t>‹#›</a:t>
            </a:fld>
            <a:endParaRPr lang="fr-FR"/>
          </a:p>
        </p:txBody>
      </p:sp>
    </p:spTree>
    <p:extLst>
      <p:ext uri="{BB962C8B-B14F-4D97-AF65-F5344CB8AC3E}">
        <p14:creationId xmlns:p14="http://schemas.microsoft.com/office/powerpoint/2010/main" val="2861878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3EB99E74-6793-4769-9E7A-6F2EA32F1FDE}" type="slidenum">
              <a:rPr lang="fr-FR" smtClean="0"/>
              <a:pPr/>
              <a:t>1</a:t>
            </a:fld>
            <a:endParaRPr lang="fr-FR"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nl-NL" smtClean="0"/>
          </a:p>
        </p:txBody>
      </p:sp>
    </p:spTree>
    <p:extLst>
      <p:ext uri="{BB962C8B-B14F-4D97-AF65-F5344CB8AC3E}">
        <p14:creationId xmlns:p14="http://schemas.microsoft.com/office/powerpoint/2010/main" val="234986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1009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4431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2609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946150" y="746125"/>
            <a:ext cx="4979988" cy="3735388"/>
          </a:xfrm>
          <a:ln/>
        </p:spPr>
      </p:sp>
      <p:sp>
        <p:nvSpPr>
          <p:cNvPr id="82946" name="Rectangle 3"/>
          <p:cNvSpPr>
            <a:spLocks noGrp="1" noChangeArrowheads="1"/>
          </p:cNvSpPr>
          <p:nvPr>
            <p:ph type="body" idx="1"/>
          </p:nvPr>
        </p:nvSpPr>
        <p:spPr>
          <a:xfrm>
            <a:off x="917575" y="4729163"/>
            <a:ext cx="5035550" cy="4481512"/>
          </a:xfrm>
          <a:noFill/>
        </p:spPr>
        <p:txBody>
          <a:bodyPr/>
          <a:lstStyle/>
          <a:p>
            <a:endParaRPr lang="en-GB" smtClean="0"/>
          </a:p>
        </p:txBody>
      </p:sp>
    </p:spTree>
    <p:extLst>
      <p:ext uri="{BB962C8B-B14F-4D97-AF65-F5344CB8AC3E}">
        <p14:creationId xmlns:p14="http://schemas.microsoft.com/office/powerpoint/2010/main" val="375244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21278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A195C-CC1D-4E29-827B-E1D475246D14}" type="slidenum">
              <a:rPr lang="fr-FR"/>
              <a:pPr/>
              <a:t>17</a:t>
            </a:fld>
            <a:endParaRPr lang="fr-FR"/>
          </a:p>
        </p:txBody>
      </p:sp>
      <p:sp>
        <p:nvSpPr>
          <p:cNvPr id="226306" name="Rectangle 2"/>
          <p:cNvSpPr>
            <a:spLocks noRot="1" noChangeArrowheads="1" noTextEdit="1"/>
          </p:cNvSpPr>
          <p:nvPr>
            <p:ph type="sldImg"/>
          </p:nvPr>
        </p:nvSpPr>
        <p:spPr>
          <a:xfrm>
            <a:off x="1301750" y="801688"/>
            <a:ext cx="4264025" cy="3197225"/>
          </a:xfrm>
          <a:ln/>
        </p:spPr>
      </p:sp>
      <p:sp>
        <p:nvSpPr>
          <p:cNvPr id="226307" name="Rectangle 3"/>
          <p:cNvSpPr>
            <a:spLocks noGrp="1" noChangeArrowheads="1"/>
          </p:cNvSpPr>
          <p:nvPr>
            <p:ph type="body" idx="1"/>
          </p:nvPr>
        </p:nvSpPr>
        <p:spPr>
          <a:xfrm>
            <a:off x="915988" y="4346575"/>
            <a:ext cx="5026025" cy="3846513"/>
          </a:xfrm>
        </p:spPr>
        <p:txBody>
          <a:bodyPr/>
          <a:lstStyle/>
          <a:p>
            <a:endParaRPr lang="en-GB"/>
          </a:p>
        </p:txBody>
      </p:sp>
    </p:spTree>
    <p:extLst>
      <p:ext uri="{BB962C8B-B14F-4D97-AF65-F5344CB8AC3E}">
        <p14:creationId xmlns:p14="http://schemas.microsoft.com/office/powerpoint/2010/main" val="115042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038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FDC4B-A690-4E6A-BB43-6D90DBE4C574}" type="slidenum">
              <a:rPr lang="fr-FR"/>
              <a:pPr/>
              <a:t>2</a:t>
            </a:fld>
            <a:endParaRPr lang="fr-FR"/>
          </a:p>
        </p:txBody>
      </p:sp>
      <p:sp>
        <p:nvSpPr>
          <p:cNvPr id="151554" name="Rectangle 2"/>
          <p:cNvSpPr>
            <a:spLocks noGrp="1" noRot="1" noChangeAspect="1" noChangeArrowheads="1" noTextEdit="1"/>
          </p:cNvSpPr>
          <p:nvPr>
            <p:ph type="sldImg"/>
          </p:nvPr>
        </p:nvSpPr>
        <p:spPr>
          <a:xfrm>
            <a:off x="1301750" y="801688"/>
            <a:ext cx="4264025" cy="3197225"/>
          </a:xfrm>
          <a:ln/>
        </p:spPr>
      </p:sp>
      <p:sp>
        <p:nvSpPr>
          <p:cNvPr id="151555" name="Rectangle 3"/>
          <p:cNvSpPr>
            <a:spLocks noGrp="1" noChangeArrowheads="1"/>
          </p:cNvSpPr>
          <p:nvPr>
            <p:ph type="body" idx="1"/>
          </p:nvPr>
        </p:nvSpPr>
        <p:spPr>
          <a:xfrm>
            <a:off x="915988" y="4346575"/>
            <a:ext cx="5026025" cy="3846513"/>
          </a:xfrm>
        </p:spPr>
        <p:txBody>
          <a:bodyPr/>
          <a:lstStyle/>
          <a:p>
            <a:endParaRPr lang="en-GB"/>
          </a:p>
        </p:txBody>
      </p:sp>
    </p:spTree>
    <p:extLst>
      <p:ext uri="{BB962C8B-B14F-4D97-AF65-F5344CB8AC3E}">
        <p14:creationId xmlns:p14="http://schemas.microsoft.com/office/powerpoint/2010/main" val="282554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05925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bwMode="auto">
          <a:xfrm>
            <a:off x="1052513" y="695325"/>
            <a:ext cx="4641850" cy="3481388"/>
          </a:xfrm>
          <a:prstGeom prst="rect">
            <a:avLst/>
          </a:prstGeom>
          <a:solidFill>
            <a:srgbClr val="FFFFFF"/>
          </a:solidFill>
          <a:ln>
            <a:solidFill>
              <a:srgbClr val="000000"/>
            </a:solidFill>
            <a:miter lim="800000"/>
            <a:headEnd/>
            <a:tailEnd/>
          </a:ln>
        </p:spPr>
      </p:sp>
      <p:sp>
        <p:nvSpPr>
          <p:cNvPr id="542723" name="Rectangle 3"/>
          <p:cNvSpPr>
            <a:spLocks noGrp="1" noChangeArrowheads="1"/>
          </p:cNvSpPr>
          <p:nvPr>
            <p:ph type="body" idx="1"/>
          </p:nvPr>
        </p:nvSpPr>
        <p:spPr bwMode="auto">
          <a:xfrm>
            <a:off x="900113" y="4408488"/>
            <a:ext cx="4945062" cy="4176712"/>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226966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bwMode="auto">
          <a:xfrm>
            <a:off x="1052513" y="695325"/>
            <a:ext cx="4641850" cy="3481388"/>
          </a:xfrm>
          <a:prstGeom prst="rect">
            <a:avLst/>
          </a:prstGeom>
          <a:solidFill>
            <a:srgbClr val="FFFFFF"/>
          </a:solidFill>
          <a:ln>
            <a:solidFill>
              <a:srgbClr val="000000"/>
            </a:solidFill>
            <a:miter lim="800000"/>
            <a:headEnd/>
            <a:tailEnd/>
          </a:ln>
        </p:spPr>
      </p:sp>
      <p:sp>
        <p:nvSpPr>
          <p:cNvPr id="474115" name="Rectangle 3"/>
          <p:cNvSpPr>
            <a:spLocks noGrp="1" noChangeArrowheads="1"/>
          </p:cNvSpPr>
          <p:nvPr>
            <p:ph type="body" idx="1"/>
          </p:nvPr>
        </p:nvSpPr>
        <p:spPr bwMode="auto">
          <a:xfrm>
            <a:off x="900113" y="4408488"/>
            <a:ext cx="4945062" cy="4176712"/>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56891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bwMode="auto">
          <a:xfrm>
            <a:off x="1052513" y="695325"/>
            <a:ext cx="4641850" cy="3481388"/>
          </a:xfrm>
          <a:prstGeom prst="rect">
            <a:avLst/>
          </a:prstGeom>
          <a:solidFill>
            <a:srgbClr val="FFFFFF"/>
          </a:solidFill>
          <a:ln>
            <a:solidFill>
              <a:srgbClr val="000000"/>
            </a:solidFill>
            <a:miter lim="800000"/>
            <a:headEnd/>
            <a:tailEnd/>
          </a:ln>
        </p:spPr>
      </p:sp>
      <p:sp>
        <p:nvSpPr>
          <p:cNvPr id="474115" name="Rectangle 3"/>
          <p:cNvSpPr>
            <a:spLocks noGrp="1" noChangeArrowheads="1"/>
          </p:cNvSpPr>
          <p:nvPr>
            <p:ph type="body" idx="1"/>
          </p:nvPr>
        </p:nvSpPr>
        <p:spPr bwMode="auto">
          <a:xfrm>
            <a:off x="900113" y="4408488"/>
            <a:ext cx="4945062" cy="4176712"/>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281040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443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7269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8177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ZoneTexte 8"/>
          <p:cNvSpPr txBox="1">
            <a:spLocks noChangeArrowheads="1"/>
          </p:cNvSpPr>
          <p:nvPr/>
        </p:nvSpPr>
        <p:spPr bwMode="auto">
          <a:xfrm>
            <a:off x="4716463" y="1196975"/>
            <a:ext cx="3887787" cy="9239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i="1" dirty="0" smtClean="0">
                <a:solidFill>
                  <a:schemeClr val="bg1"/>
                </a:solidFill>
              </a:rPr>
              <a:t>IMDIS conference</a:t>
            </a:r>
          </a:p>
          <a:p>
            <a:pPr algn="ctr" eaLnBrk="1" hangingPunct="1">
              <a:defRPr/>
            </a:pPr>
            <a:r>
              <a:rPr lang="en-US" i="1" dirty="0" smtClean="0">
                <a:solidFill>
                  <a:schemeClr val="bg1"/>
                </a:solidFill>
              </a:rPr>
              <a:t>23-25 September, 2013 </a:t>
            </a:r>
          </a:p>
          <a:p>
            <a:pPr algn="ctr" eaLnBrk="1" hangingPunct="1">
              <a:defRPr/>
            </a:pPr>
            <a:r>
              <a:rPr lang="en-US" i="1" dirty="0" smtClean="0">
                <a:solidFill>
                  <a:schemeClr val="bg1"/>
                </a:solidFill>
              </a:rPr>
              <a:t>Lucca, Italy </a:t>
            </a:r>
            <a:endParaRPr lang="en-US" i="1" dirty="0">
              <a:solidFill>
                <a:schemeClr val="bg1"/>
              </a:solidFill>
            </a:endParaRPr>
          </a:p>
        </p:txBody>
      </p:sp>
      <p:sp>
        <p:nvSpPr>
          <p:cNvPr id="5122" name="Rectangle 2"/>
          <p:cNvSpPr>
            <a:spLocks noGrp="1" noChangeArrowheads="1"/>
          </p:cNvSpPr>
          <p:nvPr>
            <p:ph type="ctrTitle"/>
          </p:nvPr>
        </p:nvSpPr>
        <p:spPr>
          <a:xfrm>
            <a:off x="1763713" y="4652963"/>
            <a:ext cx="7200900" cy="288925"/>
          </a:xfrm>
        </p:spPr>
        <p:txBody>
          <a:bodyPr/>
          <a:lstStyle>
            <a:lvl1pPr>
              <a:defRPr sz="2500"/>
            </a:lvl1pPr>
          </a:lstStyle>
          <a:p>
            <a:pPr lvl="0"/>
            <a:r>
              <a:rPr lang="en-US" noProof="0" dirty="0" smtClean="0"/>
              <a:t>Click to edit Master title style</a:t>
            </a:r>
          </a:p>
        </p:txBody>
      </p:sp>
      <p:sp>
        <p:nvSpPr>
          <p:cNvPr id="5123" name="Rectangle 3"/>
          <p:cNvSpPr>
            <a:spLocks noGrp="1" noChangeArrowheads="1"/>
          </p:cNvSpPr>
          <p:nvPr>
            <p:ph type="subTitle" idx="1"/>
          </p:nvPr>
        </p:nvSpPr>
        <p:spPr>
          <a:xfrm>
            <a:off x="1763713" y="5373340"/>
            <a:ext cx="7200900" cy="215900"/>
          </a:xfrm>
        </p:spPr>
        <p:txBody>
          <a:bodyPr/>
          <a:lstStyle>
            <a:lvl1pPr marL="0" indent="0">
              <a:buFontTx/>
              <a:buNone/>
              <a:defRPr sz="1600" baseline="0">
                <a:solidFill>
                  <a:srgbClr val="00519D"/>
                </a:solidFill>
              </a:defRPr>
            </a:lvl1pPr>
          </a:lstStyle>
          <a:p>
            <a:pPr lvl="0"/>
            <a:r>
              <a:rPr lang="en-US" noProof="0"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54D18B4-65DC-40A7-BE6E-F41C99602B3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4513" y="1484313"/>
            <a:ext cx="2070100" cy="4537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1484313"/>
            <a:ext cx="6057900" cy="4537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62FB60-0749-4AE8-84B4-9BC98E819DA6}"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AD85AAD-7133-494E-8EFB-D3E282E3CFC0}"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marL="457200" indent="-457200">
              <a:buFont typeface="Arial" pitchFamily="34" charset="0"/>
              <a:buChar char="•"/>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1476837-4D2E-4842-908C-AC9C733B2AA8}"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8826C8E-DB05-4E9A-BFE6-25A01021DC53}"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684213" y="2060575"/>
            <a:ext cx="40640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900613" y="2060575"/>
            <a:ext cx="40640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651A70-78C3-4484-9092-69EA191CC4C0}"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249CF5D-E2BC-42D9-A2B9-8855B46C5182}"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5BEA8DE-4466-47FE-80E9-D2C32350501C}"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E68B54D-BF37-44A3-BD77-18DF439DFEF2}"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BBC09A3-C684-4860-99FE-D4ADFC87450E}"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A4139CD-7415-4F77-8967-75367F7D64A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r="-833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484313"/>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684213" y="2060575"/>
            <a:ext cx="8280400" cy="3960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0" y="6232525"/>
            <a:ext cx="9144000"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100">
                <a:solidFill>
                  <a:srgbClr val="808080"/>
                </a:solidFill>
                <a:latin typeface="Calibri" pitchFamily="34" charset="0"/>
                <a:cs typeface="Calibri" pitchFamily="34" charset="0"/>
              </a:defRPr>
            </a:lvl1pPr>
          </a:lstStyle>
          <a:p>
            <a:pPr>
              <a:defRPr/>
            </a:pPr>
            <a:endParaRPr lang="fr-FR"/>
          </a:p>
        </p:txBody>
      </p:sp>
      <p:sp>
        <p:nvSpPr>
          <p:cNvPr id="1029" name="Rectangle 5"/>
          <p:cNvSpPr>
            <a:spLocks noGrp="1" noChangeArrowheads="1"/>
          </p:cNvSpPr>
          <p:nvPr>
            <p:ph type="ftr" sz="quarter" idx="3"/>
          </p:nvPr>
        </p:nvSpPr>
        <p:spPr bwMode="auto">
          <a:xfrm>
            <a:off x="0" y="6016625"/>
            <a:ext cx="9144000" cy="207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100">
                <a:solidFill>
                  <a:srgbClr val="808080"/>
                </a:solidFill>
                <a:latin typeface="Calibri" pitchFamily="34" charset="0"/>
                <a:cs typeface="Calibri" pitchFamily="34" charset="0"/>
              </a:defRPr>
            </a:lvl1pPr>
          </a:lstStyle>
          <a:p>
            <a:pPr>
              <a:defRPr/>
            </a:pPr>
            <a:endParaRPr lang="fr-FR"/>
          </a:p>
        </p:txBody>
      </p:sp>
      <p:sp>
        <p:nvSpPr>
          <p:cNvPr id="1030" name="Rectangle 6"/>
          <p:cNvSpPr>
            <a:spLocks noGrp="1" noChangeArrowheads="1"/>
          </p:cNvSpPr>
          <p:nvPr>
            <p:ph type="sldNum" sz="quarter" idx="4"/>
          </p:nvPr>
        </p:nvSpPr>
        <p:spPr bwMode="auto">
          <a:xfrm>
            <a:off x="0" y="6640513"/>
            <a:ext cx="9144000" cy="2174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b="1">
                <a:solidFill>
                  <a:srgbClr val="00519D"/>
                </a:solidFill>
                <a:latin typeface="Calibri" pitchFamily="34" charset="0"/>
                <a:cs typeface="Calibri" pitchFamily="34" charset="0"/>
              </a:defRPr>
            </a:lvl1pPr>
          </a:lstStyle>
          <a:p>
            <a:pPr>
              <a:defRPr/>
            </a:pPr>
            <a:fld id="{A43B9466-388C-4047-9375-25ED82B5BEAD}" type="slidenum">
              <a:rPr lang="fr-FR"/>
              <a:pPr>
                <a:defRPr/>
              </a:pPr>
              <a:t>‹#›</a:t>
            </a:fld>
            <a:endParaRPr lang="fr-FR"/>
          </a:p>
        </p:txBody>
      </p:sp>
      <p:sp>
        <p:nvSpPr>
          <p:cNvPr id="1031" name="Text Box 8"/>
          <p:cNvSpPr txBox="1">
            <a:spLocks noChangeArrowheads="1"/>
          </p:cNvSpPr>
          <p:nvPr/>
        </p:nvSpPr>
        <p:spPr bwMode="auto">
          <a:xfrm>
            <a:off x="0" y="6464300"/>
            <a:ext cx="9144000" cy="168275"/>
          </a:xfrm>
          <a:prstGeom prst="rect">
            <a:avLst/>
          </a:prstGeom>
          <a:noFill/>
          <a:ln>
            <a:noFill/>
          </a:ln>
          <a:effectLs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fr-FR" sz="1100" b="1">
                <a:solidFill>
                  <a:srgbClr val="00A7E5"/>
                </a:solidFill>
                <a:latin typeface="Calibri" pitchFamily="34" charset="0"/>
                <a:cs typeface="Calibri" pitchFamily="34" charset="0"/>
              </a:rPr>
              <a:t>sdn-userdesk@seadatanet.org – www.seadatanet.org</a:t>
            </a:r>
          </a:p>
        </p:txBody>
      </p:sp>
      <p:sp>
        <p:nvSpPr>
          <p:cNvPr id="8" name="ZoneTexte 7"/>
          <p:cNvSpPr txBox="1"/>
          <p:nvPr/>
        </p:nvSpPr>
        <p:spPr>
          <a:xfrm>
            <a:off x="5867400" y="682625"/>
            <a:ext cx="3241675" cy="254000"/>
          </a:xfrm>
          <a:prstGeom prst="rect">
            <a:avLst/>
          </a:prstGeom>
          <a:noFill/>
        </p:spPr>
        <p:txBody>
          <a:bodyPr>
            <a:spAutoFit/>
          </a:bodyPr>
          <a:lstStyle/>
          <a:p>
            <a:pPr>
              <a:defRPr/>
            </a:pPr>
            <a:r>
              <a:rPr lang="fr-FR" sz="1050" i="1" dirty="0">
                <a:solidFill>
                  <a:srgbClr val="00529E"/>
                </a:solidFill>
                <a:latin typeface="+mj-lt"/>
              </a:rPr>
              <a:t>IMDIS </a:t>
            </a:r>
            <a:r>
              <a:rPr lang="fr-FR" sz="1050" i="1" dirty="0" err="1">
                <a:solidFill>
                  <a:srgbClr val="00529E"/>
                </a:solidFill>
                <a:latin typeface="+mj-lt"/>
              </a:rPr>
              <a:t>Conference</a:t>
            </a:r>
            <a:r>
              <a:rPr lang="fr-FR" sz="1050" i="1" dirty="0">
                <a:solidFill>
                  <a:srgbClr val="00529E"/>
                </a:solidFill>
                <a:latin typeface="+mj-lt"/>
              </a:rPr>
              <a:t>, </a:t>
            </a:r>
            <a:r>
              <a:rPr lang="fr-FR" sz="1050" i="1" dirty="0" err="1">
                <a:solidFill>
                  <a:srgbClr val="00529E"/>
                </a:solidFill>
                <a:latin typeface="+mj-lt"/>
              </a:rPr>
              <a:t>Lucca</a:t>
            </a:r>
            <a:r>
              <a:rPr lang="fr-FR" sz="1050" i="1" dirty="0">
                <a:solidFill>
                  <a:srgbClr val="00529E"/>
                </a:solidFill>
                <a:latin typeface="+mj-lt"/>
              </a:rPr>
              <a:t>, Septembre 23-25, 2013</a:t>
            </a:r>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rgbClr val="00A7E5"/>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400">
          <a:solidFill>
            <a:srgbClr val="00519D"/>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200">
          <a:solidFill>
            <a:srgbClr val="00A7E5"/>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rgbClr val="00519D"/>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Font typeface="Arial" charset="0"/>
        <a:buChar char="○"/>
        <a:defRPr sz="2000">
          <a:solidFill>
            <a:srgbClr val="00A7E5"/>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763713" y="4221163"/>
            <a:ext cx="7200900" cy="863600"/>
          </a:xfrm>
        </p:spPr>
        <p:txBody>
          <a:bodyPr/>
          <a:lstStyle/>
          <a:p>
            <a:pPr eaLnBrk="1" hangingPunct="1"/>
            <a:r>
              <a:rPr lang="en-US" sz="2900" dirty="0" smtClean="0"/>
              <a:t>Download Manager software</a:t>
            </a:r>
            <a:br>
              <a:rPr lang="en-US" sz="2900" dirty="0" smtClean="0"/>
            </a:br>
            <a:r>
              <a:rPr lang="en-US" sz="2900" dirty="0" smtClean="0"/>
              <a:t>Training Workshop Ostend, Belgium, 20</a:t>
            </a:r>
            <a:r>
              <a:rPr lang="en-US" sz="2900" baseline="30000" dirty="0" smtClean="0"/>
              <a:t>th</a:t>
            </a:r>
            <a:r>
              <a:rPr lang="en-US" sz="2900" dirty="0" smtClean="0"/>
              <a:t> May 2014</a:t>
            </a:r>
            <a:endParaRPr lang="fr-FR" sz="2900" dirty="0" smtClean="0"/>
          </a:p>
        </p:txBody>
      </p:sp>
      <p:sp>
        <p:nvSpPr>
          <p:cNvPr id="16386" name="Rectangle 3"/>
          <p:cNvSpPr>
            <a:spLocks noGrp="1" noChangeArrowheads="1"/>
          </p:cNvSpPr>
          <p:nvPr>
            <p:ph type="subTitle" idx="1"/>
          </p:nvPr>
        </p:nvSpPr>
        <p:spPr>
          <a:xfrm>
            <a:off x="1619250" y="5445125"/>
            <a:ext cx="7345363" cy="431800"/>
          </a:xfrm>
        </p:spPr>
        <p:txBody>
          <a:bodyPr/>
          <a:lstStyle/>
          <a:p>
            <a:pPr algn="ctr" eaLnBrk="1" hangingPunct="1"/>
            <a:r>
              <a:rPr lang="en-US" dirty="0" smtClean="0"/>
              <a:t>D.M.A. </a:t>
            </a:r>
            <a:r>
              <a:rPr lang="en-US" dirty="0" err="1" smtClean="0"/>
              <a:t>Schaap</a:t>
            </a:r>
            <a:r>
              <a:rPr lang="en-US" dirty="0" smtClean="0"/>
              <a:t>  - Technical Coordinator </a:t>
            </a:r>
            <a:endParaRPr lang="fr-FR" dirty="0" smtClean="0"/>
          </a:p>
        </p:txBody>
      </p:sp>
      <p:pic>
        <p:nvPicPr>
          <p:cNvPr id="4" name="Picture 3" descr="EMODnet_col_all_v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052736"/>
            <a:ext cx="3887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457200" y="1844824"/>
            <a:ext cx="8382000" cy="4784576"/>
          </a:xfrm>
        </p:spPr>
        <p:txBody>
          <a:bodyPr/>
          <a:lstStyle/>
          <a:p>
            <a:r>
              <a:rPr lang="en-US" sz="2000" dirty="0" err="1"/>
              <a:t>NetCDF</a:t>
            </a:r>
            <a:r>
              <a:rPr lang="en-US" sz="2000" dirty="0"/>
              <a:t> format is supported </a:t>
            </a:r>
            <a:endParaRPr lang="en-US" sz="2000" dirty="0" smtClean="0"/>
          </a:p>
          <a:p>
            <a:r>
              <a:rPr lang="en-US" sz="2000" dirty="0" err="1" smtClean="0"/>
              <a:t>DM_Checker</a:t>
            </a:r>
            <a:r>
              <a:rPr lang="en-US" sz="2000" dirty="0" smtClean="0"/>
              <a:t> improved for checking </a:t>
            </a:r>
            <a:r>
              <a:rPr lang="en-US" sz="2000" dirty="0"/>
              <a:t>consistency at data </a:t>
            </a:r>
            <a:r>
              <a:rPr lang="en-US" sz="2000" dirty="0" err="1"/>
              <a:t>centre</a:t>
            </a:r>
            <a:r>
              <a:rPr lang="en-US" sz="2000" dirty="0"/>
              <a:t> and </a:t>
            </a:r>
            <a:r>
              <a:rPr lang="en-US" sz="2000" dirty="0" smtClean="0"/>
              <a:t>checking coherence </a:t>
            </a:r>
            <a:r>
              <a:rPr lang="en-US" sz="2000" dirty="0"/>
              <a:t>between local data </a:t>
            </a:r>
            <a:r>
              <a:rPr lang="en-US" sz="2000" dirty="0" err="1"/>
              <a:t>centre</a:t>
            </a:r>
            <a:r>
              <a:rPr lang="en-US" sz="2000" dirty="0"/>
              <a:t> and CDI </a:t>
            </a:r>
            <a:r>
              <a:rPr lang="en-US" sz="2000" dirty="0" smtClean="0"/>
              <a:t>central</a:t>
            </a:r>
          </a:p>
          <a:p>
            <a:r>
              <a:rPr lang="en-US" sz="2000" dirty="0" smtClean="0"/>
              <a:t>compatible </a:t>
            </a:r>
            <a:r>
              <a:rPr lang="en-US" sz="2000" dirty="0"/>
              <a:t>with </a:t>
            </a:r>
            <a:r>
              <a:rPr lang="en-US" sz="2000" dirty="0" smtClean="0"/>
              <a:t>tomcat7/java7</a:t>
            </a:r>
          </a:p>
          <a:p>
            <a:r>
              <a:rPr lang="en-US" sz="2000" dirty="0" smtClean="0"/>
              <a:t>DM </a:t>
            </a:r>
            <a:r>
              <a:rPr lang="en-US" sz="2000" dirty="0"/>
              <a:t>and its documentation are </a:t>
            </a:r>
            <a:r>
              <a:rPr lang="en-US" sz="2000" dirty="0" smtClean="0"/>
              <a:t>simpler</a:t>
            </a:r>
          </a:p>
          <a:p>
            <a:r>
              <a:rPr lang="en-US" sz="2000" dirty="0" smtClean="0"/>
              <a:t>Maris </a:t>
            </a:r>
            <a:r>
              <a:rPr lang="en-US" sz="2000" dirty="0"/>
              <a:t>and </a:t>
            </a:r>
            <a:r>
              <a:rPr lang="en-US" sz="2000" dirty="0" err="1"/>
              <a:t>Ifremer</a:t>
            </a:r>
            <a:r>
              <a:rPr lang="en-US" sz="2000" dirty="0"/>
              <a:t> can access more logs files for a better helpdesk </a:t>
            </a:r>
            <a:r>
              <a:rPr lang="en-US" sz="2000" dirty="0" smtClean="0"/>
              <a:t>service</a:t>
            </a:r>
          </a:p>
          <a:p>
            <a:r>
              <a:rPr lang="en-US" sz="2000" dirty="0" smtClean="0"/>
              <a:t> </a:t>
            </a:r>
            <a:r>
              <a:rPr lang="en-US" sz="2000" dirty="0"/>
              <a:t>bug corrections : database drivers are upgraded + a Splitter bug is corrected + a little update on servlet log display + last corrections on the bug "duplicates entry" + correction on header of ODV files + etc</a:t>
            </a:r>
            <a:r>
              <a:rPr lang="en-US" sz="2000" dirty="0" smtClean="0"/>
              <a:t>...</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DM V1.4.4 extra features compared to V1.4.3</a:t>
            </a:r>
          </a:p>
        </p:txBody>
      </p:sp>
    </p:spTree>
    <p:extLst>
      <p:ext uri="{BB962C8B-B14F-4D97-AF65-F5344CB8AC3E}">
        <p14:creationId xmlns:p14="http://schemas.microsoft.com/office/powerpoint/2010/main" val="109123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DM </a:t>
            </a:r>
            <a:r>
              <a:rPr lang="en-GB" sz="2800" kern="0" dirty="0" smtClean="0"/>
              <a:t>– Data Conversion </a:t>
            </a:r>
            <a:endParaRPr lang="en-GB" sz="2800" kern="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060848"/>
            <a:ext cx="5952661" cy="4176464"/>
          </a:xfrm>
          <a:prstGeom prst="rect">
            <a:avLst/>
          </a:prstGeom>
        </p:spPr>
      </p:pic>
    </p:spTree>
    <p:extLst>
      <p:ext uri="{BB962C8B-B14F-4D97-AF65-F5344CB8AC3E}">
        <p14:creationId xmlns:p14="http://schemas.microsoft.com/office/powerpoint/2010/main" val="194565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457200" y="1844824"/>
            <a:ext cx="8382000" cy="4784576"/>
          </a:xfrm>
        </p:spPr>
        <p:txBody>
          <a:bodyPr/>
          <a:lstStyle/>
          <a:p>
            <a:r>
              <a:rPr lang="en-US" sz="2000" dirty="0" smtClean="0"/>
              <a:t>103 Data </a:t>
            </a:r>
            <a:r>
              <a:rPr lang="en-US" sz="2000" dirty="0" err="1" smtClean="0"/>
              <a:t>Centres</a:t>
            </a:r>
            <a:r>
              <a:rPr lang="en-US" sz="2000" dirty="0" smtClean="0"/>
              <a:t> engaged with CDI infrastructure</a:t>
            </a:r>
          </a:p>
          <a:p>
            <a:r>
              <a:rPr lang="en-US" sz="2000" dirty="0" smtClean="0"/>
              <a:t>=&gt; 8 getting connected / in test mode</a:t>
            </a:r>
          </a:p>
          <a:p>
            <a:r>
              <a:rPr lang="en-US" sz="2000" dirty="0" smtClean="0"/>
              <a:t>=&gt; 6 in interim mode (without DM) and operational</a:t>
            </a:r>
          </a:p>
          <a:p>
            <a:r>
              <a:rPr lang="en-US" sz="2000" dirty="0" smtClean="0"/>
              <a:t>=&gt; 89 DMs installed and operational</a:t>
            </a:r>
          </a:p>
          <a:p>
            <a:pPr marL="0" indent="0">
              <a:buNone/>
            </a:pPr>
            <a:endParaRPr lang="en-US" sz="2000" dirty="0"/>
          </a:p>
          <a:p>
            <a:r>
              <a:rPr lang="en-US" sz="2000" dirty="0" smtClean="0"/>
              <a:t>55 Data </a:t>
            </a:r>
            <a:r>
              <a:rPr lang="en-US" sz="2000" dirty="0" err="1" smtClean="0"/>
              <a:t>Centres</a:t>
            </a:r>
            <a:r>
              <a:rPr lang="en-US" sz="2000" dirty="0" smtClean="0"/>
              <a:t> up-to-date with DM Version 1.4.3</a:t>
            </a:r>
          </a:p>
          <a:p>
            <a:r>
              <a:rPr lang="en-US" sz="2000" dirty="0" smtClean="0"/>
              <a:t>30 Data </a:t>
            </a:r>
            <a:r>
              <a:rPr lang="en-US" sz="2000" dirty="0" err="1" smtClean="0"/>
              <a:t>Centres</a:t>
            </a:r>
            <a:r>
              <a:rPr lang="en-US" sz="2000" dirty="0" smtClean="0"/>
              <a:t> still at DM Version 1.2.0</a:t>
            </a:r>
          </a:p>
          <a:p>
            <a:r>
              <a:rPr lang="en-US" sz="2000" dirty="0" smtClean="0"/>
              <a:t>4 Data </a:t>
            </a:r>
            <a:r>
              <a:rPr lang="en-US" sz="2000" dirty="0" err="1" smtClean="0"/>
              <a:t>Centres</a:t>
            </a:r>
            <a:r>
              <a:rPr lang="en-US" sz="2000" dirty="0" smtClean="0"/>
              <a:t> even at older version of DM!</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Situation with </a:t>
            </a:r>
            <a:r>
              <a:rPr lang="en-GB" sz="2800" kern="0" dirty="0" smtClean="0"/>
              <a:t>DM installations</a:t>
            </a:r>
            <a:endParaRPr lang="en-GB" sz="2800" kern="0" dirty="0" smtClean="0"/>
          </a:p>
        </p:txBody>
      </p:sp>
      <p:sp>
        <p:nvSpPr>
          <p:cNvPr id="3" name="Rectangle 2"/>
          <p:cNvSpPr/>
          <p:nvPr/>
        </p:nvSpPr>
        <p:spPr>
          <a:xfrm>
            <a:off x="323528" y="5013176"/>
            <a:ext cx="8515672" cy="646331"/>
          </a:xfrm>
          <a:prstGeom prst="rect">
            <a:avLst/>
          </a:prstGeom>
        </p:spPr>
        <p:txBody>
          <a:bodyPr wrap="square">
            <a:spAutoFit/>
          </a:bodyPr>
          <a:lstStyle/>
          <a:p>
            <a:pPr marL="0" indent="0">
              <a:buNone/>
            </a:pPr>
            <a:r>
              <a:rPr lang="en-US" b="1" i="1" dirty="0" smtClean="0">
                <a:solidFill>
                  <a:srgbClr val="D60000"/>
                </a:solidFill>
              </a:rPr>
              <a:t>Data </a:t>
            </a:r>
            <a:r>
              <a:rPr lang="en-US" b="1" i="1" dirty="0" err="1">
                <a:solidFill>
                  <a:srgbClr val="D60000"/>
                </a:solidFill>
              </a:rPr>
              <a:t>centres</a:t>
            </a:r>
            <a:r>
              <a:rPr lang="en-US" b="1" i="1" dirty="0">
                <a:solidFill>
                  <a:srgbClr val="D60000"/>
                </a:solidFill>
              </a:rPr>
              <a:t> </a:t>
            </a:r>
            <a:r>
              <a:rPr lang="en-US" b="1" i="1" dirty="0" smtClean="0">
                <a:solidFill>
                  <a:srgbClr val="D60000"/>
                </a:solidFill>
              </a:rPr>
              <a:t>should upgrade </a:t>
            </a:r>
            <a:r>
              <a:rPr lang="en-US" b="1" i="1" dirty="0">
                <a:solidFill>
                  <a:srgbClr val="D60000"/>
                </a:solidFill>
              </a:rPr>
              <a:t>to adopt new functionalities </a:t>
            </a:r>
            <a:r>
              <a:rPr lang="en-US" b="1" i="1" dirty="0" smtClean="0">
                <a:solidFill>
                  <a:srgbClr val="D60000"/>
                </a:solidFill>
              </a:rPr>
              <a:t>and to make the </a:t>
            </a:r>
            <a:r>
              <a:rPr lang="en-US" b="1" i="1" dirty="0" err="1" smtClean="0">
                <a:solidFill>
                  <a:srgbClr val="D60000"/>
                </a:solidFill>
              </a:rPr>
              <a:t>SeaDataNet</a:t>
            </a:r>
            <a:r>
              <a:rPr lang="en-US" b="1" i="1" dirty="0" smtClean="0">
                <a:solidFill>
                  <a:srgbClr val="D60000"/>
                </a:solidFill>
              </a:rPr>
              <a:t> CDI service more robust and homogeneous </a:t>
            </a:r>
            <a:endParaRPr lang="en-US" b="1" i="1" dirty="0">
              <a:solidFill>
                <a:srgbClr val="D60000"/>
              </a:solidFill>
            </a:endParaRPr>
          </a:p>
        </p:txBody>
      </p:sp>
    </p:spTree>
    <p:extLst>
      <p:ext uri="{BB962C8B-B14F-4D97-AF65-F5344CB8AC3E}">
        <p14:creationId xmlns:p14="http://schemas.microsoft.com/office/powerpoint/2010/main" val="2834722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503734" y="5157192"/>
            <a:ext cx="8245103" cy="1495794"/>
          </a:xfrm>
          <a:prstGeom prst="rect">
            <a:avLst/>
          </a:prstGeom>
          <a:noFill/>
          <a:ln w="12700">
            <a:noFill/>
            <a:miter lim="800000"/>
            <a:headEnd/>
            <a:tailEnd/>
          </a:ln>
        </p:spPr>
        <p:txBody>
          <a:bodyPr wrap="square">
            <a:spAutoFit/>
          </a:bodyPr>
          <a:lstStyle/>
          <a:p>
            <a:pPr eaLnBrk="0" hangingPunct="0">
              <a:lnSpc>
                <a:spcPct val="90000"/>
              </a:lnSpc>
              <a:spcBef>
                <a:spcPct val="20000"/>
              </a:spcBef>
              <a:buSzPct val="100000"/>
            </a:pPr>
            <a:r>
              <a:rPr lang="en-GB" sz="2400" b="1" dirty="0">
                <a:solidFill>
                  <a:srgbClr val="00A7E5"/>
                </a:solidFill>
              </a:rPr>
              <a:t>&gt; </a:t>
            </a:r>
            <a:r>
              <a:rPr lang="en-GB" sz="2400" b="1" dirty="0" smtClean="0">
                <a:solidFill>
                  <a:srgbClr val="00A7E5"/>
                </a:solidFill>
              </a:rPr>
              <a:t>1,55 </a:t>
            </a:r>
            <a:r>
              <a:rPr lang="en-GB" sz="2400" b="1" dirty="0">
                <a:solidFill>
                  <a:srgbClr val="00A7E5"/>
                </a:solidFill>
              </a:rPr>
              <a:t>million</a:t>
            </a:r>
            <a:r>
              <a:rPr lang="en-GB" sz="2400" dirty="0">
                <a:solidFill>
                  <a:srgbClr val="00A7E5"/>
                </a:solidFill>
              </a:rPr>
              <a:t> CDI entries</a:t>
            </a:r>
            <a:r>
              <a:rPr lang="en-US" sz="2400" dirty="0">
                <a:solidFill>
                  <a:srgbClr val="00A7E5"/>
                </a:solidFill>
              </a:rPr>
              <a:t> from </a:t>
            </a:r>
            <a:r>
              <a:rPr lang="en-US" sz="2400" b="1" dirty="0" smtClean="0">
                <a:solidFill>
                  <a:srgbClr val="00A7E5"/>
                </a:solidFill>
              </a:rPr>
              <a:t>34</a:t>
            </a:r>
            <a:r>
              <a:rPr lang="en-US" sz="2400" dirty="0" smtClean="0">
                <a:solidFill>
                  <a:srgbClr val="00A7E5"/>
                </a:solidFill>
              </a:rPr>
              <a:t> </a:t>
            </a:r>
            <a:r>
              <a:rPr lang="en-US" sz="2400" dirty="0">
                <a:solidFill>
                  <a:srgbClr val="00A7E5"/>
                </a:solidFill>
              </a:rPr>
              <a:t>countries and </a:t>
            </a:r>
            <a:r>
              <a:rPr lang="en-US" sz="2400" b="1" dirty="0" smtClean="0">
                <a:solidFill>
                  <a:srgbClr val="00A7E5"/>
                </a:solidFill>
              </a:rPr>
              <a:t>95</a:t>
            </a:r>
            <a:r>
              <a:rPr lang="en-US" sz="2400" dirty="0" smtClean="0">
                <a:solidFill>
                  <a:srgbClr val="00A7E5"/>
                </a:solidFill>
              </a:rPr>
              <a:t> </a:t>
            </a:r>
            <a:r>
              <a:rPr lang="en-US" sz="2400" dirty="0">
                <a:solidFill>
                  <a:srgbClr val="00A7E5"/>
                </a:solidFill>
              </a:rPr>
              <a:t>data </a:t>
            </a:r>
            <a:r>
              <a:rPr lang="en-US" sz="2400" dirty="0" err="1">
                <a:solidFill>
                  <a:srgbClr val="00A7E5"/>
                </a:solidFill>
              </a:rPr>
              <a:t>centres</a:t>
            </a:r>
            <a:r>
              <a:rPr lang="en-US" sz="2400" dirty="0">
                <a:solidFill>
                  <a:srgbClr val="00A7E5"/>
                </a:solidFill>
              </a:rPr>
              <a:t> and </a:t>
            </a:r>
            <a:r>
              <a:rPr lang="en-US" sz="2400" b="1" dirty="0" smtClean="0">
                <a:solidFill>
                  <a:srgbClr val="00A7E5"/>
                </a:solidFill>
              </a:rPr>
              <a:t>487</a:t>
            </a:r>
            <a:r>
              <a:rPr lang="en-US" sz="2400" dirty="0" smtClean="0">
                <a:solidFill>
                  <a:srgbClr val="00A7E5"/>
                </a:solidFill>
              </a:rPr>
              <a:t> </a:t>
            </a:r>
            <a:r>
              <a:rPr lang="en-US" sz="2400" dirty="0">
                <a:solidFill>
                  <a:srgbClr val="00A7E5"/>
                </a:solidFill>
              </a:rPr>
              <a:t>originators for physics, chemistry, geology, geophysics, bathymetry and biology; years </a:t>
            </a:r>
            <a:r>
              <a:rPr lang="en-US" sz="2400" b="1" dirty="0">
                <a:solidFill>
                  <a:srgbClr val="00A7E5"/>
                </a:solidFill>
              </a:rPr>
              <a:t>1800 – </a:t>
            </a:r>
            <a:r>
              <a:rPr lang="en-US" sz="2400" b="1" dirty="0" smtClean="0">
                <a:solidFill>
                  <a:srgbClr val="00A7E5"/>
                </a:solidFill>
              </a:rPr>
              <a:t>2014</a:t>
            </a:r>
            <a:r>
              <a:rPr lang="en-US" sz="2400" dirty="0" smtClean="0">
                <a:solidFill>
                  <a:srgbClr val="00A7E5"/>
                </a:solidFill>
              </a:rPr>
              <a:t>; </a:t>
            </a:r>
            <a:endParaRPr lang="en-US" sz="2400" dirty="0">
              <a:solidFill>
                <a:srgbClr val="00A7E5"/>
              </a:solidFill>
            </a:endParaRPr>
          </a:p>
          <a:p>
            <a:pPr eaLnBrk="0" hangingPunct="0">
              <a:lnSpc>
                <a:spcPct val="90000"/>
              </a:lnSpc>
              <a:spcBef>
                <a:spcPct val="20000"/>
              </a:spcBef>
              <a:buSzPct val="100000"/>
            </a:pPr>
            <a:r>
              <a:rPr lang="en-US" sz="2400" b="1" dirty="0" smtClean="0">
                <a:solidFill>
                  <a:srgbClr val="00A7E5"/>
                </a:solidFill>
              </a:rPr>
              <a:t>85%</a:t>
            </a:r>
            <a:r>
              <a:rPr lang="en-US" sz="2400" dirty="0" smtClean="0">
                <a:solidFill>
                  <a:srgbClr val="00A7E5"/>
                </a:solidFill>
              </a:rPr>
              <a:t> </a:t>
            </a:r>
            <a:r>
              <a:rPr lang="en-US" sz="2400" dirty="0">
                <a:solidFill>
                  <a:srgbClr val="00A7E5"/>
                </a:solidFill>
              </a:rPr>
              <a:t>unrestricted or under </a:t>
            </a:r>
            <a:r>
              <a:rPr lang="en-US" sz="2400" dirty="0" err="1">
                <a:solidFill>
                  <a:srgbClr val="00A7E5"/>
                </a:solidFill>
              </a:rPr>
              <a:t>SeaDataNet</a:t>
            </a:r>
            <a:r>
              <a:rPr lang="en-US" sz="2400" dirty="0">
                <a:solidFill>
                  <a:srgbClr val="00A7E5"/>
                </a:solidFill>
              </a:rPr>
              <a:t> </a:t>
            </a:r>
            <a:r>
              <a:rPr lang="en-US" sz="2400" dirty="0" err="1">
                <a:solidFill>
                  <a:srgbClr val="00A7E5"/>
                </a:solidFill>
              </a:rPr>
              <a:t>licence</a:t>
            </a:r>
            <a:r>
              <a:rPr lang="en-US" sz="2400" dirty="0">
                <a:solidFill>
                  <a:srgbClr val="00A7E5"/>
                </a:solidFill>
              </a:rPr>
              <a:t>  </a:t>
            </a:r>
            <a:endParaRPr lang="en-GB" sz="2400" dirty="0">
              <a:solidFill>
                <a:srgbClr val="00A7E5"/>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34" y="1196752"/>
            <a:ext cx="7920880" cy="3960440"/>
          </a:xfrm>
          <a:prstGeom prst="rect">
            <a:avLst/>
          </a:prstGeom>
        </p:spPr>
      </p:pic>
    </p:spTree>
    <p:extLst>
      <p:ext uri="{BB962C8B-B14F-4D97-AF65-F5344CB8AC3E}">
        <p14:creationId xmlns:p14="http://schemas.microsoft.com/office/powerpoint/2010/main" val="216300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5" name="Rectangle 3"/>
          <p:cNvSpPr>
            <a:spLocks noGrp="1" noChangeArrowheads="1"/>
          </p:cNvSpPr>
          <p:nvPr>
            <p:ph idx="1"/>
          </p:nvPr>
        </p:nvSpPr>
        <p:spPr>
          <a:xfrm>
            <a:off x="107504" y="1916832"/>
            <a:ext cx="8382000" cy="5181600"/>
          </a:xfrm>
        </p:spPr>
        <p:txBody>
          <a:bodyPr/>
          <a:lstStyle/>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Preparing test CDI </a:t>
            </a:r>
            <a:r>
              <a:rPr lang="en-GB" sz="2000" dirty="0">
                <a:solidFill>
                  <a:srgbClr val="00A7E5"/>
                </a:solidFill>
                <a:cs typeface="Times New Roman" panose="02020603050405020304" pitchFamily="18" charset="0"/>
              </a:rPr>
              <a:t>XML records </a:t>
            </a:r>
            <a:r>
              <a:rPr lang="en-GB" sz="2000" dirty="0" smtClean="0">
                <a:solidFill>
                  <a:srgbClr val="00A7E5"/>
                </a:solidFill>
                <a:cs typeface="Times New Roman" panose="02020603050405020304" pitchFamily="18" charset="0"/>
              </a:rPr>
              <a:t>using latest MIKADO </a:t>
            </a:r>
            <a:r>
              <a:rPr lang="en-GB" sz="2000" dirty="0">
                <a:solidFill>
                  <a:srgbClr val="00A7E5"/>
                </a:solidFill>
                <a:cs typeface="Times New Roman" panose="02020603050405020304" pitchFamily="18" charset="0"/>
              </a:rPr>
              <a:t>software</a:t>
            </a:r>
          </a:p>
          <a:p>
            <a:pPr lvl="1">
              <a:lnSpc>
                <a:spcPct val="80000"/>
              </a:lnSpc>
              <a:buFont typeface="Arial" panose="020B0604020202020204" pitchFamily="34" charset="0"/>
              <a:buChar char="•"/>
            </a:pPr>
            <a:endParaRPr lang="en-GB" sz="2000" dirty="0" smtClean="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Inclusion in CDI test service by MARIS</a:t>
            </a:r>
          </a:p>
          <a:p>
            <a:pPr lvl="1">
              <a:lnSpc>
                <a:spcPct val="80000"/>
              </a:lnSpc>
              <a:buFont typeface="Arial" panose="020B0604020202020204" pitchFamily="34" charset="0"/>
              <a:buChar char="•"/>
            </a:pPr>
            <a:endParaRPr lang="en-GB" sz="2000" dirty="0" smtClean="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Installing and configuring the </a:t>
            </a:r>
            <a:r>
              <a:rPr lang="en-GB" sz="2000" dirty="0">
                <a:solidFill>
                  <a:srgbClr val="00A7E5"/>
                </a:solidFill>
                <a:cs typeface="Times New Roman" panose="02020603050405020304" pitchFamily="18" charset="0"/>
              </a:rPr>
              <a:t>Download Manager </a:t>
            </a:r>
            <a:r>
              <a:rPr lang="en-GB" sz="2000" dirty="0" smtClean="0">
                <a:solidFill>
                  <a:srgbClr val="00A7E5"/>
                </a:solidFill>
                <a:cs typeface="Times New Roman" panose="02020603050405020304" pitchFamily="18" charset="0"/>
              </a:rPr>
              <a:t>software in test mode in dialogue with MARIS</a:t>
            </a:r>
            <a:endParaRPr lang="en-GB" sz="2000" dirty="0">
              <a:solidFill>
                <a:srgbClr val="00A7E5"/>
              </a:solidFill>
              <a:cs typeface="Times New Roman" panose="02020603050405020304" pitchFamily="18" charset="0"/>
            </a:endParaRPr>
          </a:p>
          <a:p>
            <a:pPr lvl="1">
              <a:lnSpc>
                <a:spcPct val="80000"/>
              </a:lnSpc>
              <a:buFont typeface="Arial" panose="020B0604020202020204" pitchFamily="34" charset="0"/>
              <a:buChar char="•"/>
            </a:pPr>
            <a:endParaRPr lang="en-GB" sz="2000" dirty="0" smtClean="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Choosing </a:t>
            </a:r>
            <a:r>
              <a:rPr lang="en-GB" sz="2000" dirty="0">
                <a:solidFill>
                  <a:srgbClr val="00A7E5"/>
                </a:solidFill>
                <a:cs typeface="Times New Roman" panose="02020603050405020304" pitchFamily="18" charset="0"/>
              </a:rPr>
              <a:t>between pre-processed data files OR conversion via the Download Manager</a:t>
            </a:r>
          </a:p>
          <a:p>
            <a:pPr lvl="1">
              <a:lnSpc>
                <a:spcPct val="80000"/>
              </a:lnSpc>
              <a:buFont typeface="Arial" panose="020B0604020202020204" pitchFamily="34" charset="0"/>
              <a:buChar char="•"/>
            </a:pPr>
            <a:endParaRPr lang="en-GB" sz="2000" dirty="0" smtClean="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Completing </a:t>
            </a:r>
            <a:r>
              <a:rPr lang="en-GB" sz="2000" dirty="0">
                <a:solidFill>
                  <a:srgbClr val="00A7E5"/>
                </a:solidFill>
                <a:cs typeface="Times New Roman" panose="02020603050405020304" pitchFamily="18" charset="0"/>
              </a:rPr>
              <a:t>the coupling table between the LOCAL_CDI_ID (in the CDI XML records) and the local data sets / database </a:t>
            </a:r>
            <a:r>
              <a:rPr lang="en-GB" sz="2000" dirty="0" smtClean="0">
                <a:solidFill>
                  <a:srgbClr val="00A7E5"/>
                </a:solidFill>
                <a:cs typeface="Times New Roman" panose="02020603050405020304" pitchFamily="18" charset="0"/>
              </a:rPr>
              <a:t>queries</a:t>
            </a:r>
          </a:p>
          <a:p>
            <a:pPr lvl="1">
              <a:lnSpc>
                <a:spcPct val="80000"/>
              </a:lnSpc>
              <a:buFont typeface="Arial" panose="020B0604020202020204" pitchFamily="34" charset="0"/>
              <a:buChar char="•"/>
            </a:pPr>
            <a:endParaRPr lang="en-GB" sz="2000" dirty="0" smtClean="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Testing the well functioning of the shopping process together with MARIS</a:t>
            </a:r>
          </a:p>
          <a:p>
            <a:pPr lvl="1">
              <a:lnSpc>
                <a:spcPct val="80000"/>
              </a:lnSpc>
              <a:buFont typeface="Arial" panose="020B0604020202020204" pitchFamily="34" charset="0"/>
              <a:buChar char="•"/>
            </a:pPr>
            <a:endParaRPr lang="en-GB" sz="2000" dirty="0" smtClean="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If ok, migration to production mode  </a:t>
            </a:r>
            <a:endParaRPr lang="en-GB" sz="2000" dirty="0">
              <a:solidFill>
                <a:srgbClr val="00A7E5"/>
              </a:solidFill>
            </a:endParaRPr>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DM installation / upgrading in test mode</a:t>
            </a:r>
          </a:p>
        </p:txBody>
      </p:sp>
    </p:spTree>
    <p:extLst>
      <p:ext uri="{BB962C8B-B14F-4D97-AF65-F5344CB8AC3E}">
        <p14:creationId xmlns:p14="http://schemas.microsoft.com/office/powerpoint/2010/main" val="230490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843213" y="6381750"/>
            <a:ext cx="3457575" cy="36036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892" name="Titre 1"/>
          <p:cNvSpPr>
            <a:spLocks noGrp="1"/>
          </p:cNvSpPr>
          <p:nvPr>
            <p:ph type="title"/>
          </p:nvPr>
        </p:nvSpPr>
        <p:spPr>
          <a:xfrm>
            <a:off x="684213" y="1295713"/>
            <a:ext cx="8280400" cy="495300"/>
          </a:xfrm>
        </p:spPr>
        <p:txBody>
          <a:bodyPr/>
          <a:lstStyle/>
          <a:p>
            <a:r>
              <a:rPr lang="en-GB" sz="2800" dirty="0" err="1" smtClean="0"/>
              <a:t>Nagios</a:t>
            </a:r>
            <a:r>
              <a:rPr lang="en-GB" sz="2800" dirty="0" smtClean="0"/>
              <a:t> monitoring </a:t>
            </a:r>
          </a:p>
        </p:txBody>
      </p:sp>
      <p:sp>
        <p:nvSpPr>
          <p:cNvPr id="37893" name="Espace réservé du contenu 2"/>
          <p:cNvSpPr>
            <a:spLocks noGrp="1"/>
          </p:cNvSpPr>
          <p:nvPr>
            <p:ph idx="1"/>
          </p:nvPr>
        </p:nvSpPr>
        <p:spPr>
          <a:xfrm>
            <a:off x="684213" y="2060575"/>
            <a:ext cx="8280400" cy="1152525"/>
          </a:xfrm>
        </p:spPr>
        <p:txBody>
          <a:bodyPr/>
          <a:lstStyle/>
          <a:p>
            <a:pPr marL="0" indent="0">
              <a:buFontTx/>
              <a:buNone/>
            </a:pPr>
            <a:r>
              <a:rPr lang="en-GB" sz="2000" dirty="0" smtClean="0"/>
              <a:t>Monitoring of the infrastructure by NAGIOS software for core services centrally based (website, catalogues querying) and for local services (downloading)</a:t>
            </a:r>
          </a:p>
        </p:txBody>
      </p:sp>
      <p:pic>
        <p:nvPicPr>
          <p:cNvPr id="1026" name="Picture 2"/>
          <p:cNvPicPr>
            <a:picLocks noChangeAspect="1" noChangeArrowheads="1"/>
          </p:cNvPicPr>
          <p:nvPr/>
        </p:nvPicPr>
        <p:blipFill rotWithShape="1">
          <a:blip r:embed="rId3"/>
          <a:srcRect l="63785" t="17143" r="2026" b="12572"/>
          <a:stretch/>
        </p:blipFill>
        <p:spPr bwMode="auto">
          <a:xfrm>
            <a:off x="250825" y="3341688"/>
            <a:ext cx="4465638" cy="3255962"/>
          </a:xfrm>
          <a:prstGeom prst="rect">
            <a:avLst/>
          </a:prstGeom>
          <a:noFill/>
          <a:ln w="9525">
            <a:solidFill>
              <a:schemeClr val="bg1">
                <a:lumMod val="65000"/>
              </a:schemeClr>
            </a:solidFill>
            <a:miter lim="800000"/>
            <a:headEnd/>
            <a:tailEnd/>
          </a:ln>
          <a:effectLst/>
          <a:extLst/>
        </p:spPr>
      </p:pic>
      <p:graphicFrame>
        <p:nvGraphicFramePr>
          <p:cNvPr id="37890" name="Object 2"/>
          <p:cNvGraphicFramePr>
            <a:graphicFrameLocks noChangeAspect="1"/>
          </p:cNvGraphicFramePr>
          <p:nvPr/>
        </p:nvGraphicFramePr>
        <p:xfrm>
          <a:off x="4356100" y="3429000"/>
          <a:ext cx="4645025" cy="2960688"/>
        </p:xfrm>
        <a:graphic>
          <a:graphicData uri="http://schemas.openxmlformats.org/presentationml/2006/ole">
            <mc:AlternateContent xmlns:mc="http://schemas.openxmlformats.org/markup-compatibility/2006">
              <mc:Choice xmlns:v="urn:schemas-microsoft-com:vml" Requires="v">
                <p:oleObj spid="_x0000_s38927" r:id="rId4" imgW="94335600" imgH="71046975" progId="">
                  <p:embed/>
                </p:oleObj>
              </mc:Choice>
              <mc:Fallback>
                <p:oleObj r:id="rId4" imgW="94335600" imgH="710469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2635"/>
                      <a:stretch>
                        <a:fillRect/>
                      </a:stretch>
                    </p:blipFill>
                    <p:spPr bwMode="auto">
                      <a:xfrm>
                        <a:off x="4356100" y="3429000"/>
                        <a:ext cx="4645025" cy="29606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352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itre 1"/>
          <p:cNvSpPr>
            <a:spLocks noGrp="1"/>
          </p:cNvSpPr>
          <p:nvPr>
            <p:ph type="title" idx="4294967295"/>
          </p:nvPr>
        </p:nvSpPr>
        <p:spPr>
          <a:xfrm>
            <a:off x="863600" y="1277938"/>
            <a:ext cx="8280400" cy="495300"/>
          </a:xfrm>
        </p:spPr>
        <p:txBody>
          <a:bodyPr/>
          <a:lstStyle/>
          <a:p>
            <a:r>
              <a:rPr lang="en-GB" sz="2800" dirty="0" smtClean="0"/>
              <a:t>Monitoring of shopping process</a:t>
            </a:r>
          </a:p>
        </p:txBody>
      </p:sp>
      <p:sp>
        <p:nvSpPr>
          <p:cNvPr id="38914" name="Espace réservé du contenu 2"/>
          <p:cNvSpPr>
            <a:spLocks noGrp="1"/>
          </p:cNvSpPr>
          <p:nvPr>
            <p:ph idx="4294967295"/>
          </p:nvPr>
        </p:nvSpPr>
        <p:spPr>
          <a:xfrm>
            <a:off x="863600" y="1989138"/>
            <a:ext cx="8280400" cy="1152525"/>
          </a:xfrm>
        </p:spPr>
        <p:txBody>
          <a:bodyPr/>
          <a:lstStyle/>
          <a:p>
            <a:pPr marL="0" indent="0">
              <a:buFontTx/>
              <a:buNone/>
            </a:pPr>
            <a:r>
              <a:rPr lang="en-GB" sz="2000" dirty="0" smtClean="0"/>
              <a:t>Monitoring of the well functioning of the CDI data requesting and downloading process between central portal and connected data centres by ROBOT user, alert mailings and RSM logging of all steps </a:t>
            </a:r>
          </a:p>
        </p:txBody>
      </p:sp>
      <p:pic>
        <p:nvPicPr>
          <p:cNvPr id="38915" name="Picture 7" descr="cdi-schem"/>
          <p:cNvPicPr>
            <a:picLocks noChangeAspect="1" noChangeArrowheads="1"/>
          </p:cNvPicPr>
          <p:nvPr/>
        </p:nvPicPr>
        <p:blipFill>
          <a:blip r:embed="rId2"/>
          <a:srcRect/>
          <a:stretch>
            <a:fillRect/>
          </a:stretch>
        </p:blipFill>
        <p:spPr bwMode="auto">
          <a:xfrm>
            <a:off x="323850" y="3933825"/>
            <a:ext cx="3455988" cy="2671763"/>
          </a:xfrm>
          <a:prstGeom prst="rect">
            <a:avLst/>
          </a:prstGeom>
          <a:noFill/>
          <a:ln w="9525">
            <a:noFill/>
            <a:miter lim="800000"/>
            <a:headEnd/>
            <a:tailEnd/>
          </a:ln>
        </p:spPr>
      </p:pic>
      <p:pic>
        <p:nvPicPr>
          <p:cNvPr id="38916" name="Picture 8" descr="grappige-robot-zitten-met-een-koptelefoon"/>
          <p:cNvPicPr>
            <a:picLocks noChangeAspect="1" noChangeArrowheads="1"/>
          </p:cNvPicPr>
          <p:nvPr/>
        </p:nvPicPr>
        <p:blipFill>
          <a:blip r:embed="rId3"/>
          <a:srcRect/>
          <a:stretch>
            <a:fillRect/>
          </a:stretch>
        </p:blipFill>
        <p:spPr bwMode="auto">
          <a:xfrm>
            <a:off x="1476375" y="3284538"/>
            <a:ext cx="1439863" cy="1439862"/>
          </a:xfrm>
          <a:prstGeom prst="rect">
            <a:avLst/>
          </a:prstGeom>
          <a:noFill/>
          <a:ln w="9525">
            <a:noFill/>
            <a:miter lim="800000"/>
            <a:headEnd/>
            <a:tailEnd/>
          </a:ln>
        </p:spPr>
      </p:pic>
      <p:pic>
        <p:nvPicPr>
          <p:cNvPr id="38917" name="Picture 9" descr="RSM"/>
          <p:cNvPicPr>
            <a:picLocks noChangeAspect="1" noChangeArrowheads="1"/>
          </p:cNvPicPr>
          <p:nvPr/>
        </p:nvPicPr>
        <p:blipFill>
          <a:blip r:embed="rId4"/>
          <a:srcRect/>
          <a:stretch>
            <a:fillRect/>
          </a:stretch>
        </p:blipFill>
        <p:spPr bwMode="auto">
          <a:xfrm>
            <a:off x="3995738" y="3357563"/>
            <a:ext cx="3313112" cy="2359025"/>
          </a:xfrm>
          <a:prstGeom prst="rect">
            <a:avLst/>
          </a:prstGeom>
          <a:noFill/>
          <a:ln w="9525">
            <a:noFill/>
            <a:miter lim="800000"/>
            <a:headEnd/>
            <a:tailEnd/>
          </a:ln>
        </p:spPr>
      </p:pic>
      <p:pic>
        <p:nvPicPr>
          <p:cNvPr id="38918" name="Picture 10" descr="Robot-average-Oct-Feb"/>
          <p:cNvPicPr>
            <a:picLocks noChangeAspect="1" noChangeArrowheads="1"/>
          </p:cNvPicPr>
          <p:nvPr/>
        </p:nvPicPr>
        <p:blipFill>
          <a:blip r:embed="rId5"/>
          <a:srcRect/>
          <a:stretch>
            <a:fillRect/>
          </a:stretch>
        </p:blipFill>
        <p:spPr bwMode="auto">
          <a:xfrm>
            <a:off x="4494213" y="5013325"/>
            <a:ext cx="4397375" cy="1741488"/>
          </a:xfrm>
          <a:prstGeom prst="rect">
            <a:avLst/>
          </a:prstGeom>
          <a:noFill/>
          <a:ln w="9525">
            <a:noFill/>
            <a:miter lim="800000"/>
            <a:headEnd/>
            <a:tailEnd/>
          </a:ln>
        </p:spPr>
      </p:pic>
    </p:spTree>
    <p:extLst>
      <p:ext uri="{BB962C8B-B14F-4D97-AF65-F5344CB8AC3E}">
        <p14:creationId xmlns:p14="http://schemas.microsoft.com/office/powerpoint/2010/main" val="3852372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a:xfrm>
            <a:off x="457200" y="1447800"/>
            <a:ext cx="8382000" cy="1905000"/>
          </a:xfrm>
        </p:spPr>
        <p:txBody>
          <a:bodyPr/>
          <a:lstStyle/>
          <a:p>
            <a:pPr>
              <a:lnSpc>
                <a:spcPct val="90000"/>
              </a:lnSpc>
            </a:pPr>
            <a:r>
              <a:rPr lang="en-GB" sz="2000"/>
              <a:t>Tracking and tracing of all shopping requests</a:t>
            </a:r>
          </a:p>
          <a:p>
            <a:pPr>
              <a:lnSpc>
                <a:spcPct val="90000"/>
              </a:lnSpc>
            </a:pPr>
            <a:r>
              <a:rPr lang="en-GB" sz="2000"/>
              <a:t>By users</a:t>
            </a:r>
          </a:p>
          <a:p>
            <a:pPr>
              <a:lnSpc>
                <a:spcPct val="90000"/>
              </a:lnSpc>
            </a:pPr>
            <a:r>
              <a:rPr lang="en-GB" sz="2000"/>
              <a:t>By data providers</a:t>
            </a:r>
          </a:p>
          <a:p>
            <a:pPr>
              <a:lnSpc>
                <a:spcPct val="90000"/>
              </a:lnSpc>
            </a:pPr>
            <a:r>
              <a:rPr lang="en-GB" sz="2000"/>
              <a:t>Analysis of transactions</a:t>
            </a:r>
          </a:p>
          <a:p>
            <a:pPr>
              <a:lnSpc>
                <a:spcPct val="90000"/>
              </a:lnSpc>
            </a:pPr>
            <a:r>
              <a:rPr lang="en-GB" sz="2000"/>
              <a:t>Checking status of orders and downloading from data providers</a:t>
            </a:r>
          </a:p>
          <a:p>
            <a:pPr>
              <a:lnSpc>
                <a:spcPct val="90000"/>
              </a:lnSpc>
              <a:buFontTx/>
              <a:buNone/>
            </a:pPr>
            <a:endParaRPr lang="en-IE" sz="2000"/>
          </a:p>
        </p:txBody>
      </p:sp>
      <p:sp>
        <p:nvSpPr>
          <p:cNvPr id="225283" name="Text Box 3"/>
          <p:cNvSpPr txBox="1">
            <a:spLocks noChangeArrowheads="1"/>
          </p:cNvSpPr>
          <p:nvPr/>
        </p:nvSpPr>
        <p:spPr bwMode="auto">
          <a:xfrm>
            <a:off x="2514600" y="990600"/>
            <a:ext cx="374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b="1">
                <a:solidFill>
                  <a:srgbClr val="00519D"/>
                </a:solidFill>
              </a:rPr>
              <a:t>Request Status Manager</a:t>
            </a:r>
          </a:p>
        </p:txBody>
      </p:sp>
      <p:pic>
        <p:nvPicPr>
          <p:cNvPr id="225284" name="Picture 4" descr="r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24200"/>
            <a:ext cx="4419600" cy="2944813"/>
          </a:xfrm>
          <a:prstGeom prst="rect">
            <a:avLst/>
          </a:prstGeom>
          <a:noFill/>
          <a:extLst>
            <a:ext uri="{909E8E84-426E-40DD-AFC4-6F175D3DCCD1}">
              <a14:hiddenFill xmlns:a14="http://schemas.microsoft.com/office/drawing/2010/main">
                <a:solidFill>
                  <a:srgbClr val="FFFFFF"/>
                </a:solidFill>
              </a14:hiddenFill>
            </a:ext>
          </a:extLst>
        </p:spPr>
      </p:pic>
      <p:pic>
        <p:nvPicPr>
          <p:cNvPr id="225286" name="Picture 6" descr="CDI-RSM-over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733800"/>
            <a:ext cx="5029200" cy="249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04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843213" y="6381750"/>
            <a:ext cx="3457575" cy="36036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892" name="Titre 1"/>
          <p:cNvSpPr>
            <a:spLocks noGrp="1"/>
          </p:cNvSpPr>
          <p:nvPr>
            <p:ph type="title"/>
          </p:nvPr>
        </p:nvSpPr>
        <p:spPr>
          <a:xfrm>
            <a:off x="684213" y="1295713"/>
            <a:ext cx="8280400" cy="495300"/>
          </a:xfrm>
        </p:spPr>
        <p:txBody>
          <a:bodyPr/>
          <a:lstStyle/>
          <a:p>
            <a:r>
              <a:rPr lang="en-GB" sz="2800" dirty="0" smtClean="0"/>
              <a:t>Request Status </a:t>
            </a:r>
            <a:r>
              <a:rPr lang="en-GB" sz="2800" dirty="0" smtClean="0"/>
              <a:t>Manager - reporting</a:t>
            </a:r>
            <a:endParaRPr lang="en-GB" sz="2800" dirty="0" smtClean="0"/>
          </a:p>
        </p:txBody>
      </p:sp>
      <p:pic>
        <p:nvPicPr>
          <p:cNvPr id="5" name="Picture 7" descr="RSM-master-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6" y="2492896"/>
            <a:ext cx="8497887"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a:spLocks noGrp="1"/>
          </p:cNvSpPr>
          <p:nvPr>
            <p:ph idx="1"/>
          </p:nvPr>
        </p:nvSpPr>
        <p:spPr>
          <a:xfrm>
            <a:off x="501542" y="1848632"/>
            <a:ext cx="8280400" cy="1152525"/>
          </a:xfrm>
        </p:spPr>
        <p:txBody>
          <a:bodyPr/>
          <a:lstStyle/>
          <a:p>
            <a:pPr marL="0" indent="0">
              <a:buFontTx/>
              <a:buNone/>
            </a:pPr>
            <a:r>
              <a:rPr lang="en-GB" sz="2000" dirty="0" smtClean="0"/>
              <a:t>Overseeing all transactions and preparing reports</a:t>
            </a:r>
          </a:p>
        </p:txBody>
      </p:sp>
    </p:spTree>
    <p:extLst>
      <p:ext uri="{BB962C8B-B14F-4D97-AF65-F5344CB8AC3E}">
        <p14:creationId xmlns:p14="http://schemas.microsoft.com/office/powerpoint/2010/main" val="151161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5" name="Rectangle 3"/>
          <p:cNvSpPr>
            <a:spLocks noGrp="1" noChangeArrowheads="1"/>
          </p:cNvSpPr>
          <p:nvPr>
            <p:ph idx="1"/>
          </p:nvPr>
        </p:nvSpPr>
        <p:spPr>
          <a:xfrm>
            <a:off x="107504" y="1916832"/>
            <a:ext cx="8382000" cy="5181600"/>
          </a:xfrm>
        </p:spPr>
        <p:txBody>
          <a:bodyPr/>
          <a:lstStyle/>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Latest version of DM including documentation is always available in the </a:t>
            </a:r>
            <a:r>
              <a:rPr lang="en-GB" sz="2000" dirty="0" err="1" smtClean="0">
                <a:solidFill>
                  <a:srgbClr val="00A7E5"/>
                </a:solidFill>
                <a:cs typeface="Times New Roman" panose="02020603050405020304" pitchFamily="18" charset="0"/>
              </a:rPr>
              <a:t>SeaDataNet</a:t>
            </a:r>
            <a:r>
              <a:rPr lang="en-GB" sz="2000" dirty="0" smtClean="0">
                <a:solidFill>
                  <a:srgbClr val="00A7E5"/>
                </a:solidFill>
                <a:cs typeface="Times New Roman" panose="02020603050405020304" pitchFamily="18" charset="0"/>
              </a:rPr>
              <a:t> extranet</a:t>
            </a:r>
          </a:p>
          <a:p>
            <a:pPr marL="457200" lvl="1" indent="0">
              <a:lnSpc>
                <a:spcPct val="80000"/>
              </a:lnSpc>
              <a:buNone/>
            </a:pPr>
            <a:r>
              <a:rPr lang="en-GB" sz="2000" dirty="0" smtClean="0">
                <a:solidFill>
                  <a:srgbClr val="00A7E5"/>
                </a:solidFill>
                <a:cs typeface="Times New Roman" panose="02020603050405020304" pitchFamily="18" charset="0"/>
              </a:rPr>
              <a:t> </a:t>
            </a: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Installation &amp; configuration in communication with MARIS</a:t>
            </a:r>
          </a:p>
          <a:p>
            <a:pPr lvl="1">
              <a:lnSpc>
                <a:spcPct val="80000"/>
              </a:lnSpc>
              <a:buFont typeface="Arial" panose="020B0604020202020204" pitchFamily="34" charset="0"/>
              <a:buChar char="•"/>
            </a:pPr>
            <a:endParaRPr lang="en-GB" sz="2000" dirty="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Read carefully the documentation with configuration instructions</a:t>
            </a:r>
          </a:p>
          <a:p>
            <a:pPr lvl="1">
              <a:lnSpc>
                <a:spcPct val="80000"/>
              </a:lnSpc>
              <a:buFont typeface="Arial" panose="020B0604020202020204" pitchFamily="34" charset="0"/>
              <a:buChar char="•"/>
            </a:pPr>
            <a:endParaRPr lang="en-GB" sz="2000" dirty="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In case of issues, both MARIS and IFREMER provide support  </a:t>
            </a:r>
          </a:p>
          <a:p>
            <a:pPr lvl="1">
              <a:lnSpc>
                <a:spcPct val="80000"/>
              </a:lnSpc>
              <a:buFont typeface="Arial" panose="020B0604020202020204" pitchFamily="34" charset="0"/>
              <a:buChar char="•"/>
            </a:pPr>
            <a:endParaRPr lang="en-GB" sz="2000" dirty="0">
              <a:solidFill>
                <a:srgbClr val="00A7E5"/>
              </a:solidFill>
              <a:cs typeface="Times New Roman" panose="02020603050405020304" pitchFamily="18" charset="0"/>
            </a:endParaRPr>
          </a:p>
          <a:p>
            <a:pPr lvl="1">
              <a:lnSpc>
                <a:spcPct val="80000"/>
              </a:lnSpc>
              <a:buFont typeface="Arial" panose="020B0604020202020204" pitchFamily="34" charset="0"/>
              <a:buChar char="•"/>
            </a:pPr>
            <a:r>
              <a:rPr lang="en-GB" sz="2000" dirty="0" smtClean="0">
                <a:solidFill>
                  <a:srgbClr val="00A7E5"/>
                </a:solidFill>
                <a:cs typeface="Times New Roman" panose="02020603050405020304" pitchFamily="18" charset="0"/>
              </a:rPr>
              <a:t>Need for local IT expert with good understanding of local computer &amp; network configurations and security arrangements</a:t>
            </a:r>
          </a:p>
          <a:p>
            <a:pPr marL="457200" lvl="1" indent="0">
              <a:lnSpc>
                <a:spcPct val="80000"/>
              </a:lnSpc>
              <a:buNone/>
            </a:pPr>
            <a:endParaRPr lang="en-GB" sz="2000" dirty="0"/>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Upgrading DM </a:t>
            </a:r>
          </a:p>
        </p:txBody>
      </p:sp>
    </p:spTree>
    <p:extLst>
      <p:ext uri="{BB962C8B-B14F-4D97-AF65-F5344CB8AC3E}">
        <p14:creationId xmlns:p14="http://schemas.microsoft.com/office/powerpoint/2010/main" val="4283589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68313" y="1295400"/>
            <a:ext cx="8453437" cy="5446713"/>
          </a:xfrm>
        </p:spPr>
        <p:txBody>
          <a:bodyPr/>
          <a:lstStyle/>
          <a:p>
            <a:pPr>
              <a:buFontTx/>
              <a:buNone/>
            </a:pPr>
            <a:r>
              <a:rPr lang="en-GB" b="1"/>
              <a:t>Examples of CDI search dialogue</a:t>
            </a:r>
            <a:endParaRPr lang="en-GB">
              <a:cs typeface="Times New Roman" panose="02020603050405020304" pitchFamily="18" charset="0"/>
            </a:endParaRPr>
          </a:p>
        </p:txBody>
      </p:sp>
      <p:sp>
        <p:nvSpPr>
          <p:cNvPr id="150531" name="Rectangle 3"/>
          <p:cNvSpPr>
            <a:spLocks noChangeArrowheads="1"/>
          </p:cNvSpPr>
          <p:nvPr/>
        </p:nvSpPr>
        <p:spPr bwMode="auto">
          <a:xfrm>
            <a:off x="539750" y="188913"/>
            <a:ext cx="8280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3200" b="1" i="1">
                <a:solidFill>
                  <a:srgbClr val="00519D"/>
                </a:solidFill>
                <a:latin typeface="Arial" panose="020B0604020202020204" pitchFamily="34" charset="0"/>
                <a:cs typeface="Arial" panose="020B0604020202020204" pitchFamily="34" charset="0"/>
              </a:defRPr>
            </a:lvl1pPr>
            <a:lvl2pPr>
              <a:defRPr sz="3200" b="1" i="1">
                <a:solidFill>
                  <a:srgbClr val="00519D"/>
                </a:solidFill>
                <a:latin typeface="Arial" panose="020B0604020202020204" pitchFamily="34" charset="0"/>
                <a:cs typeface="Arial" panose="020B0604020202020204" pitchFamily="34" charset="0"/>
              </a:defRPr>
            </a:lvl2pPr>
            <a:lvl3pPr>
              <a:defRPr sz="3200" b="1" i="1">
                <a:solidFill>
                  <a:srgbClr val="00519D"/>
                </a:solidFill>
                <a:latin typeface="Arial" panose="020B0604020202020204" pitchFamily="34" charset="0"/>
                <a:cs typeface="Arial" panose="020B0604020202020204" pitchFamily="34" charset="0"/>
              </a:defRPr>
            </a:lvl3pPr>
            <a:lvl4pPr>
              <a:defRPr sz="3200" b="1" i="1">
                <a:solidFill>
                  <a:srgbClr val="00519D"/>
                </a:solidFill>
                <a:latin typeface="Arial" panose="020B0604020202020204" pitchFamily="34" charset="0"/>
                <a:cs typeface="Arial" panose="020B0604020202020204" pitchFamily="34" charset="0"/>
              </a:defRPr>
            </a:lvl4pPr>
            <a:lvl5pPr>
              <a:defRPr sz="3200" b="1" i="1">
                <a:solidFill>
                  <a:srgbClr val="00519D"/>
                </a:solidFill>
                <a:latin typeface="Arial" panose="020B0604020202020204" pitchFamily="34" charset="0"/>
                <a:cs typeface="Arial" panose="020B0604020202020204" pitchFamily="34" charset="0"/>
              </a:defRPr>
            </a:lvl5pPr>
            <a:lvl6pPr marL="457200" fontAlgn="base">
              <a:spcBef>
                <a:spcPct val="0"/>
              </a:spcBef>
              <a:spcAft>
                <a:spcPct val="0"/>
              </a:spcAft>
              <a:defRPr sz="3200" b="1" i="1">
                <a:solidFill>
                  <a:srgbClr val="00519D"/>
                </a:solidFill>
                <a:latin typeface="Arial" panose="020B0604020202020204" pitchFamily="34" charset="0"/>
                <a:cs typeface="Arial" panose="020B0604020202020204" pitchFamily="34" charset="0"/>
              </a:defRPr>
            </a:lvl6pPr>
            <a:lvl7pPr marL="914400" fontAlgn="base">
              <a:spcBef>
                <a:spcPct val="0"/>
              </a:spcBef>
              <a:spcAft>
                <a:spcPct val="0"/>
              </a:spcAft>
              <a:defRPr sz="3200" b="1" i="1">
                <a:solidFill>
                  <a:srgbClr val="00519D"/>
                </a:solidFill>
                <a:latin typeface="Arial" panose="020B0604020202020204" pitchFamily="34" charset="0"/>
                <a:cs typeface="Arial" panose="020B0604020202020204" pitchFamily="34" charset="0"/>
              </a:defRPr>
            </a:lvl7pPr>
            <a:lvl8pPr marL="1371600" fontAlgn="base">
              <a:spcBef>
                <a:spcPct val="0"/>
              </a:spcBef>
              <a:spcAft>
                <a:spcPct val="0"/>
              </a:spcAft>
              <a:defRPr sz="3200" b="1" i="1">
                <a:solidFill>
                  <a:srgbClr val="00519D"/>
                </a:solidFill>
                <a:latin typeface="Arial" panose="020B0604020202020204" pitchFamily="34" charset="0"/>
                <a:cs typeface="Arial" panose="020B0604020202020204" pitchFamily="34" charset="0"/>
              </a:defRPr>
            </a:lvl8pPr>
            <a:lvl9pPr marL="1828800" fontAlgn="base">
              <a:spcBef>
                <a:spcPct val="0"/>
              </a:spcBef>
              <a:spcAft>
                <a:spcPct val="0"/>
              </a:spcAft>
              <a:defRPr sz="3200" b="1" i="1">
                <a:solidFill>
                  <a:srgbClr val="00519D"/>
                </a:solidFill>
                <a:latin typeface="Arial" panose="020B0604020202020204" pitchFamily="34" charset="0"/>
                <a:cs typeface="Arial" panose="020B0604020202020204" pitchFamily="34" charset="0"/>
              </a:defRPr>
            </a:lvl9pPr>
          </a:lstStyle>
          <a:p>
            <a:endParaRPr lang="en-GB" b="0"/>
          </a:p>
        </p:txBody>
      </p:sp>
      <p:sp>
        <p:nvSpPr>
          <p:cNvPr id="150536" name="Text Box 8"/>
          <p:cNvSpPr txBox="1">
            <a:spLocks noChangeArrowheads="1"/>
          </p:cNvSpPr>
          <p:nvPr/>
        </p:nvSpPr>
        <p:spPr bwMode="auto">
          <a:xfrm>
            <a:off x="457200" y="60960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A7E5"/>
                </a:solidFill>
              </a:rPr>
              <a:t>Result maps with EMODNet Bathymetry WMS in background</a:t>
            </a:r>
            <a:endParaRPr lang="en-GB">
              <a:solidFill>
                <a:srgbClr val="00A7E5"/>
              </a:solidFill>
            </a:endParaRPr>
          </a:p>
        </p:txBody>
      </p:sp>
      <p:sp>
        <p:nvSpPr>
          <p:cNvPr id="150537" name="Text Box 9"/>
          <p:cNvSpPr txBox="1">
            <a:spLocks noChangeArrowheads="1"/>
          </p:cNvSpPr>
          <p:nvPr/>
        </p:nvSpPr>
        <p:spPr bwMode="auto">
          <a:xfrm>
            <a:off x="6553200" y="1981200"/>
            <a:ext cx="1987550" cy="366713"/>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t>CDI Result Maps</a:t>
            </a:r>
          </a:p>
        </p:txBody>
      </p:sp>
      <p:pic>
        <p:nvPicPr>
          <p:cNvPr id="150538" name="Picture 10" descr="map_export_Hydrogr-Lis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5334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50539" name="Picture 11" descr="Nutrients-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05200"/>
            <a:ext cx="4953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50540" name="Text Box 12"/>
          <p:cNvSpPr txBox="1">
            <a:spLocks noChangeArrowheads="1"/>
          </p:cNvSpPr>
          <p:nvPr/>
        </p:nvSpPr>
        <p:spPr bwMode="auto">
          <a:xfrm>
            <a:off x="228600" y="4419600"/>
            <a:ext cx="349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solidFill>
                  <a:srgbClr val="00A7E5"/>
                </a:solidFill>
              </a:rPr>
              <a:t>Bathymetric surveys near Lisbon</a:t>
            </a:r>
          </a:p>
          <a:p>
            <a:r>
              <a:rPr lang="nl-NL">
                <a:solidFill>
                  <a:srgbClr val="00A7E5"/>
                </a:solidFill>
              </a:rPr>
              <a:t>Portugal</a:t>
            </a:r>
          </a:p>
        </p:txBody>
      </p:sp>
      <p:sp>
        <p:nvSpPr>
          <p:cNvPr id="150541" name="Text Box 13"/>
          <p:cNvSpPr txBox="1">
            <a:spLocks noChangeArrowheads="1"/>
          </p:cNvSpPr>
          <p:nvPr/>
        </p:nvSpPr>
        <p:spPr bwMode="auto">
          <a:xfrm>
            <a:off x="1981200" y="5029200"/>
            <a:ext cx="2057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solidFill>
                  <a:srgbClr val="00A7E5"/>
                </a:solidFill>
              </a:rPr>
              <a:t>Nutrients data sets </a:t>
            </a:r>
          </a:p>
          <a:p>
            <a:r>
              <a:rPr lang="nl-NL">
                <a:solidFill>
                  <a:srgbClr val="00A7E5"/>
                </a:solidFill>
              </a:rPr>
              <a:t>in West Med</a:t>
            </a:r>
          </a:p>
        </p:txBody>
      </p:sp>
    </p:spTree>
    <p:extLst>
      <p:ext uri="{BB962C8B-B14F-4D97-AF65-F5344CB8AC3E}">
        <p14:creationId xmlns:p14="http://schemas.microsoft.com/office/powerpoint/2010/main" val="30133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04864"/>
            <a:ext cx="2952328" cy="31856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144" y="2204864"/>
            <a:ext cx="4182856" cy="3185619"/>
          </a:xfrm>
          <a:prstGeom prst="rect">
            <a:avLst/>
          </a:prstGeom>
        </p:spPr>
      </p:pic>
      <p:sp>
        <p:nvSpPr>
          <p:cNvPr id="5" name="Titre 1"/>
          <p:cNvSpPr>
            <a:spLocks noGrp="1"/>
          </p:cNvSpPr>
          <p:nvPr>
            <p:ph type="title"/>
          </p:nvPr>
        </p:nvSpPr>
        <p:spPr>
          <a:xfrm>
            <a:off x="611560" y="1556792"/>
            <a:ext cx="8280400" cy="495300"/>
          </a:xfrm>
        </p:spPr>
        <p:txBody>
          <a:bodyPr/>
          <a:lstStyle/>
          <a:p>
            <a:pPr eaLnBrk="1" hangingPunct="1"/>
            <a:r>
              <a:rPr lang="en-GB" sz="2800" dirty="0" smtClean="0"/>
              <a:t>CDI service for discovery and unified access of data</a:t>
            </a:r>
          </a:p>
        </p:txBody>
      </p:sp>
      <p:sp>
        <p:nvSpPr>
          <p:cNvPr id="4" name="TextBox 3"/>
          <p:cNvSpPr txBox="1"/>
          <p:nvPr/>
        </p:nvSpPr>
        <p:spPr>
          <a:xfrm>
            <a:off x="413998" y="5805264"/>
            <a:ext cx="8477962" cy="461665"/>
          </a:xfrm>
          <a:prstGeom prst="rect">
            <a:avLst/>
          </a:prstGeom>
          <a:noFill/>
        </p:spPr>
        <p:txBody>
          <a:bodyPr wrap="none" rtlCol="0">
            <a:spAutoFit/>
          </a:bodyPr>
          <a:lstStyle/>
          <a:p>
            <a:r>
              <a:rPr lang="en-US" sz="2400" dirty="0" smtClean="0">
                <a:solidFill>
                  <a:srgbClr val="00A7E5"/>
                </a:solidFill>
                <a:latin typeface="Calibri" panose="020F0502020204030204" pitchFamily="34" charset="0"/>
              </a:rPr>
              <a:t>Already more than 90 data </a:t>
            </a:r>
            <a:r>
              <a:rPr lang="en-US" sz="2400" dirty="0" err="1" smtClean="0">
                <a:solidFill>
                  <a:srgbClr val="00A7E5"/>
                </a:solidFill>
                <a:latin typeface="Calibri" panose="020F0502020204030204" pitchFamily="34" charset="0"/>
              </a:rPr>
              <a:t>centres</a:t>
            </a:r>
            <a:r>
              <a:rPr lang="en-US" sz="2400" dirty="0" smtClean="0">
                <a:solidFill>
                  <a:srgbClr val="00A7E5"/>
                </a:solidFill>
                <a:latin typeface="Calibri" panose="020F0502020204030204" pitchFamily="34" charset="0"/>
              </a:rPr>
              <a:t> connected and more underway</a:t>
            </a:r>
            <a:endParaRPr lang="en-US" sz="2400" dirty="0">
              <a:solidFill>
                <a:srgbClr val="00A7E5"/>
              </a:solidFill>
              <a:latin typeface="Calibri" panose="020F0502020204030204" pitchFamily="34" charset="0"/>
            </a:endParaRPr>
          </a:p>
        </p:txBody>
      </p:sp>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496" y="2353678"/>
            <a:ext cx="1153864" cy="47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ttp://www.iso15022.org/images/is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2411" y="3153180"/>
            <a:ext cx="977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Boldra\Downloads\INSPIR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1908" y="4351637"/>
            <a:ext cx="1009039" cy="93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1700" name="AutoShape 4"/>
          <p:cNvSpPr>
            <a:spLocks noChangeArrowheads="1"/>
          </p:cNvSpPr>
          <p:nvPr/>
        </p:nvSpPr>
        <p:spPr bwMode="auto">
          <a:xfrm>
            <a:off x="3348038" y="2814638"/>
            <a:ext cx="1657350" cy="936625"/>
          </a:xfrm>
          <a:prstGeom prst="can">
            <a:avLst>
              <a:gd name="adj" fmla="val 25000"/>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dirty="0" smtClean="0">
                <a:solidFill>
                  <a:schemeClr val="tx1"/>
                </a:solidFill>
              </a:rPr>
              <a:t>CDI database</a:t>
            </a:r>
            <a:endParaRPr lang="nl-NL" b="1" dirty="0">
              <a:solidFill>
                <a:schemeClr val="tx1"/>
              </a:solidFill>
            </a:endParaRPr>
          </a:p>
        </p:txBody>
      </p:sp>
      <p:pic>
        <p:nvPicPr>
          <p:cNvPr id="54170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244" y="1736090"/>
            <a:ext cx="990600" cy="866775"/>
          </a:xfrm>
          <a:prstGeom prst="rect">
            <a:avLst/>
          </a:prstGeom>
          <a:noFill/>
          <a:extLst>
            <a:ext uri="{909E8E84-426E-40DD-AFC4-6F175D3DCCD1}">
              <a14:hiddenFill xmlns:a14="http://schemas.microsoft.com/office/drawing/2010/main">
                <a:solidFill>
                  <a:srgbClr val="FFFFFF"/>
                </a:solidFill>
              </a14:hiddenFill>
            </a:ext>
          </a:extLst>
        </p:spPr>
      </p:pic>
      <p:sp>
        <p:nvSpPr>
          <p:cNvPr id="541713" name="Rectangle 17"/>
          <p:cNvSpPr>
            <a:spLocks noChangeArrowheads="1"/>
          </p:cNvSpPr>
          <p:nvPr/>
        </p:nvSpPr>
        <p:spPr bwMode="auto">
          <a:xfrm>
            <a:off x="3348038" y="2060575"/>
            <a:ext cx="1657350" cy="576263"/>
          </a:xfrm>
          <a:prstGeom prst="rect">
            <a:avLst/>
          </a:prstGeom>
          <a:solidFill>
            <a:srgbClr val="66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dirty="0">
                <a:solidFill>
                  <a:schemeClr val="tx1"/>
                </a:solidFill>
                <a:latin typeface="Tahoma" panose="020B0604030504040204" pitchFamily="34" charset="0"/>
                <a:cs typeface="Tahoma" panose="020B0604030504040204" pitchFamily="34" charset="0"/>
              </a:rPr>
              <a:t>User </a:t>
            </a:r>
          </a:p>
          <a:p>
            <a:r>
              <a:rPr lang="en-US" sz="2000" dirty="0" smtClean="0">
                <a:solidFill>
                  <a:schemeClr val="tx1"/>
                </a:solidFill>
                <a:latin typeface="Tahoma" panose="020B0604030504040204" pitchFamily="34" charset="0"/>
                <a:cs typeface="Tahoma" panose="020B0604030504040204" pitchFamily="34" charset="0"/>
              </a:rPr>
              <a:t>interfaces</a:t>
            </a:r>
            <a:endParaRPr lang="nl-NL" sz="2000" dirty="0">
              <a:solidFill>
                <a:schemeClr val="tx1"/>
              </a:solidFill>
              <a:latin typeface="Tahoma" panose="020B0604030504040204" pitchFamily="34" charset="0"/>
              <a:cs typeface="Tahoma" panose="020B0604030504040204" pitchFamily="34" charset="0"/>
            </a:endParaRPr>
          </a:p>
        </p:txBody>
      </p:sp>
      <p:sp>
        <p:nvSpPr>
          <p:cNvPr id="541714" name="Line 18"/>
          <p:cNvSpPr>
            <a:spLocks noChangeShapeType="1"/>
          </p:cNvSpPr>
          <p:nvPr/>
        </p:nvSpPr>
        <p:spPr bwMode="auto">
          <a:xfrm>
            <a:off x="4211638" y="2636838"/>
            <a:ext cx="0" cy="215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15" name="Rectangle 19"/>
          <p:cNvSpPr>
            <a:spLocks noChangeArrowheads="1"/>
          </p:cNvSpPr>
          <p:nvPr/>
        </p:nvSpPr>
        <p:spPr bwMode="auto">
          <a:xfrm>
            <a:off x="971550" y="5013325"/>
            <a:ext cx="1512888" cy="720725"/>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716" name="Text Box 20"/>
          <p:cNvSpPr txBox="1">
            <a:spLocks noChangeArrowheads="1"/>
          </p:cNvSpPr>
          <p:nvPr/>
        </p:nvSpPr>
        <p:spPr bwMode="auto">
          <a:xfrm>
            <a:off x="971550" y="5084763"/>
            <a:ext cx="1439863" cy="641350"/>
          </a:xfrm>
          <a:prstGeom prst="rect">
            <a:avLst/>
          </a:prstGeom>
          <a:solidFill>
            <a:srgbClr val="FF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latin typeface="Tahoma" panose="020B0604030504040204" pitchFamily="34" charset="0"/>
                <a:cs typeface="Tahoma" panose="020B0604030504040204" pitchFamily="34" charset="0"/>
              </a:rPr>
              <a:t>Download</a:t>
            </a:r>
          </a:p>
          <a:p>
            <a:r>
              <a:rPr lang="en-US" sz="1800">
                <a:solidFill>
                  <a:schemeClr val="tx1"/>
                </a:solidFill>
                <a:latin typeface="Tahoma" panose="020B0604030504040204" pitchFamily="34" charset="0"/>
                <a:cs typeface="Tahoma" panose="020B0604030504040204" pitchFamily="34" charset="0"/>
              </a:rPr>
              <a:t>Manager</a:t>
            </a:r>
            <a:endParaRPr lang="nl-NL" sz="1800">
              <a:solidFill>
                <a:schemeClr val="tx1"/>
              </a:solidFill>
              <a:latin typeface="Tahoma" panose="020B0604030504040204" pitchFamily="34" charset="0"/>
              <a:cs typeface="Tahoma" panose="020B0604030504040204" pitchFamily="34" charset="0"/>
            </a:endParaRPr>
          </a:p>
        </p:txBody>
      </p:sp>
      <p:sp>
        <p:nvSpPr>
          <p:cNvPr id="541719" name="AutoShape 23"/>
          <p:cNvSpPr>
            <a:spLocks noChangeArrowheads="1"/>
          </p:cNvSpPr>
          <p:nvPr/>
        </p:nvSpPr>
        <p:spPr bwMode="auto">
          <a:xfrm>
            <a:off x="539750" y="6021388"/>
            <a:ext cx="2232025" cy="431800"/>
          </a:xfrm>
          <a:prstGeom prst="can">
            <a:avLst>
              <a:gd name="adj" fmla="val 25000"/>
            </a:avLst>
          </a:prstGeom>
          <a:solidFill>
            <a:srgbClr val="00C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tx1"/>
                </a:solidFill>
              </a:rPr>
              <a:t>data</a:t>
            </a:r>
            <a:endParaRPr lang="nl-NL">
              <a:solidFill>
                <a:schemeClr val="tx1"/>
              </a:solidFill>
            </a:endParaRPr>
          </a:p>
        </p:txBody>
      </p:sp>
      <p:sp>
        <p:nvSpPr>
          <p:cNvPr id="541720" name="AutoShape 24"/>
          <p:cNvSpPr>
            <a:spLocks noChangeArrowheads="1"/>
          </p:cNvSpPr>
          <p:nvPr/>
        </p:nvSpPr>
        <p:spPr bwMode="auto">
          <a:xfrm>
            <a:off x="3132138" y="6237288"/>
            <a:ext cx="2160587" cy="431800"/>
          </a:xfrm>
          <a:prstGeom prst="can">
            <a:avLst>
              <a:gd name="adj" fmla="val 25000"/>
            </a:avLst>
          </a:prstGeom>
          <a:solidFill>
            <a:srgbClr val="FFD62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tx1"/>
                </a:solidFill>
              </a:rPr>
              <a:t>data</a:t>
            </a:r>
            <a:endParaRPr lang="nl-NL">
              <a:solidFill>
                <a:schemeClr val="tx1"/>
              </a:solidFill>
            </a:endParaRPr>
          </a:p>
        </p:txBody>
      </p:sp>
      <p:sp>
        <p:nvSpPr>
          <p:cNvPr id="541721" name="AutoShape 25"/>
          <p:cNvSpPr>
            <a:spLocks noChangeArrowheads="1"/>
          </p:cNvSpPr>
          <p:nvPr/>
        </p:nvSpPr>
        <p:spPr bwMode="auto">
          <a:xfrm>
            <a:off x="5508625" y="6021388"/>
            <a:ext cx="2376488" cy="431800"/>
          </a:xfrm>
          <a:prstGeom prst="can">
            <a:avLst>
              <a:gd name="adj" fmla="val 25000"/>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tx1"/>
                </a:solidFill>
              </a:rPr>
              <a:t>data</a:t>
            </a:r>
            <a:endParaRPr lang="nl-NL">
              <a:solidFill>
                <a:schemeClr val="tx1"/>
              </a:solidFill>
            </a:endParaRPr>
          </a:p>
        </p:txBody>
      </p:sp>
      <p:sp>
        <p:nvSpPr>
          <p:cNvPr id="541722" name="Line 26"/>
          <p:cNvSpPr>
            <a:spLocks noChangeShapeType="1"/>
          </p:cNvSpPr>
          <p:nvPr/>
        </p:nvSpPr>
        <p:spPr bwMode="auto">
          <a:xfrm>
            <a:off x="1692275" y="5734050"/>
            <a:ext cx="0" cy="215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23" name="Line 27"/>
          <p:cNvSpPr>
            <a:spLocks noChangeShapeType="1"/>
          </p:cNvSpPr>
          <p:nvPr/>
        </p:nvSpPr>
        <p:spPr bwMode="auto">
          <a:xfrm>
            <a:off x="4211638" y="6092825"/>
            <a:ext cx="0" cy="1444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24" name="Line 28"/>
          <p:cNvSpPr>
            <a:spLocks noChangeShapeType="1"/>
          </p:cNvSpPr>
          <p:nvPr/>
        </p:nvSpPr>
        <p:spPr bwMode="auto">
          <a:xfrm>
            <a:off x="6659563" y="5734050"/>
            <a:ext cx="0" cy="215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25" name="Rectangle 29"/>
          <p:cNvSpPr>
            <a:spLocks noChangeArrowheads="1"/>
          </p:cNvSpPr>
          <p:nvPr/>
        </p:nvSpPr>
        <p:spPr bwMode="auto">
          <a:xfrm>
            <a:off x="3203575" y="3933825"/>
            <a:ext cx="1873250" cy="360363"/>
          </a:xfrm>
          <a:prstGeom prst="rect">
            <a:avLst/>
          </a:prstGeom>
          <a:solidFill>
            <a:srgbClr val="EC6D3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solidFill>
                  <a:schemeClr val="tx1"/>
                </a:solidFill>
                <a:latin typeface="Tahoma" panose="020B0604030504040204" pitchFamily="34" charset="0"/>
                <a:cs typeface="Tahoma" panose="020B0604030504040204" pitchFamily="34" charset="0"/>
              </a:rPr>
              <a:t>Shopping basket</a:t>
            </a:r>
            <a:endParaRPr lang="nl-NL" sz="1800">
              <a:solidFill>
                <a:schemeClr val="tx1"/>
              </a:solidFill>
              <a:latin typeface="Tahoma" panose="020B0604030504040204" pitchFamily="34" charset="0"/>
              <a:cs typeface="Tahoma" panose="020B0604030504040204" pitchFamily="34" charset="0"/>
            </a:endParaRPr>
          </a:p>
        </p:txBody>
      </p:sp>
      <p:sp>
        <p:nvSpPr>
          <p:cNvPr id="541727" name="Rectangle 31"/>
          <p:cNvSpPr>
            <a:spLocks noChangeArrowheads="1"/>
          </p:cNvSpPr>
          <p:nvPr/>
        </p:nvSpPr>
        <p:spPr bwMode="auto">
          <a:xfrm>
            <a:off x="2843213" y="4437063"/>
            <a:ext cx="2592387" cy="360362"/>
          </a:xfrm>
          <a:prstGeom prst="rect">
            <a:avLst/>
          </a:prstGeom>
          <a:solidFill>
            <a:srgbClr val="EC6D3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solidFill>
                  <a:schemeClr val="tx1"/>
                </a:solidFill>
                <a:latin typeface="Tahoma" panose="020B0604030504040204" pitchFamily="34" charset="0"/>
                <a:cs typeface="Tahoma" panose="020B0604030504040204" pitchFamily="34" charset="0"/>
              </a:rPr>
              <a:t>Request Status Manager</a:t>
            </a:r>
            <a:r>
              <a:rPr lang="en-US">
                <a:solidFill>
                  <a:schemeClr val="tx1"/>
                </a:solidFill>
              </a:rPr>
              <a:t> </a:t>
            </a:r>
            <a:endParaRPr lang="nl-NL">
              <a:solidFill>
                <a:schemeClr val="tx1"/>
              </a:solidFill>
            </a:endParaRPr>
          </a:p>
        </p:txBody>
      </p:sp>
      <p:sp>
        <p:nvSpPr>
          <p:cNvPr id="541728" name="Line 32"/>
          <p:cNvSpPr>
            <a:spLocks noChangeShapeType="1"/>
          </p:cNvSpPr>
          <p:nvPr/>
        </p:nvSpPr>
        <p:spPr bwMode="auto">
          <a:xfrm>
            <a:off x="4211638" y="3716338"/>
            <a:ext cx="0" cy="215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29" name="Line 33"/>
          <p:cNvSpPr>
            <a:spLocks noChangeShapeType="1"/>
          </p:cNvSpPr>
          <p:nvPr/>
        </p:nvSpPr>
        <p:spPr bwMode="auto">
          <a:xfrm>
            <a:off x="4211638" y="4292600"/>
            <a:ext cx="0" cy="1444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30" name="Rectangle 34"/>
          <p:cNvSpPr>
            <a:spLocks noChangeArrowheads="1"/>
          </p:cNvSpPr>
          <p:nvPr/>
        </p:nvSpPr>
        <p:spPr bwMode="auto">
          <a:xfrm>
            <a:off x="3419475" y="5373688"/>
            <a:ext cx="1512888" cy="720725"/>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solidFill>
                  <a:schemeClr val="tx1"/>
                </a:solidFill>
                <a:latin typeface="Tahoma" panose="020B0604030504040204" pitchFamily="34" charset="0"/>
                <a:cs typeface="Tahoma" panose="020B0604030504040204" pitchFamily="34" charset="0"/>
              </a:rPr>
              <a:t>Download</a:t>
            </a:r>
          </a:p>
          <a:p>
            <a:r>
              <a:rPr lang="en-US" sz="1800">
                <a:solidFill>
                  <a:schemeClr val="tx1"/>
                </a:solidFill>
                <a:latin typeface="Tahoma" panose="020B0604030504040204" pitchFamily="34" charset="0"/>
                <a:cs typeface="Tahoma" panose="020B0604030504040204" pitchFamily="34" charset="0"/>
              </a:rPr>
              <a:t>Manager</a:t>
            </a:r>
            <a:endParaRPr lang="nl-NL" sz="1800">
              <a:solidFill>
                <a:schemeClr val="tx1"/>
              </a:solidFill>
              <a:latin typeface="Tahoma" panose="020B0604030504040204" pitchFamily="34" charset="0"/>
              <a:cs typeface="Tahoma" panose="020B0604030504040204" pitchFamily="34" charset="0"/>
            </a:endParaRPr>
          </a:p>
        </p:txBody>
      </p:sp>
      <p:sp>
        <p:nvSpPr>
          <p:cNvPr id="541731" name="Rectangle 35"/>
          <p:cNvSpPr>
            <a:spLocks noChangeArrowheads="1"/>
          </p:cNvSpPr>
          <p:nvPr/>
        </p:nvSpPr>
        <p:spPr bwMode="auto">
          <a:xfrm>
            <a:off x="5867400" y="5084763"/>
            <a:ext cx="1512888" cy="720725"/>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solidFill>
                  <a:schemeClr val="tx1"/>
                </a:solidFill>
                <a:latin typeface="Tahoma" panose="020B0604030504040204" pitchFamily="34" charset="0"/>
                <a:cs typeface="Tahoma" panose="020B0604030504040204" pitchFamily="34" charset="0"/>
              </a:rPr>
              <a:t>Download</a:t>
            </a:r>
          </a:p>
          <a:p>
            <a:r>
              <a:rPr lang="en-US" sz="1800">
                <a:solidFill>
                  <a:schemeClr val="tx1"/>
                </a:solidFill>
                <a:latin typeface="Tahoma" panose="020B0604030504040204" pitchFamily="34" charset="0"/>
                <a:cs typeface="Tahoma" panose="020B0604030504040204" pitchFamily="34" charset="0"/>
              </a:rPr>
              <a:t>Manager</a:t>
            </a:r>
            <a:endParaRPr lang="nl-NL"/>
          </a:p>
        </p:txBody>
      </p:sp>
      <p:sp>
        <p:nvSpPr>
          <p:cNvPr id="541732" name="Line 36"/>
          <p:cNvSpPr>
            <a:spLocks noChangeShapeType="1"/>
          </p:cNvSpPr>
          <p:nvPr/>
        </p:nvSpPr>
        <p:spPr bwMode="auto">
          <a:xfrm>
            <a:off x="4211638" y="4797425"/>
            <a:ext cx="0" cy="574675"/>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33" name="Line 37"/>
          <p:cNvSpPr>
            <a:spLocks noChangeShapeType="1"/>
          </p:cNvSpPr>
          <p:nvPr/>
        </p:nvSpPr>
        <p:spPr bwMode="auto">
          <a:xfrm flipH="1">
            <a:off x="2484438" y="4797425"/>
            <a:ext cx="1727200" cy="50323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34" name="Line 38"/>
          <p:cNvSpPr>
            <a:spLocks noChangeShapeType="1"/>
          </p:cNvSpPr>
          <p:nvPr/>
        </p:nvSpPr>
        <p:spPr bwMode="auto">
          <a:xfrm>
            <a:off x="4211638" y="4797425"/>
            <a:ext cx="1584325" cy="57626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736" name="AutoShape 40"/>
          <p:cNvSpPr>
            <a:spLocks noChangeArrowheads="1"/>
          </p:cNvSpPr>
          <p:nvPr/>
        </p:nvSpPr>
        <p:spPr bwMode="auto">
          <a:xfrm>
            <a:off x="1187450" y="3500438"/>
            <a:ext cx="1223963" cy="1152525"/>
          </a:xfrm>
          <a:prstGeom prst="can">
            <a:avLst>
              <a:gd name="adj" fmla="val 25000"/>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solidFill>
                  <a:schemeClr val="tx1"/>
                </a:solidFill>
                <a:latin typeface="Tahoma" panose="020B0604030504040204" pitchFamily="34" charset="0"/>
                <a:cs typeface="Tahoma" panose="020B0604030504040204" pitchFamily="34" charset="0"/>
              </a:rPr>
              <a:t>Central </a:t>
            </a:r>
          </a:p>
          <a:p>
            <a:r>
              <a:rPr lang="en-US" sz="1800">
                <a:solidFill>
                  <a:schemeClr val="tx1"/>
                </a:solidFill>
                <a:latin typeface="Tahoma" panose="020B0604030504040204" pitchFamily="34" charset="0"/>
                <a:cs typeface="Tahoma" panose="020B0604030504040204" pitchFamily="34" charset="0"/>
              </a:rPr>
              <a:t>User</a:t>
            </a:r>
          </a:p>
          <a:p>
            <a:r>
              <a:rPr lang="en-US" sz="1800">
                <a:solidFill>
                  <a:schemeClr val="tx1"/>
                </a:solidFill>
                <a:latin typeface="Tahoma" panose="020B0604030504040204" pitchFamily="34" charset="0"/>
                <a:cs typeface="Tahoma" panose="020B0604030504040204" pitchFamily="34" charset="0"/>
              </a:rPr>
              <a:t>Register</a:t>
            </a:r>
            <a:endParaRPr lang="nl-NL" sz="1800">
              <a:solidFill>
                <a:schemeClr val="tx1"/>
              </a:solidFill>
              <a:latin typeface="Tahoma" panose="020B0604030504040204" pitchFamily="34" charset="0"/>
              <a:cs typeface="Tahoma" panose="020B0604030504040204" pitchFamily="34" charset="0"/>
            </a:endParaRPr>
          </a:p>
        </p:txBody>
      </p:sp>
      <p:sp>
        <p:nvSpPr>
          <p:cNvPr id="541738" name="Line 42"/>
          <p:cNvSpPr>
            <a:spLocks noChangeShapeType="1"/>
          </p:cNvSpPr>
          <p:nvPr/>
        </p:nvSpPr>
        <p:spPr bwMode="auto">
          <a:xfrm>
            <a:off x="2411413" y="4292600"/>
            <a:ext cx="1800225" cy="73025"/>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Components of the CDI service</a:t>
            </a:r>
          </a:p>
        </p:txBody>
      </p:sp>
    </p:spTree>
    <p:extLst>
      <p:ext uri="{BB962C8B-B14F-4D97-AF65-F5344CB8AC3E}">
        <p14:creationId xmlns:p14="http://schemas.microsoft.com/office/powerpoint/2010/main" val="335101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683568" y="1916832"/>
            <a:ext cx="7118176"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lnSpc>
                <a:spcPct val="90000"/>
              </a:lnSpc>
              <a:spcBef>
                <a:spcPct val="50000"/>
              </a:spcBef>
              <a:buFont typeface="Arial" panose="020B0604020202020204" pitchFamily="34" charset="0"/>
              <a:buChar char="•"/>
            </a:pPr>
            <a:r>
              <a:rPr lang="fr-FR" sz="2000" b="1" dirty="0" err="1" smtClean="0">
                <a:solidFill>
                  <a:srgbClr val="0070C0"/>
                </a:solidFill>
                <a:latin typeface="Tahoma" panose="020B0604030504040204" pitchFamily="34" charset="0"/>
                <a:cs typeface="Times New Roman" panose="02020603050405020304" pitchFamily="18" charset="0"/>
              </a:rPr>
              <a:t>SeaDataNet</a:t>
            </a:r>
            <a:r>
              <a:rPr lang="fr-FR" sz="2000" b="1" dirty="0" smtClean="0">
                <a:solidFill>
                  <a:srgbClr val="0070C0"/>
                </a:solidFill>
                <a:latin typeface="Tahoma" panose="020B0604030504040204" pitchFamily="34" charset="0"/>
                <a:cs typeface="Times New Roman" panose="02020603050405020304" pitchFamily="18" charset="0"/>
              </a:rPr>
              <a:t> CDI User Interfaces:</a:t>
            </a:r>
          </a:p>
          <a:p>
            <a:pPr marL="800100" lvl="1" indent="-342900">
              <a:lnSpc>
                <a:spcPct val="90000"/>
              </a:lnSpc>
              <a:spcBef>
                <a:spcPct val="50000"/>
              </a:spcBef>
              <a:buFont typeface="Arial" panose="020B0604020202020204" pitchFamily="34" charset="0"/>
              <a:buChar char="•"/>
            </a:pPr>
            <a:r>
              <a:rPr lang="fr-FR" sz="2000" dirty="0" smtClean="0">
                <a:solidFill>
                  <a:srgbClr val="00A7E5"/>
                </a:solidFill>
                <a:latin typeface="Tahoma" panose="020B0604030504040204" pitchFamily="34" charset="0"/>
                <a:cs typeface="Times New Roman" panose="02020603050405020304" pitchFamily="18" charset="0"/>
              </a:rPr>
              <a:t>For </a:t>
            </a:r>
            <a:r>
              <a:rPr lang="fr-FR" sz="2000" dirty="0" err="1" smtClean="0">
                <a:solidFill>
                  <a:srgbClr val="00A7E5"/>
                </a:solidFill>
                <a:latin typeface="Tahoma" panose="020B0604030504040204" pitchFamily="34" charset="0"/>
                <a:cs typeface="Times New Roman" panose="02020603050405020304" pitchFamily="18" charset="0"/>
              </a:rPr>
              <a:t>users</a:t>
            </a:r>
            <a:r>
              <a:rPr lang="fr-FR" sz="2000" dirty="0" smtClean="0">
                <a:solidFill>
                  <a:srgbClr val="00A7E5"/>
                </a:solidFill>
                <a:latin typeface="Tahoma" panose="020B0604030504040204" pitchFamily="34" charset="0"/>
                <a:cs typeface="Times New Roman" panose="02020603050405020304" pitchFamily="18" charset="0"/>
              </a:rPr>
              <a:t> to </a:t>
            </a:r>
            <a:r>
              <a:rPr lang="fr-FR" sz="2000" dirty="0" err="1" smtClean="0">
                <a:solidFill>
                  <a:srgbClr val="00A7E5"/>
                </a:solidFill>
                <a:latin typeface="Tahoma" panose="020B0604030504040204" pitchFamily="34" charset="0"/>
                <a:cs typeface="Times New Roman" panose="02020603050405020304" pitchFamily="18" charset="0"/>
              </a:rPr>
              <a:t>discover</a:t>
            </a:r>
            <a:r>
              <a:rPr lang="fr-FR" sz="2000" dirty="0" smtClean="0">
                <a:solidFill>
                  <a:srgbClr val="00A7E5"/>
                </a:solidFill>
                <a:latin typeface="Tahoma" panose="020B0604030504040204" pitchFamily="34" charset="0"/>
                <a:cs typeface="Times New Roman" panose="02020603050405020304" pitchFamily="18" charset="0"/>
              </a:rPr>
              <a:t> relevant data sets by </a:t>
            </a:r>
            <a:r>
              <a:rPr lang="fr-FR" sz="2000" dirty="0" err="1" smtClean="0">
                <a:solidFill>
                  <a:srgbClr val="00A7E5"/>
                </a:solidFill>
                <a:latin typeface="Tahoma" panose="020B0604030504040204" pitchFamily="34" charset="0"/>
                <a:cs typeface="Times New Roman" panose="02020603050405020304" pitchFamily="18" charset="0"/>
              </a:rPr>
              <a:t>combinations</a:t>
            </a:r>
            <a:r>
              <a:rPr lang="fr-FR" sz="2000" dirty="0" smtClean="0">
                <a:solidFill>
                  <a:srgbClr val="00A7E5"/>
                </a:solidFill>
                <a:latin typeface="Tahoma" panose="020B0604030504040204" pitchFamily="34" charset="0"/>
                <a:cs typeface="Times New Roman" panose="02020603050405020304" pitchFamily="18" charset="0"/>
              </a:rPr>
              <a:t> of </a:t>
            </a:r>
            <a:r>
              <a:rPr lang="fr-FR" sz="2000" dirty="0" err="1" smtClean="0">
                <a:solidFill>
                  <a:srgbClr val="00A7E5"/>
                </a:solidFill>
                <a:latin typeface="Tahoma" panose="020B0604030504040204" pitchFamily="34" charset="0"/>
                <a:cs typeface="Times New Roman" panose="02020603050405020304" pitchFamily="18" charset="0"/>
              </a:rPr>
              <a:t>search</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err="1" smtClean="0">
                <a:solidFill>
                  <a:srgbClr val="00A7E5"/>
                </a:solidFill>
                <a:latin typeface="Tahoma" panose="020B0604030504040204" pitchFamily="34" charset="0"/>
                <a:cs typeface="Times New Roman" panose="02020603050405020304" pitchFamily="18" charset="0"/>
              </a:rPr>
              <a:t>criteria</a:t>
            </a:r>
            <a:r>
              <a:rPr lang="fr-FR" sz="2000" dirty="0" smtClean="0">
                <a:solidFill>
                  <a:srgbClr val="00A7E5"/>
                </a:solidFill>
                <a:latin typeface="Tahoma" panose="020B0604030504040204" pitchFamily="34" charset="0"/>
                <a:cs typeface="Times New Roman" panose="02020603050405020304" pitchFamily="18" charset="0"/>
              </a:rPr>
              <a:t> or by a </a:t>
            </a:r>
            <a:r>
              <a:rPr lang="fr-FR" sz="2000" dirty="0" err="1" smtClean="0">
                <a:solidFill>
                  <a:srgbClr val="00A7E5"/>
                </a:solidFill>
                <a:latin typeface="Tahoma" panose="020B0604030504040204" pitchFamily="34" charset="0"/>
                <a:cs typeface="Times New Roman" panose="02020603050405020304" pitchFamily="18" charset="0"/>
              </a:rPr>
              <a:t>faceted</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err="1" smtClean="0">
                <a:solidFill>
                  <a:srgbClr val="00A7E5"/>
                </a:solidFill>
                <a:latin typeface="Tahoma" panose="020B0604030504040204" pitchFamily="34" charset="0"/>
                <a:cs typeface="Times New Roman" panose="02020603050405020304" pitchFamily="18" charset="0"/>
              </a:rPr>
              <a:t>search</a:t>
            </a:r>
            <a:r>
              <a:rPr lang="fr-FR" sz="2000" dirty="0" smtClean="0">
                <a:solidFill>
                  <a:srgbClr val="00A7E5"/>
                </a:solidFill>
                <a:latin typeface="Tahoma" panose="020B0604030504040204" pitchFamily="34" charset="0"/>
                <a:cs typeface="Times New Roman" panose="02020603050405020304" pitchFamily="18" charset="0"/>
              </a:rPr>
              <a:t>   </a:t>
            </a:r>
          </a:p>
          <a:p>
            <a:pPr marL="342900" indent="-342900" algn="l">
              <a:lnSpc>
                <a:spcPct val="90000"/>
              </a:lnSpc>
              <a:spcBef>
                <a:spcPct val="50000"/>
              </a:spcBef>
              <a:buFont typeface="Arial" panose="020B0604020202020204" pitchFamily="34" charset="0"/>
              <a:buChar char="•"/>
            </a:pPr>
            <a:r>
              <a:rPr lang="fr-FR" sz="2000" b="1" dirty="0" err="1" smtClean="0">
                <a:solidFill>
                  <a:srgbClr val="0070C0"/>
                </a:solidFill>
                <a:latin typeface="Tahoma" panose="020B0604030504040204" pitchFamily="34" charset="0"/>
                <a:cs typeface="Times New Roman" panose="02020603050405020304" pitchFamily="18" charset="0"/>
              </a:rPr>
              <a:t>SeaDataNet</a:t>
            </a:r>
            <a:r>
              <a:rPr lang="fr-FR" sz="2000" b="1" dirty="0" smtClean="0">
                <a:solidFill>
                  <a:srgbClr val="0070C0"/>
                </a:solidFill>
                <a:latin typeface="Tahoma" panose="020B0604030504040204" pitchFamily="34" charset="0"/>
                <a:cs typeface="Times New Roman" panose="02020603050405020304" pitchFamily="18" charset="0"/>
              </a:rPr>
              <a:t> </a:t>
            </a:r>
            <a:r>
              <a:rPr lang="fr-FR" sz="2000" b="1" dirty="0">
                <a:solidFill>
                  <a:srgbClr val="0070C0"/>
                </a:solidFill>
                <a:latin typeface="Tahoma" panose="020B0604030504040204" pitchFamily="34" charset="0"/>
                <a:cs typeface="Times New Roman" panose="02020603050405020304" pitchFamily="18" charset="0"/>
              </a:rPr>
              <a:t>Central User </a:t>
            </a:r>
            <a:r>
              <a:rPr lang="fr-FR" sz="2000" b="1" dirty="0" err="1">
                <a:solidFill>
                  <a:srgbClr val="0070C0"/>
                </a:solidFill>
                <a:latin typeface="Tahoma" panose="020B0604030504040204" pitchFamily="34" charset="0"/>
                <a:cs typeface="Times New Roman" panose="02020603050405020304" pitchFamily="18" charset="0"/>
              </a:rPr>
              <a:t>Register</a:t>
            </a:r>
            <a:r>
              <a:rPr lang="fr-FR" sz="2000" b="1" dirty="0">
                <a:solidFill>
                  <a:srgbClr val="0070C0"/>
                </a:solidFill>
                <a:latin typeface="Tahoma" panose="020B0604030504040204" pitchFamily="34" charset="0"/>
                <a:cs typeface="Times New Roman" panose="02020603050405020304" pitchFamily="18" charset="0"/>
              </a:rPr>
              <a:t> </a:t>
            </a:r>
            <a:r>
              <a:rPr lang="fr-FR" sz="2000" b="1" dirty="0" err="1">
                <a:solidFill>
                  <a:srgbClr val="0070C0"/>
                </a:solidFill>
                <a:latin typeface="Tahoma" panose="020B0604030504040204" pitchFamily="34" charset="0"/>
                <a:cs typeface="Times New Roman" panose="02020603050405020304" pitchFamily="18" charset="0"/>
              </a:rPr>
              <a:t>with</a:t>
            </a:r>
            <a:r>
              <a:rPr lang="fr-FR" sz="2000" b="1" dirty="0">
                <a:solidFill>
                  <a:srgbClr val="0070C0"/>
                </a:solidFill>
                <a:latin typeface="Tahoma" panose="020B0604030504040204" pitchFamily="34" charset="0"/>
                <a:cs typeface="Times New Roman" panose="02020603050405020304" pitchFamily="18" charset="0"/>
              </a:rPr>
              <a:t> User </a:t>
            </a:r>
            <a:r>
              <a:rPr lang="fr-FR" sz="2000" b="1" dirty="0" err="1">
                <a:solidFill>
                  <a:srgbClr val="0070C0"/>
                </a:solidFill>
                <a:latin typeface="Tahoma" panose="020B0604030504040204" pitchFamily="34" charset="0"/>
                <a:cs typeface="Times New Roman" panose="02020603050405020304" pitchFamily="18" charset="0"/>
              </a:rPr>
              <a:t>Roles</a:t>
            </a:r>
            <a:r>
              <a:rPr lang="fr-FR" sz="2000" b="1" dirty="0">
                <a:solidFill>
                  <a:srgbClr val="0070C0"/>
                </a:solidFill>
                <a:latin typeface="Tahoma" panose="020B0604030504040204" pitchFamily="34" charset="0"/>
                <a:cs typeface="Times New Roman" panose="02020603050405020304" pitchFamily="18" charset="0"/>
              </a:rPr>
              <a:t> </a:t>
            </a:r>
            <a:r>
              <a:rPr lang="fr-FR" sz="2000" b="1" dirty="0" err="1">
                <a:solidFill>
                  <a:srgbClr val="0070C0"/>
                </a:solidFill>
                <a:latin typeface="Tahoma" panose="020B0604030504040204" pitchFamily="34" charset="0"/>
                <a:cs typeface="Times New Roman" panose="02020603050405020304" pitchFamily="18" charset="0"/>
              </a:rPr>
              <a:t>db</a:t>
            </a:r>
            <a:r>
              <a:rPr lang="fr-FR" sz="2000" b="1" dirty="0">
                <a:solidFill>
                  <a:srgbClr val="0070C0"/>
                </a:solidFill>
                <a:latin typeface="Tahoma" panose="020B0604030504040204" pitchFamily="34" charset="0"/>
                <a:cs typeface="Times New Roman" panose="02020603050405020304" pitchFamily="18" charset="0"/>
              </a:rPr>
              <a:t> + web service </a:t>
            </a:r>
            <a:r>
              <a:rPr lang="fr-FR" sz="2000" b="1" dirty="0" smtClean="0">
                <a:solidFill>
                  <a:srgbClr val="0070C0"/>
                </a:solidFill>
                <a:latin typeface="Tahoma" panose="020B0604030504040204" pitchFamily="34" charset="0"/>
                <a:cs typeface="Times New Roman" panose="02020603050405020304" pitchFamily="18" charset="0"/>
              </a:rPr>
              <a:t>:</a:t>
            </a:r>
          </a:p>
          <a:p>
            <a:pPr marL="800100" lvl="1" indent="-342900">
              <a:lnSpc>
                <a:spcPct val="90000"/>
              </a:lnSpc>
              <a:spcBef>
                <a:spcPct val="50000"/>
              </a:spcBef>
              <a:buFont typeface="Arial" panose="020B0604020202020204" pitchFamily="34" charset="0"/>
              <a:buChar char="•"/>
            </a:pPr>
            <a:r>
              <a:rPr lang="fr-FR" sz="2000" dirty="0" err="1" smtClean="0">
                <a:solidFill>
                  <a:srgbClr val="00A7E5"/>
                </a:solidFill>
                <a:latin typeface="Tahoma" panose="020B0604030504040204" pitchFamily="34" charset="0"/>
                <a:cs typeface="Times New Roman" panose="02020603050405020304" pitchFamily="18" charset="0"/>
              </a:rPr>
              <a:t>Details</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a:solidFill>
                  <a:srgbClr val="00A7E5"/>
                </a:solidFill>
                <a:latin typeface="Tahoma" panose="020B0604030504040204" pitchFamily="34" charset="0"/>
                <a:cs typeface="Times New Roman" panose="02020603050405020304" pitchFamily="18" charset="0"/>
              </a:rPr>
              <a:t>of </a:t>
            </a:r>
            <a:r>
              <a:rPr lang="fr-FR" sz="2000" dirty="0" err="1">
                <a:solidFill>
                  <a:srgbClr val="00A7E5"/>
                </a:solidFill>
                <a:latin typeface="Tahoma" panose="020B0604030504040204" pitchFamily="34" charset="0"/>
                <a:cs typeface="Times New Roman" panose="02020603050405020304" pitchFamily="18" charset="0"/>
              </a:rPr>
              <a:t>users</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their</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organizations</a:t>
            </a:r>
            <a:r>
              <a:rPr lang="fr-FR" sz="2000" dirty="0">
                <a:solidFill>
                  <a:srgbClr val="00A7E5"/>
                </a:solidFill>
                <a:latin typeface="Tahoma" panose="020B0604030504040204" pitchFamily="34" charset="0"/>
                <a:cs typeface="Times New Roman" panose="02020603050405020304" pitchFamily="18" charset="0"/>
              </a:rPr>
              <a:t> and </a:t>
            </a:r>
            <a:r>
              <a:rPr lang="fr-FR" sz="2000" dirty="0" err="1" smtClean="0">
                <a:solidFill>
                  <a:srgbClr val="00A7E5"/>
                </a:solidFill>
                <a:latin typeface="Tahoma" panose="020B0604030504040204" pitchFamily="34" charset="0"/>
                <a:cs typeface="Times New Roman" panose="02020603050405020304" pitchFamily="18" charset="0"/>
              </a:rPr>
              <a:t>addresses</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a:solidFill>
                  <a:srgbClr val="00A7E5"/>
                </a:solidFill>
                <a:latin typeface="Tahoma" panose="020B0604030504040204" pitchFamily="34" charset="0"/>
                <a:cs typeface="Times New Roman" panose="02020603050405020304" pitchFamily="18" charset="0"/>
              </a:rPr>
              <a:t>Id-</a:t>
            </a:r>
            <a:r>
              <a:rPr lang="fr-FR" sz="2000" dirty="0" err="1">
                <a:solidFill>
                  <a:srgbClr val="00A7E5"/>
                </a:solidFill>
                <a:latin typeface="Tahoma" panose="020B0604030504040204" pitchFamily="34" charset="0"/>
                <a:cs typeface="Times New Roman" panose="02020603050405020304" pitchFamily="18" charset="0"/>
              </a:rPr>
              <a:t>Passwords</a:t>
            </a:r>
            <a:r>
              <a:rPr lang="fr-FR" sz="2000" dirty="0">
                <a:solidFill>
                  <a:srgbClr val="00A7E5"/>
                </a:solidFill>
                <a:latin typeface="Tahoma" panose="020B0604030504040204" pitchFamily="34" charset="0"/>
                <a:cs typeface="Times New Roman" panose="02020603050405020304" pitchFamily="18" charset="0"/>
              </a:rPr>
              <a:t>, </a:t>
            </a:r>
            <a:r>
              <a:rPr lang="fr-FR" sz="2000" dirty="0" err="1" smtClean="0">
                <a:solidFill>
                  <a:srgbClr val="00A7E5"/>
                </a:solidFill>
                <a:latin typeface="Tahoma" panose="020B0604030504040204" pitchFamily="34" charset="0"/>
                <a:cs typeface="Times New Roman" panose="02020603050405020304" pitchFamily="18" charset="0"/>
              </a:rPr>
              <a:t>Roles</a:t>
            </a:r>
            <a:endParaRPr lang="fr-FR" sz="2000" dirty="0" smtClean="0">
              <a:solidFill>
                <a:srgbClr val="00A7E5"/>
              </a:solidFill>
              <a:latin typeface="Tahoma" panose="020B0604030504040204" pitchFamily="34" charset="0"/>
              <a:cs typeface="Times New Roman" panose="02020603050405020304" pitchFamily="18" charset="0"/>
            </a:endParaRPr>
          </a:p>
          <a:p>
            <a:pPr marL="342900" indent="-342900">
              <a:lnSpc>
                <a:spcPct val="90000"/>
              </a:lnSpc>
              <a:spcBef>
                <a:spcPct val="50000"/>
              </a:spcBef>
              <a:buFont typeface="Arial" panose="020B0604020202020204" pitchFamily="34" charset="0"/>
              <a:buChar char="•"/>
            </a:pPr>
            <a:r>
              <a:rPr lang="fr-FR" sz="2000" dirty="0" smtClean="0">
                <a:solidFill>
                  <a:srgbClr val="0070C0"/>
                </a:solidFill>
                <a:latin typeface="Tahoma" panose="020B0604030504040204" pitchFamily="34" charset="0"/>
                <a:cs typeface="Times New Roman" panose="02020603050405020304" pitchFamily="18" charset="0"/>
              </a:rPr>
              <a:t> </a:t>
            </a:r>
            <a:r>
              <a:rPr lang="fr-FR" sz="2000" b="1" dirty="0" err="1">
                <a:solidFill>
                  <a:srgbClr val="0070C0"/>
                </a:solidFill>
                <a:latin typeface="Tahoma" panose="020B0604030504040204" pitchFamily="34" charset="0"/>
                <a:cs typeface="Times New Roman" panose="02020603050405020304" pitchFamily="18" charset="0"/>
              </a:rPr>
              <a:t>SeaDataNet</a:t>
            </a:r>
            <a:r>
              <a:rPr lang="fr-FR" sz="2000" b="1" dirty="0">
                <a:solidFill>
                  <a:srgbClr val="0070C0"/>
                </a:solidFill>
                <a:latin typeface="Tahoma" panose="020B0604030504040204" pitchFamily="34" charset="0"/>
                <a:cs typeface="Times New Roman" panose="02020603050405020304" pitchFamily="18" charset="0"/>
              </a:rPr>
              <a:t> Shopping Basket</a:t>
            </a:r>
            <a:r>
              <a:rPr lang="fr-FR" sz="2000" b="1" dirty="0" smtClean="0">
                <a:solidFill>
                  <a:srgbClr val="0070C0"/>
                </a:solidFill>
                <a:latin typeface="Tahoma" panose="020B0604030504040204" pitchFamily="34" charset="0"/>
                <a:cs typeface="Times New Roman" panose="02020603050405020304" pitchFamily="18" charset="0"/>
              </a:rPr>
              <a:t>:</a:t>
            </a:r>
          </a:p>
          <a:p>
            <a:pPr marL="800100" lvl="1" indent="-342900">
              <a:lnSpc>
                <a:spcPct val="90000"/>
              </a:lnSpc>
              <a:spcBef>
                <a:spcPct val="50000"/>
              </a:spcBef>
              <a:buFont typeface="Arial" panose="020B0604020202020204" pitchFamily="34" charset="0"/>
              <a:buChar char="•"/>
            </a:pPr>
            <a:r>
              <a:rPr lang="fr-FR" sz="2000" dirty="0" err="1" smtClean="0">
                <a:solidFill>
                  <a:srgbClr val="00A7E5"/>
                </a:solidFill>
                <a:latin typeface="Tahoma" panose="020B0604030504040204" pitchFamily="34" charset="0"/>
                <a:cs typeface="Times New Roman" panose="02020603050405020304" pitchFamily="18" charset="0"/>
              </a:rPr>
              <a:t>Preparing</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a:solidFill>
                  <a:srgbClr val="00A7E5"/>
                </a:solidFill>
                <a:latin typeface="Tahoma" panose="020B0604030504040204" pitchFamily="34" charset="0"/>
                <a:cs typeface="Times New Roman" panose="02020603050405020304" pitchFamily="18" charset="0"/>
              </a:rPr>
              <a:t>a user </a:t>
            </a:r>
            <a:r>
              <a:rPr lang="fr-FR" sz="2000" dirty="0" err="1">
                <a:solidFill>
                  <a:srgbClr val="00A7E5"/>
                </a:solidFill>
                <a:latin typeface="Tahoma" panose="020B0604030504040204" pitchFamily="34" charset="0"/>
                <a:cs typeface="Times New Roman" panose="02020603050405020304" pitchFamily="18" charset="0"/>
              </a:rPr>
              <a:t>request</a:t>
            </a:r>
            <a:r>
              <a:rPr lang="fr-FR" sz="2000" dirty="0">
                <a:solidFill>
                  <a:srgbClr val="00A7E5"/>
                </a:solidFill>
                <a:latin typeface="Tahoma" panose="020B0604030504040204" pitchFamily="34" charset="0"/>
                <a:cs typeface="Times New Roman" panose="02020603050405020304" pitchFamily="18" charset="0"/>
              </a:rPr>
              <a:t> of multiple data sets, </a:t>
            </a:r>
            <a:r>
              <a:rPr lang="fr-FR" sz="2000" dirty="0" smtClean="0">
                <a:solidFill>
                  <a:srgbClr val="00A7E5"/>
                </a:solidFill>
                <a:latin typeface="Tahoma" panose="020B0604030504040204" pitchFamily="34" charset="0"/>
                <a:cs typeface="Times New Roman" panose="02020603050405020304" pitchFamily="18" charset="0"/>
              </a:rPr>
              <a:t>max 10.000 records per transaction, and </a:t>
            </a:r>
            <a:r>
              <a:rPr lang="fr-FR" sz="2000" dirty="0" err="1">
                <a:solidFill>
                  <a:srgbClr val="00A7E5"/>
                </a:solidFill>
                <a:latin typeface="Tahoma" panose="020B0604030504040204" pitchFamily="34" charset="0"/>
                <a:cs typeface="Times New Roman" panose="02020603050405020304" pitchFamily="18" charset="0"/>
              </a:rPr>
              <a:t>routing</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requests</a:t>
            </a:r>
            <a:r>
              <a:rPr lang="fr-FR" sz="2000" dirty="0">
                <a:solidFill>
                  <a:srgbClr val="00A7E5"/>
                </a:solidFill>
                <a:latin typeface="Tahoma" panose="020B0604030504040204" pitchFamily="34" charset="0"/>
                <a:cs typeface="Times New Roman" panose="02020603050405020304" pitchFamily="18" charset="0"/>
              </a:rPr>
              <a:t> to the </a:t>
            </a:r>
            <a:r>
              <a:rPr lang="fr-FR" sz="2000" dirty="0" err="1">
                <a:solidFill>
                  <a:srgbClr val="00A7E5"/>
                </a:solidFill>
                <a:latin typeface="Tahoma" panose="020B0604030504040204" pitchFamily="34" charset="0"/>
                <a:cs typeface="Times New Roman" panose="02020603050405020304" pitchFamily="18" charset="0"/>
              </a:rPr>
              <a:t>Request</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Status</a:t>
            </a:r>
            <a:r>
              <a:rPr lang="fr-FR" sz="2000" dirty="0">
                <a:solidFill>
                  <a:srgbClr val="00A7E5"/>
                </a:solidFill>
                <a:latin typeface="Tahoma" panose="020B0604030504040204" pitchFamily="34" charset="0"/>
                <a:cs typeface="Times New Roman" panose="02020603050405020304" pitchFamily="18" charset="0"/>
              </a:rPr>
              <a:t> Manager</a:t>
            </a:r>
            <a:r>
              <a:rPr lang="fr-FR" sz="2000" dirty="0">
                <a:solidFill>
                  <a:srgbClr val="0070C0"/>
                </a:solidFill>
                <a:latin typeface="Tahoma" panose="020B0604030504040204" pitchFamily="34" charset="0"/>
                <a:cs typeface="Times New Roman" panose="02020603050405020304" pitchFamily="18" charset="0"/>
              </a:rPr>
              <a:t> </a:t>
            </a:r>
          </a:p>
        </p:txBody>
      </p:sp>
      <p:sp>
        <p:nvSpPr>
          <p:cNvPr id="4"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Components of the CDI service</a:t>
            </a:r>
          </a:p>
        </p:txBody>
      </p:sp>
    </p:spTree>
    <p:extLst>
      <p:ext uri="{BB962C8B-B14F-4D97-AF65-F5344CB8AC3E}">
        <p14:creationId xmlns:p14="http://schemas.microsoft.com/office/powerpoint/2010/main" val="300071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683568" y="1916832"/>
            <a:ext cx="711817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spcBef>
                <a:spcPct val="50000"/>
              </a:spcBef>
              <a:buFont typeface="Arial" panose="020B0604020202020204" pitchFamily="34" charset="0"/>
              <a:buChar char="•"/>
            </a:pPr>
            <a:r>
              <a:rPr lang="fr-FR" sz="2000" b="1" dirty="0" err="1">
                <a:solidFill>
                  <a:srgbClr val="0070C0"/>
                </a:solidFill>
                <a:latin typeface="Tahoma" panose="020B0604030504040204" pitchFamily="34" charset="0"/>
                <a:cs typeface="Times New Roman" panose="02020603050405020304" pitchFamily="18" charset="0"/>
              </a:rPr>
              <a:t>SeaDataNet</a:t>
            </a:r>
            <a:r>
              <a:rPr lang="fr-FR" sz="2000" b="1" dirty="0">
                <a:solidFill>
                  <a:srgbClr val="0070C0"/>
                </a:solidFill>
                <a:latin typeface="Tahoma" panose="020B0604030504040204" pitchFamily="34" charset="0"/>
                <a:cs typeface="Times New Roman" panose="02020603050405020304" pitchFamily="18" charset="0"/>
              </a:rPr>
              <a:t> </a:t>
            </a:r>
            <a:r>
              <a:rPr lang="fr-FR" sz="2000" b="1" dirty="0" err="1">
                <a:solidFill>
                  <a:srgbClr val="0070C0"/>
                </a:solidFill>
                <a:latin typeface="Tahoma" panose="020B0604030504040204" pitchFamily="34" charset="0"/>
                <a:cs typeface="Times New Roman" panose="02020603050405020304" pitchFamily="18" charset="0"/>
              </a:rPr>
              <a:t>Request</a:t>
            </a:r>
            <a:r>
              <a:rPr lang="fr-FR" sz="2000" b="1" dirty="0">
                <a:solidFill>
                  <a:srgbClr val="0070C0"/>
                </a:solidFill>
                <a:latin typeface="Tahoma" panose="020B0604030504040204" pitchFamily="34" charset="0"/>
                <a:cs typeface="Times New Roman" panose="02020603050405020304" pitchFamily="18" charset="0"/>
              </a:rPr>
              <a:t> </a:t>
            </a:r>
            <a:r>
              <a:rPr lang="fr-FR" sz="2000" b="1" dirty="0" err="1">
                <a:solidFill>
                  <a:srgbClr val="0070C0"/>
                </a:solidFill>
                <a:latin typeface="Tahoma" panose="020B0604030504040204" pitchFamily="34" charset="0"/>
                <a:cs typeface="Times New Roman" panose="02020603050405020304" pitchFamily="18" charset="0"/>
              </a:rPr>
              <a:t>Status</a:t>
            </a:r>
            <a:r>
              <a:rPr lang="fr-FR" sz="2000" b="1" dirty="0">
                <a:solidFill>
                  <a:srgbClr val="0070C0"/>
                </a:solidFill>
                <a:latin typeface="Tahoma" panose="020B0604030504040204" pitchFamily="34" charset="0"/>
                <a:cs typeface="Times New Roman" panose="02020603050405020304" pitchFamily="18" charset="0"/>
              </a:rPr>
              <a:t> Manager:</a:t>
            </a:r>
          </a:p>
          <a:p>
            <a:pPr marL="800100" lvl="1" indent="-342900">
              <a:lnSpc>
                <a:spcPct val="90000"/>
              </a:lnSpc>
              <a:spcBef>
                <a:spcPct val="50000"/>
              </a:spcBef>
              <a:buFont typeface="Arial" panose="020B0604020202020204" pitchFamily="34" charset="0"/>
              <a:buChar char="•"/>
            </a:pPr>
            <a:r>
              <a:rPr lang="fr-FR" sz="2000" dirty="0" err="1">
                <a:solidFill>
                  <a:srgbClr val="00A7E5"/>
                </a:solidFill>
                <a:latin typeface="Tahoma" panose="020B0604030504040204" pitchFamily="34" charset="0"/>
                <a:cs typeface="Times New Roman" panose="02020603050405020304" pitchFamily="18" charset="0"/>
              </a:rPr>
              <a:t>Processing</a:t>
            </a:r>
            <a:r>
              <a:rPr lang="fr-FR" sz="2000" dirty="0">
                <a:solidFill>
                  <a:srgbClr val="00A7E5"/>
                </a:solidFill>
                <a:latin typeface="Tahoma" panose="020B0604030504040204" pitchFamily="34" charset="0"/>
                <a:cs typeface="Times New Roman" panose="02020603050405020304" pitchFamily="18" charset="0"/>
              </a:rPr>
              <a:t> and administration of all </a:t>
            </a:r>
            <a:r>
              <a:rPr lang="fr-FR" sz="2000" dirty="0" err="1">
                <a:solidFill>
                  <a:srgbClr val="00A7E5"/>
                </a:solidFill>
                <a:latin typeface="Tahoma" panose="020B0604030504040204" pitchFamily="34" charset="0"/>
                <a:cs typeface="Times New Roman" panose="02020603050405020304" pitchFamily="18" charset="0"/>
              </a:rPr>
              <a:t>requests</a:t>
            </a:r>
            <a:r>
              <a:rPr lang="fr-FR" sz="2000" dirty="0">
                <a:solidFill>
                  <a:srgbClr val="00A7E5"/>
                </a:solidFill>
                <a:latin typeface="Tahoma" panose="020B0604030504040204" pitchFamily="34" charset="0"/>
                <a:cs typeface="Times New Roman" panose="02020603050405020304" pitchFamily="18" charset="0"/>
              </a:rPr>
              <a:t> and data </a:t>
            </a:r>
            <a:r>
              <a:rPr lang="fr-FR" sz="2000" dirty="0" err="1">
                <a:solidFill>
                  <a:srgbClr val="00A7E5"/>
                </a:solidFill>
                <a:latin typeface="Tahoma" panose="020B0604030504040204" pitchFamily="34" charset="0"/>
                <a:cs typeface="Times New Roman" panose="02020603050405020304" pitchFamily="18" charset="0"/>
              </a:rPr>
              <a:t>deliveries</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downloads</a:t>
            </a:r>
            <a:r>
              <a:rPr lang="fr-FR" sz="2000" dirty="0">
                <a:solidFill>
                  <a:srgbClr val="00A7E5"/>
                </a:solidFill>
                <a:latin typeface="Tahoma" panose="020B0604030504040204" pitchFamily="34" charset="0"/>
                <a:cs typeface="Times New Roman" panose="02020603050405020304" pitchFamily="18" charset="0"/>
              </a:rPr>
              <a:t>), for </a:t>
            </a:r>
            <a:r>
              <a:rPr lang="fr-FR" sz="2000" dirty="0" err="1">
                <a:solidFill>
                  <a:srgbClr val="00A7E5"/>
                </a:solidFill>
                <a:latin typeface="Tahoma" panose="020B0604030504040204" pitchFamily="34" charset="0"/>
                <a:cs typeface="Times New Roman" panose="02020603050405020304" pitchFamily="18" charset="0"/>
              </a:rPr>
              <a:t>users</a:t>
            </a:r>
            <a:r>
              <a:rPr lang="fr-FR" sz="2000" dirty="0">
                <a:solidFill>
                  <a:srgbClr val="00A7E5"/>
                </a:solidFill>
                <a:latin typeface="Tahoma" panose="020B0604030504040204" pitchFamily="34" charset="0"/>
                <a:cs typeface="Times New Roman" panose="02020603050405020304" pitchFamily="18" charset="0"/>
              </a:rPr>
              <a:t> in communication </a:t>
            </a:r>
            <a:r>
              <a:rPr lang="fr-FR" sz="2000" dirty="0" err="1">
                <a:solidFill>
                  <a:srgbClr val="00A7E5"/>
                </a:solidFill>
                <a:latin typeface="Tahoma" panose="020B0604030504040204" pitchFamily="34" charset="0"/>
                <a:cs typeface="Times New Roman" panose="02020603050405020304" pitchFamily="18" charset="0"/>
              </a:rPr>
              <a:t>with</a:t>
            </a:r>
            <a:r>
              <a:rPr lang="fr-FR" sz="2000" dirty="0">
                <a:solidFill>
                  <a:srgbClr val="00A7E5"/>
                </a:solidFill>
                <a:latin typeface="Tahoma" panose="020B0604030504040204" pitchFamily="34" charset="0"/>
                <a:cs typeface="Times New Roman" panose="02020603050405020304" pitchFamily="18" charset="0"/>
              </a:rPr>
              <a:t>  data centres. For data centres to </a:t>
            </a:r>
            <a:r>
              <a:rPr lang="fr-FR" sz="2000" dirty="0" err="1">
                <a:solidFill>
                  <a:srgbClr val="00A7E5"/>
                </a:solidFill>
                <a:latin typeface="Tahoma" panose="020B0604030504040204" pitchFamily="34" charset="0"/>
                <a:cs typeface="Times New Roman" panose="02020603050405020304" pitchFamily="18" charset="0"/>
              </a:rPr>
              <a:t>oversee</a:t>
            </a:r>
            <a:r>
              <a:rPr lang="fr-FR" sz="2000" dirty="0">
                <a:solidFill>
                  <a:srgbClr val="00A7E5"/>
                </a:solidFill>
                <a:latin typeface="Tahoma" panose="020B0604030504040204" pitchFamily="34" charset="0"/>
                <a:cs typeface="Times New Roman" panose="02020603050405020304" pitchFamily="18" charset="0"/>
              </a:rPr>
              <a:t> all transactions</a:t>
            </a:r>
            <a:r>
              <a:rPr lang="fr-FR" sz="2000" dirty="0">
                <a:solidFill>
                  <a:srgbClr val="0070C0"/>
                </a:solidFill>
                <a:latin typeface="Tahoma" panose="020B0604030504040204" pitchFamily="34" charset="0"/>
                <a:cs typeface="Times New Roman" panose="02020603050405020304" pitchFamily="18" charset="0"/>
              </a:rPr>
              <a:t>.</a:t>
            </a:r>
            <a:endParaRPr lang="fr-FR" sz="2000" b="1" dirty="0" smtClean="0">
              <a:solidFill>
                <a:srgbClr val="0070C0"/>
              </a:solidFill>
              <a:latin typeface="Tahoma" panose="020B0604030504040204" pitchFamily="34" charset="0"/>
              <a:cs typeface="Times New Roman" panose="02020603050405020304" pitchFamily="18" charset="0"/>
            </a:endParaRPr>
          </a:p>
          <a:p>
            <a:pPr marL="342900" indent="-342900">
              <a:lnSpc>
                <a:spcPct val="90000"/>
              </a:lnSpc>
              <a:spcBef>
                <a:spcPct val="50000"/>
              </a:spcBef>
              <a:buFont typeface="Arial" panose="020B0604020202020204" pitchFamily="34" charset="0"/>
              <a:buChar char="•"/>
            </a:pPr>
            <a:r>
              <a:rPr lang="fr-FR" sz="2000" b="1" dirty="0" err="1" smtClean="0">
                <a:solidFill>
                  <a:srgbClr val="0070C0"/>
                </a:solidFill>
                <a:latin typeface="Tahoma" panose="020B0604030504040204" pitchFamily="34" charset="0"/>
                <a:cs typeface="Times New Roman" panose="02020603050405020304" pitchFamily="18" charset="0"/>
              </a:rPr>
              <a:t>Download</a:t>
            </a:r>
            <a:r>
              <a:rPr lang="fr-FR" sz="2000" b="1" dirty="0" smtClean="0">
                <a:solidFill>
                  <a:srgbClr val="0070C0"/>
                </a:solidFill>
                <a:latin typeface="Tahoma" panose="020B0604030504040204" pitchFamily="34" charset="0"/>
                <a:cs typeface="Times New Roman" panose="02020603050405020304" pitchFamily="18" charset="0"/>
              </a:rPr>
              <a:t> </a:t>
            </a:r>
            <a:r>
              <a:rPr lang="fr-FR" sz="2000" b="1" dirty="0">
                <a:solidFill>
                  <a:srgbClr val="0070C0"/>
                </a:solidFill>
                <a:latin typeface="Tahoma" panose="020B0604030504040204" pitchFamily="34" charset="0"/>
                <a:cs typeface="Times New Roman" panose="02020603050405020304" pitchFamily="18" charset="0"/>
              </a:rPr>
              <a:t>Manager</a:t>
            </a:r>
            <a:r>
              <a:rPr lang="fr-FR" sz="2000" dirty="0">
                <a:solidFill>
                  <a:srgbClr val="0070C0"/>
                </a:solidFill>
                <a:latin typeface="Tahoma" panose="020B0604030504040204" pitchFamily="34" charset="0"/>
                <a:cs typeface="Times New Roman" panose="02020603050405020304" pitchFamily="18" charset="0"/>
              </a:rPr>
              <a:t>: </a:t>
            </a:r>
            <a:endParaRPr lang="fr-FR" sz="2000" dirty="0" smtClean="0">
              <a:solidFill>
                <a:srgbClr val="0070C0"/>
              </a:solidFill>
              <a:latin typeface="Tahoma" panose="020B0604030504040204" pitchFamily="34" charset="0"/>
              <a:cs typeface="Times New Roman" panose="02020603050405020304" pitchFamily="18" charset="0"/>
            </a:endParaRPr>
          </a:p>
          <a:p>
            <a:pPr marL="800100" lvl="1" indent="-342900">
              <a:lnSpc>
                <a:spcPct val="90000"/>
              </a:lnSpc>
              <a:spcBef>
                <a:spcPct val="50000"/>
              </a:spcBef>
              <a:buFont typeface="Arial" panose="020B0604020202020204" pitchFamily="34" charset="0"/>
              <a:buChar char="•"/>
            </a:pPr>
            <a:r>
              <a:rPr lang="fr-FR" sz="2000" dirty="0" err="1" smtClean="0">
                <a:solidFill>
                  <a:srgbClr val="00A7E5"/>
                </a:solidFill>
                <a:latin typeface="Tahoma" panose="020B0604030504040204" pitchFamily="34" charset="0"/>
                <a:cs typeface="Times New Roman" panose="02020603050405020304" pitchFamily="18" charset="0"/>
              </a:rPr>
              <a:t>Handles</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a:solidFill>
                  <a:srgbClr val="00A7E5"/>
                </a:solidFill>
                <a:latin typeface="Tahoma" panose="020B0604030504040204" pitchFamily="34" charset="0"/>
                <a:cs typeface="Times New Roman" panose="02020603050405020304" pitchFamily="18" charset="0"/>
              </a:rPr>
              <a:t>communication </a:t>
            </a:r>
            <a:r>
              <a:rPr lang="fr-FR" sz="2000" dirty="0" err="1">
                <a:solidFill>
                  <a:srgbClr val="00A7E5"/>
                </a:solidFill>
                <a:latin typeface="Tahoma" panose="020B0604030504040204" pitchFamily="34" charset="0"/>
                <a:cs typeface="Times New Roman" panose="02020603050405020304" pitchFamily="18" charset="0"/>
              </a:rPr>
              <a:t>with</a:t>
            </a:r>
            <a:r>
              <a:rPr lang="fr-FR" sz="2000" dirty="0">
                <a:solidFill>
                  <a:srgbClr val="00A7E5"/>
                </a:solidFill>
                <a:latin typeface="Tahoma" panose="020B0604030504040204" pitchFamily="34" charset="0"/>
                <a:cs typeface="Times New Roman" panose="02020603050405020304" pitchFamily="18" charset="0"/>
              </a:rPr>
              <a:t> </a:t>
            </a:r>
            <a:r>
              <a:rPr lang="fr-FR" sz="2000" dirty="0" err="1" smtClean="0">
                <a:solidFill>
                  <a:srgbClr val="00A7E5"/>
                </a:solidFill>
                <a:latin typeface="Tahoma" panose="020B0604030504040204" pitchFamily="34" charset="0"/>
                <a:cs typeface="Times New Roman" panose="02020603050405020304" pitchFamily="18" charset="0"/>
              </a:rPr>
              <a:t>Request</a:t>
            </a:r>
            <a:r>
              <a:rPr lang="fr-FR" sz="2000" dirty="0" smtClean="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Status</a:t>
            </a:r>
            <a:r>
              <a:rPr lang="fr-FR" sz="2000" dirty="0">
                <a:solidFill>
                  <a:srgbClr val="00A7E5"/>
                </a:solidFill>
                <a:latin typeface="Tahoma" panose="020B0604030504040204" pitchFamily="34" charset="0"/>
                <a:cs typeface="Times New Roman" panose="02020603050405020304" pitchFamily="18" charset="0"/>
              </a:rPr>
              <a:t> Manager and </a:t>
            </a:r>
            <a:r>
              <a:rPr lang="fr-FR" sz="2000" dirty="0" err="1">
                <a:solidFill>
                  <a:srgbClr val="00A7E5"/>
                </a:solidFill>
                <a:latin typeface="Tahoma" panose="020B0604030504040204" pitchFamily="34" charset="0"/>
                <a:cs typeface="Times New Roman" panose="02020603050405020304" pitchFamily="18" charset="0"/>
              </a:rPr>
              <a:t>takes</a:t>
            </a:r>
            <a:r>
              <a:rPr lang="fr-FR" sz="2000" dirty="0">
                <a:solidFill>
                  <a:srgbClr val="00A7E5"/>
                </a:solidFill>
                <a:latin typeface="Tahoma" panose="020B0604030504040204" pitchFamily="34" charset="0"/>
                <a:cs typeface="Times New Roman" panose="02020603050405020304" pitchFamily="18" charset="0"/>
              </a:rPr>
              <a:t> care </a:t>
            </a:r>
            <a:r>
              <a:rPr lang="fr-FR" sz="2000" dirty="0" err="1">
                <a:solidFill>
                  <a:srgbClr val="00A7E5"/>
                </a:solidFill>
                <a:latin typeface="Tahoma" panose="020B0604030504040204" pitchFamily="34" charset="0"/>
                <a:cs typeface="Times New Roman" panose="02020603050405020304" pitchFamily="18" charset="0"/>
              </a:rPr>
              <a:t>that</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requested</a:t>
            </a:r>
            <a:r>
              <a:rPr lang="fr-FR" sz="2000" dirty="0">
                <a:solidFill>
                  <a:srgbClr val="00A7E5"/>
                </a:solidFill>
                <a:latin typeface="Tahoma" panose="020B0604030504040204" pitchFamily="34" charset="0"/>
                <a:cs typeface="Times New Roman" panose="02020603050405020304" pitchFamily="18" charset="0"/>
              </a:rPr>
              <a:t> files are made </a:t>
            </a:r>
            <a:r>
              <a:rPr lang="fr-FR" sz="2000" dirty="0" err="1">
                <a:solidFill>
                  <a:srgbClr val="00A7E5"/>
                </a:solidFill>
                <a:latin typeface="Tahoma" panose="020B0604030504040204" pitchFamily="34" charset="0"/>
                <a:cs typeface="Times New Roman" panose="02020603050405020304" pitchFamily="18" charset="0"/>
              </a:rPr>
              <a:t>ready</a:t>
            </a:r>
            <a:r>
              <a:rPr lang="fr-FR" sz="2000" dirty="0">
                <a:solidFill>
                  <a:srgbClr val="00A7E5"/>
                </a:solidFill>
                <a:latin typeface="Tahoma" panose="020B0604030504040204" pitchFamily="34" charset="0"/>
                <a:cs typeface="Times New Roman" panose="02020603050405020304" pitchFamily="18" charset="0"/>
              </a:rPr>
              <a:t> for </a:t>
            </a:r>
            <a:r>
              <a:rPr lang="fr-FR" sz="2000" dirty="0" err="1">
                <a:solidFill>
                  <a:srgbClr val="00A7E5"/>
                </a:solidFill>
                <a:latin typeface="Tahoma" panose="020B0604030504040204" pitchFamily="34" charset="0"/>
                <a:cs typeface="Times New Roman" panose="02020603050405020304" pitchFamily="18" charset="0"/>
              </a:rPr>
              <a:t>downloading</a:t>
            </a:r>
            <a:r>
              <a:rPr lang="fr-FR" sz="2000" dirty="0">
                <a:solidFill>
                  <a:srgbClr val="00A7E5"/>
                </a:solidFill>
                <a:latin typeface="Tahoma" panose="020B0604030504040204" pitchFamily="34" charset="0"/>
                <a:cs typeface="Times New Roman" panose="02020603050405020304" pitchFamily="18" charset="0"/>
              </a:rPr>
              <a:t> by User (if </a:t>
            </a:r>
            <a:r>
              <a:rPr lang="fr-FR" sz="2000" dirty="0" err="1">
                <a:solidFill>
                  <a:srgbClr val="00A7E5"/>
                </a:solidFill>
                <a:latin typeface="Tahoma" panose="020B0604030504040204" pitchFamily="34" charset="0"/>
                <a:cs typeface="Times New Roman" panose="02020603050405020304" pitchFamily="18" charset="0"/>
              </a:rPr>
              <a:t>cleared</a:t>
            </a:r>
            <a:r>
              <a:rPr lang="fr-FR" sz="2000" dirty="0">
                <a:solidFill>
                  <a:srgbClr val="00A7E5"/>
                </a:solidFill>
                <a:latin typeface="Tahoma" panose="020B0604030504040204" pitchFamily="34" charset="0"/>
                <a:cs typeface="Times New Roman" panose="02020603050405020304" pitchFamily="18" charset="0"/>
              </a:rPr>
              <a:t>! ) in the </a:t>
            </a:r>
            <a:r>
              <a:rPr lang="fr-FR" sz="2000" dirty="0" err="1">
                <a:solidFill>
                  <a:srgbClr val="00A7E5"/>
                </a:solidFill>
                <a:latin typeface="Tahoma" panose="020B0604030504040204" pitchFamily="34" charset="0"/>
                <a:cs typeface="Times New Roman" panose="02020603050405020304" pitchFamily="18" charset="0"/>
              </a:rPr>
              <a:t>agreed</a:t>
            </a:r>
            <a:r>
              <a:rPr lang="fr-FR" sz="2000" dirty="0">
                <a:solidFill>
                  <a:srgbClr val="00A7E5"/>
                </a:solidFill>
                <a:latin typeface="Tahoma" panose="020B0604030504040204" pitchFamily="34" charset="0"/>
                <a:cs typeface="Times New Roman" panose="02020603050405020304" pitchFamily="18" charset="0"/>
              </a:rPr>
              <a:t> formats via a local </a:t>
            </a:r>
            <a:r>
              <a:rPr lang="fr-FR" sz="2000" dirty="0" err="1">
                <a:solidFill>
                  <a:srgbClr val="00A7E5"/>
                </a:solidFill>
                <a:latin typeface="Tahoma" panose="020B0604030504040204" pitchFamily="34" charset="0"/>
                <a:cs typeface="Times New Roman" panose="02020603050405020304" pitchFamily="18" charset="0"/>
              </a:rPr>
              <a:t>website</a:t>
            </a:r>
            <a:r>
              <a:rPr lang="fr-FR" sz="2000" dirty="0">
                <a:solidFill>
                  <a:srgbClr val="00A7E5"/>
                </a:solidFill>
                <a:latin typeface="Tahoma" panose="020B0604030504040204" pitchFamily="34" charset="0"/>
                <a:cs typeface="Times New Roman" panose="02020603050405020304" pitchFamily="18" charset="0"/>
              </a:rPr>
              <a:t> </a:t>
            </a:r>
            <a:r>
              <a:rPr lang="fr-FR" sz="2000" dirty="0" err="1">
                <a:solidFill>
                  <a:srgbClr val="00A7E5"/>
                </a:solidFill>
                <a:latin typeface="Tahoma" panose="020B0604030504040204" pitchFamily="34" charset="0"/>
                <a:cs typeface="Times New Roman" panose="02020603050405020304" pitchFamily="18" charset="0"/>
              </a:rPr>
              <a:t>address</a:t>
            </a:r>
            <a:r>
              <a:rPr lang="fr-FR" sz="2000" dirty="0">
                <a:solidFill>
                  <a:srgbClr val="00A7E5"/>
                </a:solidFill>
                <a:latin typeface="Tahoma" panose="020B0604030504040204" pitchFamily="34" charset="0"/>
                <a:cs typeface="Times New Roman" panose="02020603050405020304" pitchFamily="18" charset="0"/>
              </a:rPr>
              <a:t>. </a:t>
            </a:r>
          </a:p>
          <a:p>
            <a:pPr>
              <a:lnSpc>
                <a:spcPct val="90000"/>
              </a:lnSpc>
              <a:spcBef>
                <a:spcPct val="50000"/>
              </a:spcBef>
            </a:pPr>
            <a:endParaRPr lang="fr-FR" sz="2000" dirty="0">
              <a:solidFill>
                <a:srgbClr val="0070C0"/>
              </a:solidFill>
              <a:latin typeface="Tahoma" panose="020B0604030504040204" pitchFamily="34" charset="0"/>
              <a:cs typeface="Times New Roman" panose="02020603050405020304" pitchFamily="18" charset="0"/>
            </a:endParaRPr>
          </a:p>
        </p:txBody>
      </p:sp>
      <p:sp>
        <p:nvSpPr>
          <p:cNvPr id="4"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Components of the CDI service</a:t>
            </a:r>
          </a:p>
        </p:txBody>
      </p:sp>
    </p:spTree>
    <p:extLst>
      <p:ext uri="{BB962C8B-B14F-4D97-AF65-F5344CB8AC3E}">
        <p14:creationId xmlns:p14="http://schemas.microsoft.com/office/powerpoint/2010/main" val="743964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457200" y="1844824"/>
            <a:ext cx="8382000" cy="4784576"/>
          </a:xfrm>
        </p:spPr>
        <p:txBody>
          <a:bodyPr/>
          <a:lstStyle/>
          <a:p>
            <a:pPr>
              <a:lnSpc>
                <a:spcPct val="80000"/>
              </a:lnSpc>
            </a:pPr>
            <a:r>
              <a:rPr lang="en-GB" sz="2000" dirty="0" smtClean="0">
                <a:latin typeface="Tahoma" panose="020B0604030504040204" pitchFamily="34" charset="0"/>
                <a:ea typeface="Tahoma" panose="020B0604030504040204" pitchFamily="34" charset="0"/>
                <a:cs typeface="Tahoma" panose="020B0604030504040204" pitchFamily="34" charset="0"/>
              </a:rPr>
              <a:t>RSM </a:t>
            </a:r>
            <a:r>
              <a:rPr lang="en-GB" sz="2000" dirty="0">
                <a:latin typeface="Tahoma" panose="020B0604030504040204" pitchFamily="34" charset="0"/>
                <a:ea typeface="Tahoma" panose="020B0604030504040204" pitchFamily="34" charset="0"/>
                <a:cs typeface="Tahoma" panose="020B0604030504040204" pitchFamily="34" charset="0"/>
              </a:rPr>
              <a:t>keeps IP-addresses, EDMO codes, data manager e-mail, trigger addresses </a:t>
            </a:r>
            <a:r>
              <a:rPr lang="en-GB" sz="2000" dirty="0" err="1" smtClean="0">
                <a:latin typeface="Tahoma" panose="020B0604030504040204" pitchFamily="34" charset="0"/>
                <a:ea typeface="Tahoma" panose="020B0604030504040204" pitchFamily="34" charset="0"/>
                <a:cs typeface="Tahoma" panose="020B0604030504040204" pitchFamily="34" charset="0"/>
              </a:rPr>
              <a:t>etc</a:t>
            </a:r>
            <a:r>
              <a:rPr lang="en-GB" sz="2000" dirty="0" smtClean="0">
                <a:latin typeface="Tahoma" panose="020B0604030504040204" pitchFamily="34" charset="0"/>
                <a:ea typeface="Tahoma" panose="020B0604030504040204" pitchFamily="34" charset="0"/>
                <a:cs typeface="Tahoma" panose="020B0604030504040204" pitchFamily="34" charset="0"/>
              </a:rPr>
              <a:t> of all </a:t>
            </a:r>
            <a:r>
              <a:rPr lang="en-GB" sz="2000" dirty="0">
                <a:latin typeface="Tahoma" panose="020B0604030504040204" pitchFamily="34" charset="0"/>
                <a:ea typeface="Tahoma" panose="020B0604030504040204" pitchFamily="34" charset="0"/>
                <a:cs typeface="Tahoma" panose="020B0604030504040204" pitchFamily="34" charset="0"/>
              </a:rPr>
              <a:t>connected Data Centres in </a:t>
            </a:r>
            <a:r>
              <a:rPr lang="en-GB" sz="2000" dirty="0" err="1">
                <a:latin typeface="Tahoma" panose="020B0604030504040204" pitchFamily="34" charset="0"/>
                <a:ea typeface="Tahoma" panose="020B0604030504040204" pitchFamily="34" charset="0"/>
                <a:cs typeface="Tahoma" panose="020B0604030504040204" pitchFamily="34" charset="0"/>
              </a:rPr>
              <a:t>config</a:t>
            </a:r>
            <a:r>
              <a:rPr lang="en-GB" sz="2000" dirty="0">
                <a:latin typeface="Tahoma" panose="020B0604030504040204" pitchFamily="34" charset="0"/>
                <a:ea typeface="Tahoma" panose="020B0604030504040204" pitchFamily="34" charset="0"/>
                <a:cs typeface="Tahoma" panose="020B0604030504040204" pitchFamily="34" charset="0"/>
              </a:rPr>
              <a:t> file</a:t>
            </a:r>
            <a:br>
              <a:rPr lang="en-GB" sz="2000" dirty="0">
                <a:latin typeface="Tahoma" panose="020B0604030504040204" pitchFamily="34" charset="0"/>
                <a:ea typeface="Tahoma" panose="020B0604030504040204" pitchFamily="34" charset="0"/>
                <a:cs typeface="Tahoma" panose="020B0604030504040204" pitchFamily="34" charset="0"/>
              </a:rPr>
            </a:b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Download Manager is Java programme, that must be locally installed </a:t>
            </a:r>
          </a:p>
          <a:p>
            <a:pPr>
              <a:lnSpc>
                <a:spcPct val="80000"/>
              </a:lnSpc>
            </a:pP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Functions DM:</a:t>
            </a: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Communication with RSM Web service</a:t>
            </a: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Retrieving and processing order lists after being triggered</a:t>
            </a: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Double checking user via AAA Web service</a:t>
            </a: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Retrieving data files, related to requested CDI’s, via </a:t>
            </a:r>
            <a:r>
              <a:rPr lang="en-GB" sz="2000" dirty="0" err="1">
                <a:latin typeface="Tahoma" panose="020B0604030504040204" pitchFamily="34" charset="0"/>
                <a:ea typeface="Tahoma" panose="020B0604030504040204" pitchFamily="34" charset="0"/>
                <a:cs typeface="Tahoma" panose="020B0604030504040204" pitchFamily="34" charset="0"/>
              </a:rPr>
              <a:t>local_CDI_ID</a:t>
            </a:r>
            <a:endParaRPr lang="en-GB" sz="2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Preparing data files in agreed and requested formats (ODV, </a:t>
            </a:r>
            <a:r>
              <a:rPr lang="en-GB" sz="2000" dirty="0" err="1">
                <a:latin typeface="Tahoma" panose="020B0604030504040204" pitchFamily="34" charset="0"/>
                <a:ea typeface="Tahoma" panose="020B0604030504040204" pitchFamily="34" charset="0"/>
                <a:cs typeface="Tahoma" panose="020B0604030504040204" pitchFamily="34" charset="0"/>
              </a:rPr>
              <a:t>MedATLAS</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NetCDF</a:t>
            </a:r>
            <a:r>
              <a:rPr lang="en-GB" sz="2000" dirty="0">
                <a:latin typeface="Tahoma" panose="020B0604030504040204" pitchFamily="34" charset="0"/>
                <a:ea typeface="Tahoma" panose="020B0604030504040204" pitchFamily="34" charset="0"/>
                <a:cs typeface="Tahoma" panose="020B0604030504040204" pitchFamily="34" charset="0"/>
              </a:rPr>
              <a:t>)</a:t>
            </a: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Placing data files in zip format for downloading</a:t>
            </a: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Informing RSM Web service of order processing status and </a:t>
            </a:r>
            <a:r>
              <a:rPr lang="en-GB" sz="2000" dirty="0" err="1">
                <a:latin typeface="Tahoma" panose="020B0604030504040204" pitchFamily="34" charset="0"/>
                <a:ea typeface="Tahoma" panose="020B0604030504040204" pitchFamily="34" charset="0"/>
                <a:cs typeface="Tahoma" panose="020B0604030504040204" pitchFamily="34" charset="0"/>
              </a:rPr>
              <a:t>url’s</a:t>
            </a:r>
            <a:endParaRPr lang="en-GB" sz="2000" dirty="0">
              <a:latin typeface="Tahoma" panose="020B0604030504040204" pitchFamily="34" charset="0"/>
              <a:ea typeface="Tahoma" panose="020B0604030504040204" pitchFamily="34" charset="0"/>
              <a:cs typeface="Tahoma" panose="020B0604030504040204" pitchFamily="34" charset="0"/>
            </a:endParaRPr>
          </a:p>
          <a:p>
            <a:pPr lvl="1">
              <a:lnSpc>
                <a:spcPct val="80000"/>
              </a:lnSpc>
            </a:pPr>
            <a:r>
              <a:rPr lang="en-GB" sz="2000" dirty="0">
                <a:latin typeface="Tahoma" panose="020B0604030504040204" pitchFamily="34" charset="0"/>
                <a:ea typeface="Tahoma" panose="020B0604030504040204" pitchFamily="34" charset="0"/>
                <a:cs typeface="Tahoma" panose="020B0604030504040204" pitchFamily="34" charset="0"/>
              </a:rPr>
              <a:t>Keeping a local log</a:t>
            </a:r>
          </a:p>
          <a:p>
            <a:pPr lvl="1">
              <a:lnSpc>
                <a:spcPct val="80000"/>
              </a:lnSpc>
            </a:pP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r>
              <a:rPr lang="en-GB" sz="2000" dirty="0" smtClean="0">
                <a:latin typeface="Tahoma" panose="020B0604030504040204" pitchFamily="34" charset="0"/>
                <a:ea typeface="Tahoma" panose="020B0604030504040204" pitchFamily="34" charset="0"/>
                <a:cs typeface="Tahoma" panose="020B0604030504040204" pitchFamily="34" charset="0"/>
              </a:rPr>
              <a:t>DM support </a:t>
            </a:r>
            <a:r>
              <a:rPr lang="en-GB" sz="2000" dirty="0">
                <a:latin typeface="Tahoma" panose="020B0604030504040204" pitchFamily="34" charset="0"/>
                <a:ea typeface="Tahoma" panose="020B0604030504040204" pitchFamily="34" charset="0"/>
                <a:cs typeface="Tahoma" panose="020B0604030504040204" pitchFamily="34" charset="0"/>
              </a:rPr>
              <a:t>for file management and database storage   </a:t>
            </a:r>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RSM and Download Manager</a:t>
            </a:r>
          </a:p>
        </p:txBody>
      </p:sp>
    </p:spTree>
    <p:extLst>
      <p:ext uri="{BB962C8B-B14F-4D97-AF65-F5344CB8AC3E}">
        <p14:creationId xmlns:p14="http://schemas.microsoft.com/office/powerpoint/2010/main" val="130498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599440" y="1798226"/>
            <a:ext cx="8382000" cy="4784576"/>
          </a:xfrm>
        </p:spPr>
        <p:txBody>
          <a:bodyPr/>
          <a:lstStyle/>
          <a:p>
            <a:r>
              <a:rPr lang="en-US" sz="2000" dirty="0" smtClean="0"/>
              <a:t>24 January 2013 - Version </a:t>
            </a:r>
            <a:r>
              <a:rPr lang="en-US" sz="2000" b="1" dirty="0" smtClean="0"/>
              <a:t>1.4.0</a:t>
            </a:r>
            <a:r>
              <a:rPr lang="en-US" sz="2000" dirty="0" smtClean="0"/>
              <a:t> </a:t>
            </a:r>
          </a:p>
          <a:p>
            <a:endParaRPr lang="en-US" sz="2000" dirty="0"/>
          </a:p>
          <a:p>
            <a:r>
              <a:rPr lang="en-US" sz="2000" dirty="0" smtClean="0"/>
              <a:t>13 May 2013 – Version </a:t>
            </a:r>
            <a:r>
              <a:rPr lang="en-US" sz="2000" b="1" dirty="0" smtClean="0"/>
              <a:t>1.4.1</a:t>
            </a:r>
          </a:p>
          <a:p>
            <a:endParaRPr lang="en-US" sz="2000" dirty="0" smtClean="0"/>
          </a:p>
          <a:p>
            <a:r>
              <a:rPr lang="en-US" sz="2000" dirty="0" smtClean="0"/>
              <a:t>23 </a:t>
            </a:r>
            <a:r>
              <a:rPr lang="en-US" sz="2000" dirty="0"/>
              <a:t>September </a:t>
            </a:r>
            <a:r>
              <a:rPr lang="en-US" sz="2000" dirty="0" smtClean="0"/>
              <a:t>2013 – Version </a:t>
            </a:r>
            <a:r>
              <a:rPr lang="en-US" sz="2000" b="1" dirty="0" smtClean="0"/>
              <a:t>1.4.2</a:t>
            </a:r>
          </a:p>
          <a:p>
            <a:endParaRPr lang="en-US" sz="2000" dirty="0"/>
          </a:p>
          <a:p>
            <a:r>
              <a:rPr lang="en-US" sz="2000" dirty="0" smtClean="0"/>
              <a:t>25 October 2013 – Version </a:t>
            </a:r>
            <a:r>
              <a:rPr lang="en-US" sz="2000" b="1" dirty="0" smtClean="0"/>
              <a:t>1.4.3   (Current release)</a:t>
            </a:r>
          </a:p>
          <a:p>
            <a:endParaRPr lang="en-US" sz="2000" b="1" dirty="0" smtClean="0"/>
          </a:p>
          <a:p>
            <a:r>
              <a:rPr lang="en-US" sz="2000" b="1" dirty="0" smtClean="0"/>
              <a:t>26 May 2014 – Version 1.4.4 – planned release</a:t>
            </a:r>
          </a:p>
          <a:p>
            <a:endParaRPr lang="en-US" sz="2000" b="1" dirty="0"/>
          </a:p>
          <a:p>
            <a:pPr marL="0" indent="0">
              <a:buNone/>
            </a:pPr>
            <a:r>
              <a:rPr lang="en-US" sz="2400" b="1" i="1" dirty="0" smtClean="0">
                <a:solidFill>
                  <a:srgbClr val="D60000"/>
                </a:solidFill>
              </a:rPr>
              <a:t>Requirement that data </a:t>
            </a:r>
            <a:r>
              <a:rPr lang="en-US" sz="2400" b="1" i="1" dirty="0" err="1" smtClean="0">
                <a:solidFill>
                  <a:srgbClr val="D60000"/>
                </a:solidFill>
              </a:rPr>
              <a:t>centres</a:t>
            </a:r>
            <a:r>
              <a:rPr lang="en-US" sz="2400" b="1" i="1" dirty="0" smtClean="0">
                <a:solidFill>
                  <a:srgbClr val="D60000"/>
                </a:solidFill>
              </a:rPr>
              <a:t> regularly upgrade to adopt new functionalities  </a:t>
            </a:r>
            <a:endParaRPr lang="en-US" sz="2400" b="1" i="1" dirty="0">
              <a:solidFill>
                <a:srgbClr val="D60000"/>
              </a:solidFill>
            </a:endParaRPr>
          </a:p>
          <a:p>
            <a:pPr>
              <a:lnSpc>
                <a:spcPct val="80000"/>
              </a:lnSpc>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Download Manager releases</a:t>
            </a:r>
          </a:p>
        </p:txBody>
      </p:sp>
    </p:spTree>
    <p:extLst>
      <p:ext uri="{BB962C8B-B14F-4D97-AF65-F5344CB8AC3E}">
        <p14:creationId xmlns:p14="http://schemas.microsoft.com/office/powerpoint/2010/main" val="2117088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457200" y="1844824"/>
            <a:ext cx="8382000" cy="4784576"/>
          </a:xfrm>
        </p:spPr>
        <p:txBody>
          <a:bodyPr/>
          <a:lstStyle/>
          <a:p>
            <a:r>
              <a:rPr lang="en-US" sz="2000" dirty="0"/>
              <a:t>Allows NAGIOS monitoring </a:t>
            </a:r>
            <a:endParaRPr lang="en-US" sz="2000" dirty="0" smtClean="0"/>
          </a:p>
          <a:p>
            <a:r>
              <a:rPr lang="en-US" sz="2000" dirty="0" err="1"/>
              <a:t>PostqreSQL</a:t>
            </a:r>
            <a:r>
              <a:rPr lang="en-US" sz="2000" dirty="0"/>
              <a:t> support </a:t>
            </a:r>
            <a:r>
              <a:rPr lang="en-US" sz="2000" dirty="0" smtClean="0"/>
              <a:t>added</a:t>
            </a:r>
          </a:p>
          <a:p>
            <a:r>
              <a:rPr lang="en-US" sz="2000" dirty="0" err="1"/>
              <a:t>RESTful</a:t>
            </a:r>
            <a:r>
              <a:rPr lang="en-US" sz="2000" dirty="0"/>
              <a:t> support for coupling table modus  </a:t>
            </a:r>
            <a:r>
              <a:rPr lang="en-US" sz="2000" dirty="0" smtClean="0"/>
              <a:t>1</a:t>
            </a:r>
          </a:p>
          <a:p>
            <a:r>
              <a:rPr lang="en-US" sz="2000" dirty="0"/>
              <a:t>Improved </a:t>
            </a:r>
            <a:r>
              <a:rPr lang="en-US" sz="2000" dirty="0" err="1"/>
              <a:t>DM_Checker</a:t>
            </a:r>
            <a:r>
              <a:rPr lang="en-US" sz="2000" dirty="0"/>
              <a:t> – compares the entries in the CDI metadata catalogue with the entries in the coupling </a:t>
            </a:r>
            <a:r>
              <a:rPr lang="en-US" sz="2000" dirty="0" smtClean="0"/>
              <a:t>table</a:t>
            </a:r>
          </a:p>
          <a:p>
            <a:r>
              <a:rPr lang="en-US" sz="2000" dirty="0"/>
              <a:t>Improved security </a:t>
            </a:r>
            <a:r>
              <a:rPr lang="en-US" sz="2000" dirty="0" smtClean="0"/>
              <a:t>model</a:t>
            </a:r>
          </a:p>
          <a:p>
            <a:r>
              <a:rPr lang="en-US" sz="2000" dirty="0"/>
              <a:t>Improved client order processing – no check of client access </a:t>
            </a:r>
            <a:r>
              <a:rPr lang="en-US" sz="2000" dirty="0" smtClean="0"/>
              <a:t>roles</a:t>
            </a:r>
          </a:p>
          <a:p>
            <a:r>
              <a:rPr lang="en-US" sz="2000" dirty="0"/>
              <a:t>Improved splitter </a:t>
            </a:r>
            <a:r>
              <a:rPr lang="en-US" sz="2000" dirty="0" smtClean="0"/>
              <a:t>module</a:t>
            </a:r>
          </a:p>
          <a:p>
            <a:r>
              <a:rPr lang="en-US" sz="2000" dirty="0"/>
              <a:t>Simplified upgrade </a:t>
            </a:r>
            <a:r>
              <a:rPr lang="en-US" sz="2000" dirty="0" smtClean="0"/>
              <a:t>procedure</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re 1"/>
          <p:cNvSpPr txBox="1">
            <a:spLocks/>
          </p:cNvSpPr>
          <p:nvPr/>
        </p:nvSpPr>
        <p:spPr bwMode="auto">
          <a:xfrm>
            <a:off x="599440" y="1290638"/>
            <a:ext cx="8280400" cy="495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b="1" i="1">
                <a:solidFill>
                  <a:srgbClr val="00519D"/>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a:lstStyle>
          <a:p>
            <a:pPr eaLnBrk="1" hangingPunct="1"/>
            <a:r>
              <a:rPr lang="en-GB" sz="2800" kern="0" dirty="0" smtClean="0"/>
              <a:t>DM V1.4.3 extra features compared to V1.1f</a:t>
            </a:r>
          </a:p>
        </p:txBody>
      </p:sp>
    </p:spTree>
    <p:extLst>
      <p:ext uri="{BB962C8B-B14F-4D97-AF65-F5344CB8AC3E}">
        <p14:creationId xmlns:p14="http://schemas.microsoft.com/office/powerpoint/2010/main" val="401758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DataNet2_presentation">
  <a:themeElements>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aDataNet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aDataNe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aDataNe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aDataNe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aDataNe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aDataNe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aDataNe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aDataNe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aDataNe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aDataNe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aDataNe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aDataNe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2897</TotalTime>
  <Words>837</Words>
  <Application>Microsoft Office PowerPoint</Application>
  <PresentationFormat>On-screen Show (4:3)</PresentationFormat>
  <Paragraphs>136</Paragraphs>
  <Slides>19</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4" baseType="lpstr">
      <vt:lpstr>Arial</vt:lpstr>
      <vt:lpstr>Calibri</vt:lpstr>
      <vt:lpstr>Tahoma</vt:lpstr>
      <vt:lpstr>Times New Roman</vt:lpstr>
      <vt:lpstr>SeaDataNet2_presentation</vt:lpstr>
      <vt:lpstr>Download Manager software Training Workshop Ostend, Belgium, 20th May 2014</vt:lpstr>
      <vt:lpstr>PowerPoint Presentation</vt:lpstr>
      <vt:lpstr>CDI service for discovery and unified access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Nagios monitoring </vt:lpstr>
      <vt:lpstr>Monitoring of shopping process</vt:lpstr>
      <vt:lpstr>PowerPoint Presentation</vt:lpstr>
      <vt:lpstr>Request Status Manager - reporting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Michele FICHAUT, Ifremer Brest PDG-IMN-IDM-SISME</dc:creator>
  <cp:lastModifiedBy>dick</cp:lastModifiedBy>
  <cp:revision>256</cp:revision>
  <cp:lastPrinted>2012-10-08T14:14:39Z</cp:lastPrinted>
  <dcterms:created xsi:type="dcterms:W3CDTF">2012-01-23T10:48:19Z</dcterms:created>
  <dcterms:modified xsi:type="dcterms:W3CDTF">2014-05-18T23:05:34Z</dcterms:modified>
</cp:coreProperties>
</file>