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7" r:id="rId3"/>
    <p:sldId id="332" r:id="rId4"/>
    <p:sldId id="314" r:id="rId5"/>
    <p:sldId id="324" r:id="rId6"/>
    <p:sldId id="323" r:id="rId7"/>
    <p:sldId id="315" r:id="rId8"/>
    <p:sldId id="316" r:id="rId9"/>
    <p:sldId id="317" r:id="rId10"/>
    <p:sldId id="318" r:id="rId11"/>
    <p:sldId id="325" r:id="rId12"/>
    <p:sldId id="319" r:id="rId13"/>
    <p:sldId id="326" r:id="rId14"/>
    <p:sldId id="327" r:id="rId15"/>
    <p:sldId id="328" r:id="rId16"/>
    <p:sldId id="329" r:id="rId17"/>
    <p:sldId id="330" r:id="rId18"/>
    <p:sldId id="333" r:id="rId19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CC99FF"/>
    <a:srgbClr val="00529E"/>
    <a:srgbClr val="00519D"/>
    <a:srgbClr val="00A7E5"/>
    <a:srgbClr val="FF33CC"/>
    <a:srgbClr val="CCFF9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60"/>
  </p:normalViewPr>
  <p:slideViewPr>
    <p:cSldViewPr>
      <p:cViewPr>
        <p:scale>
          <a:sx n="100" d="100"/>
          <a:sy n="100" d="100"/>
        </p:scale>
        <p:origin x="-462" y="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68296B-D3F1-4423-9590-CE8007AD94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184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F0CA9C-B05F-41D3-B312-FB5BD7E25020}" type="slidenum">
              <a:rPr lang="fr-FR"/>
              <a:pPr eaLnBrk="1" hangingPunct="1"/>
              <a:t>1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36A7E3-393A-4529-ACAB-2E982AB672A3}" type="slidenum">
              <a:rPr lang="fr-FR" smtClean="0"/>
              <a:pPr eaLnBrk="1" hangingPunct="1"/>
              <a:t>18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 r="-8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3563888" y="1196975"/>
            <a:ext cx="558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1800" i="1" kern="12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Training course 2, Ostende, 20-22 May 2014</a:t>
            </a:r>
            <a:endParaRPr lang="fr-FR" sz="1800" i="1" kern="1200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4652963"/>
            <a:ext cx="7200900" cy="288925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noProof="0" dirty="0" smtClean="0"/>
              <a:t>Modifiez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5733256"/>
            <a:ext cx="7200900" cy="215900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519D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17" y="188640"/>
            <a:ext cx="2536371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9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A6C3E-47C3-4ABB-886F-F32DD7FFC9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00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4513" y="1484313"/>
            <a:ext cx="2070100" cy="45370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4213" y="1484313"/>
            <a:ext cx="6057900" cy="45370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6CA3-F8DF-4CC7-BD80-DFDA06E71C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22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D762F-63A4-4BED-90B1-0FF561EA7E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33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D57CC-848E-4DB3-8D3F-8DEC7CC689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59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2060575"/>
            <a:ext cx="40640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00613" y="2060575"/>
            <a:ext cx="40640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CA7E9-CF05-4094-BA9B-1ABCC36EB6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87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F4C8E-0611-4B54-9942-858C8EA09F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1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5D6A-CB60-4204-8B37-93D8EA7523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50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8385-29BF-44CB-8A31-399B1A862E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55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5B110-078F-44D0-A2A8-D6F212C592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97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FE1AA-7472-47A9-AA79-D2252058A3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82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 r="-8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4313"/>
            <a:ext cx="8280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60575"/>
            <a:ext cx="828040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32525"/>
            <a:ext cx="9144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16625"/>
            <a:ext cx="91440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872208" cy="372965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0513"/>
            <a:ext cx="9144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solidFill>
                  <a:srgbClr val="00519D"/>
                </a:solidFill>
              </a:defRPr>
            </a:lvl1pPr>
          </a:lstStyle>
          <a:p>
            <a:pPr>
              <a:defRPr/>
            </a:pPr>
            <a:fld id="{5FA3003C-A3C2-4528-A478-D0BEDB1257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6464300"/>
            <a:ext cx="91440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100" b="1">
                <a:solidFill>
                  <a:srgbClr val="00A7E5"/>
                </a:solidFill>
              </a:rPr>
              <a:t>sdn-userdesk@seadatanet.org – www.seadatanet.org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96136" y="682625"/>
            <a:ext cx="331293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i="1" dirty="0" smtClean="0">
                <a:solidFill>
                  <a:srgbClr val="00529E"/>
                </a:solidFill>
                <a:latin typeface="+mj-lt"/>
              </a:rPr>
              <a:t>Training</a:t>
            </a:r>
            <a:r>
              <a:rPr lang="fr-FR" sz="1050" i="1" baseline="0" dirty="0" smtClean="0">
                <a:solidFill>
                  <a:srgbClr val="00529E"/>
                </a:solidFill>
                <a:latin typeface="+mj-lt"/>
              </a:rPr>
              <a:t> course 2, Ostende, 20-22 May 2014</a:t>
            </a:r>
            <a:endParaRPr lang="fr-FR" sz="1050" i="1" dirty="0">
              <a:solidFill>
                <a:srgbClr val="00529E"/>
              </a:solidFill>
              <a:latin typeface="+mj-lt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24884"/>
            <a:ext cx="6142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5FA3003C-A3C2-4528-A478-D0BEDB1257E4}" type="slidenum">
              <a:rPr lang="fr-FR" sz="1050" b="1" smtClean="0">
                <a:solidFill>
                  <a:srgbClr val="0070C0"/>
                </a:solidFill>
              </a:rPr>
              <a:pPr>
                <a:defRPr/>
              </a:pPr>
              <a:t>‹N°›</a:t>
            </a:fld>
            <a:r>
              <a:rPr lang="fr-FR" sz="1050" b="1" dirty="0" smtClean="0">
                <a:solidFill>
                  <a:srgbClr val="0070C0"/>
                </a:solidFill>
              </a:rPr>
              <a:t>/18</a:t>
            </a:r>
            <a:endParaRPr lang="fr-FR" sz="1050" b="1" dirty="0">
              <a:solidFill>
                <a:srgbClr val="007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A7E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519D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A7E5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519D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5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5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548" y="4652963"/>
            <a:ext cx="7200900" cy="288925"/>
          </a:xfrm>
        </p:spPr>
        <p:txBody>
          <a:bodyPr/>
          <a:lstStyle/>
          <a:p>
            <a:r>
              <a:rPr lang="fr-FR" dirty="0" smtClean="0"/>
              <a:t>IFREMER </a:t>
            </a:r>
            <a:r>
              <a:rPr lang="fr-FR" dirty="0" err="1" smtClean="0"/>
              <a:t>work</a:t>
            </a:r>
            <a:r>
              <a:rPr lang="fr-FR" dirty="0" smtClean="0"/>
              <a:t>-flow for production of </a:t>
            </a:r>
            <a:r>
              <a:rPr lang="fr-FR" dirty="0" err="1" smtClean="0"/>
              <a:t>CDIs</a:t>
            </a:r>
            <a:r>
              <a:rPr lang="fr-FR" dirty="0" smtClean="0"/>
              <a:t> data</a:t>
            </a:r>
            <a:r>
              <a:rPr lang="fr-FR" dirty="0"/>
              <a:t/>
            </a:r>
            <a:br>
              <a:rPr lang="fr-FR" dirty="0"/>
            </a:b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Michèle</a:t>
            </a:r>
            <a:r>
              <a:rPr lang="en-GB" dirty="0" smtClean="0"/>
              <a:t> </a:t>
            </a:r>
            <a:r>
              <a:rPr lang="en-GB" dirty="0" err="1" smtClean="0"/>
              <a:t>Fichaut</a:t>
            </a:r>
            <a:r>
              <a:rPr lang="en-GB" dirty="0" smtClean="0"/>
              <a:t>, IFREMER, SISMER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403648" y="4869160"/>
            <a:ext cx="7200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200">
                <a:solidFill>
                  <a:srgbClr val="00519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519D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A7E5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19D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○"/>
              <a:defRPr sz="2000">
                <a:solidFill>
                  <a:srgbClr val="00A7E5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fr-FR" sz="1400" smtClean="0"/>
              <a:t>M. Fichaut, IFREMER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339752" y="6395045"/>
            <a:ext cx="4142052" cy="418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Work-flow – </a:t>
            </a:r>
            <a:r>
              <a:rPr lang="en-GB" sz="2600" dirty="0" err="1"/>
              <a:t>Phys</a:t>
            </a:r>
            <a:r>
              <a:rPr lang="en-GB" sz="2600" dirty="0"/>
              <a:t>/</a:t>
            </a:r>
            <a:r>
              <a:rPr lang="en-GB" sz="2600" dirty="0" err="1"/>
              <a:t>Chem</a:t>
            </a:r>
            <a:r>
              <a:rPr lang="fr-FR" sz="2600" dirty="0"/>
              <a:t> data </a:t>
            </a:r>
            <a:r>
              <a:rPr lang="fr-FR" sz="2600" dirty="0" err="1"/>
              <a:t>from</a:t>
            </a:r>
            <a:r>
              <a:rPr lang="fr-FR" sz="2600" dirty="0"/>
              <a:t> French </a:t>
            </a:r>
            <a:r>
              <a:rPr lang="fr-FR" sz="2600" dirty="0" err="1"/>
              <a:t>cruises</a:t>
            </a: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7</a:t>
            </a:r>
            <a:r>
              <a:rPr lang="fr-FR" dirty="0" smtClean="0"/>
              <a:t>. </a:t>
            </a:r>
            <a:r>
              <a:rPr lang="fr-FR" dirty="0" err="1" smtClean="0"/>
              <a:t>CDIs</a:t>
            </a:r>
            <a:r>
              <a:rPr lang="fr-FR" dirty="0" smtClean="0"/>
              <a:t> XML </a:t>
            </a:r>
            <a:r>
              <a:rPr lang="fr-FR" dirty="0" err="1" smtClean="0"/>
              <a:t>generation</a:t>
            </a:r>
            <a:r>
              <a:rPr lang="fr-FR" dirty="0" smtClean="0"/>
              <a:t>, </a:t>
            </a:r>
            <a:r>
              <a:rPr lang="fr-FR" b="1" dirty="0" smtClean="0"/>
              <a:t>new data </a:t>
            </a:r>
            <a:r>
              <a:rPr lang="fr-FR" dirty="0" smtClean="0"/>
              <a:t>and </a:t>
            </a:r>
            <a:r>
              <a:rPr lang="fr-FR" b="1" dirty="0" err="1" smtClean="0"/>
              <a:t>updated</a:t>
            </a:r>
            <a:r>
              <a:rPr lang="fr-FR" b="1" dirty="0" smtClean="0"/>
              <a:t> data</a:t>
            </a:r>
            <a:r>
              <a:rPr lang="fr-FR" dirty="0" smtClean="0"/>
              <a:t> (</a:t>
            </a:r>
            <a:r>
              <a:rPr lang="fr-FR" dirty="0" err="1" smtClean="0"/>
              <a:t>timestamp</a:t>
            </a:r>
            <a:r>
              <a:rPr lang="fr-FR" dirty="0" smtClean="0"/>
              <a:t> in the DB)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9" name="Image 8" descr="Google Image Result for http://www.silicon.fr/wp-content/uploads/2012/06/stockage-disque-Fotolia.jpg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31944" r="46434" b="20278"/>
          <a:stretch/>
        </p:blipFill>
        <p:spPr>
          <a:xfrm>
            <a:off x="293385" y="2996952"/>
            <a:ext cx="2476928" cy="31325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4003" y="6021288"/>
            <a:ext cx="1945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519D"/>
                </a:solidFill>
              </a:rPr>
              <a:t>SISMER DB</a:t>
            </a:r>
            <a:endParaRPr lang="en-GB" sz="2000" b="1" dirty="0">
              <a:solidFill>
                <a:srgbClr val="00519D"/>
              </a:solidFill>
            </a:endParaRPr>
          </a:p>
        </p:txBody>
      </p:sp>
      <p:pic>
        <p:nvPicPr>
          <p:cNvPr id="8" name="Picture 5" descr="mikad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08" y="3472580"/>
            <a:ext cx="1170331" cy="202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779920" y="5157192"/>
            <a:ext cx="122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519D"/>
                </a:solidFill>
              </a:rPr>
              <a:t> MIKADO</a:t>
            </a:r>
            <a:endParaRPr lang="en-GB" sz="2000" b="1" dirty="0">
              <a:solidFill>
                <a:srgbClr val="00519D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935749" y="2780928"/>
            <a:ext cx="2846462" cy="2999785"/>
            <a:chOff x="6228184" y="2852936"/>
            <a:chExt cx="2846462" cy="2999785"/>
          </a:xfrm>
        </p:grpSpPr>
        <p:pic>
          <p:nvPicPr>
            <p:cNvPr id="5" name="Image 4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228184" y="28529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12" name="Image 11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380584" y="30053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13" name="Image 12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532984" y="3193932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14" name="Image 13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685384" y="33101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15" name="Image 14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837784" y="34625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16" name="Image 15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990184" y="36149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</p:grpSp>
      <p:sp>
        <p:nvSpPr>
          <p:cNvPr id="18" name="ZoneTexte 17"/>
          <p:cNvSpPr txBox="1"/>
          <p:nvPr/>
        </p:nvSpPr>
        <p:spPr>
          <a:xfrm>
            <a:off x="6758811" y="5805264"/>
            <a:ext cx="1789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519D"/>
                </a:solidFill>
              </a:rPr>
              <a:t>XML for CDIs</a:t>
            </a:r>
            <a:endParaRPr lang="en-GB" sz="2000" b="1" dirty="0">
              <a:solidFill>
                <a:srgbClr val="00519D"/>
              </a:solidFill>
            </a:endParaRPr>
          </a:p>
        </p:txBody>
      </p:sp>
      <p:pic>
        <p:nvPicPr>
          <p:cNvPr id="19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755" y="4010284"/>
            <a:ext cx="607540" cy="6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87" y="4022038"/>
            <a:ext cx="607540" cy="6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e 20"/>
          <p:cNvGrpSpPr/>
          <p:nvPr/>
        </p:nvGrpSpPr>
        <p:grpSpPr>
          <a:xfrm>
            <a:off x="803856" y="6329415"/>
            <a:ext cx="8160631" cy="430887"/>
            <a:chOff x="323528" y="6526328"/>
            <a:chExt cx="8640960" cy="450697"/>
          </a:xfrm>
        </p:grpSpPr>
        <p:cxnSp>
          <p:nvCxnSpPr>
            <p:cNvPr id="22" name="Connecteur droit avec flèche 21"/>
            <p:cNvCxnSpPr/>
            <p:nvPr/>
          </p:nvCxnSpPr>
          <p:spPr>
            <a:xfrm>
              <a:off x="323528" y="6957202"/>
              <a:ext cx="8640960" cy="0"/>
            </a:xfrm>
            <a:prstGeom prst="straightConnector1">
              <a:avLst/>
            </a:prstGeom>
            <a:ln w="76200">
              <a:solidFill>
                <a:srgbClr val="CC00FF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5724127" y="6526328"/>
              <a:ext cx="2952329" cy="450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>
                <a:spcBef>
                  <a:spcPct val="20000"/>
                </a:spcBef>
              </a:pPr>
              <a:r>
                <a:rPr lang="fr-FR" sz="2200" i="1" kern="0" dirty="0" err="1" smtClean="0">
                  <a:solidFill>
                    <a:srgbClr val="CC00FF"/>
                  </a:solidFill>
                  <a:latin typeface="Arial"/>
                  <a:cs typeface="Arial"/>
                </a:rPr>
                <a:t>Twice</a:t>
              </a:r>
              <a:r>
                <a:rPr lang="fr-FR" sz="2200" i="1" kern="0" dirty="0" smtClean="0">
                  <a:solidFill>
                    <a:srgbClr val="CC00FF"/>
                  </a:solidFill>
                  <a:latin typeface="Arial"/>
                  <a:cs typeface="Arial"/>
                </a:rPr>
                <a:t> a </a:t>
              </a:r>
              <a:r>
                <a:rPr lang="fr-FR" sz="2200" i="1" kern="0" dirty="0" err="1" smtClean="0">
                  <a:solidFill>
                    <a:srgbClr val="CC00FF"/>
                  </a:solidFill>
                  <a:latin typeface="Arial"/>
                  <a:cs typeface="Arial"/>
                </a:rPr>
                <a:t>year</a:t>
              </a:r>
              <a:endParaRPr lang="fr-FR" sz="2200" i="1" kern="0" dirty="0">
                <a:solidFill>
                  <a:srgbClr val="CC00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41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339752" y="6453337"/>
            <a:ext cx="41420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e 38"/>
          <p:cNvGrpSpPr/>
          <p:nvPr/>
        </p:nvGrpSpPr>
        <p:grpSpPr>
          <a:xfrm>
            <a:off x="803856" y="6309318"/>
            <a:ext cx="8160631" cy="432016"/>
            <a:chOff x="323528" y="6505323"/>
            <a:chExt cx="8640960" cy="451879"/>
          </a:xfrm>
        </p:grpSpPr>
        <p:sp>
          <p:nvSpPr>
            <p:cNvPr id="41" name="ZoneTexte 40"/>
            <p:cNvSpPr txBox="1"/>
            <p:nvPr/>
          </p:nvSpPr>
          <p:spPr>
            <a:xfrm>
              <a:off x="5457157" y="6505323"/>
              <a:ext cx="3219299" cy="450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>
                <a:spcBef>
                  <a:spcPct val="20000"/>
                </a:spcBef>
              </a:pPr>
              <a:r>
                <a:rPr lang="fr-FR" sz="2200" i="1" kern="0" dirty="0" err="1" smtClean="0">
                  <a:solidFill>
                    <a:srgbClr val="CC00FF"/>
                  </a:solidFill>
                  <a:latin typeface="Arial"/>
                  <a:cs typeface="Arial"/>
                </a:rPr>
                <a:t>Twice</a:t>
              </a:r>
              <a:r>
                <a:rPr lang="fr-FR" sz="2200" i="1" kern="0" dirty="0" smtClean="0">
                  <a:solidFill>
                    <a:srgbClr val="CC00FF"/>
                  </a:solidFill>
                  <a:latin typeface="Arial"/>
                  <a:cs typeface="Arial"/>
                </a:rPr>
                <a:t> a </a:t>
              </a:r>
              <a:r>
                <a:rPr lang="fr-FR" sz="2200" i="1" kern="0" dirty="0" err="1" smtClean="0">
                  <a:solidFill>
                    <a:srgbClr val="CC00FF"/>
                  </a:solidFill>
                  <a:latin typeface="Arial"/>
                  <a:cs typeface="Arial"/>
                </a:rPr>
                <a:t>year</a:t>
              </a:r>
              <a:endParaRPr lang="fr-FR" sz="2200" i="1" kern="0" dirty="0">
                <a:solidFill>
                  <a:srgbClr val="CC00FF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>
              <a:off x="323528" y="6957202"/>
              <a:ext cx="8640960" cy="0"/>
            </a:xfrm>
            <a:prstGeom prst="straightConnector1">
              <a:avLst/>
            </a:prstGeom>
            <a:ln w="76200">
              <a:solidFill>
                <a:srgbClr val="CC00FF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Work-flow – </a:t>
            </a:r>
            <a:r>
              <a:rPr lang="en-GB" sz="2600" dirty="0" err="1"/>
              <a:t>Phys</a:t>
            </a:r>
            <a:r>
              <a:rPr lang="en-GB" sz="2600" dirty="0"/>
              <a:t>/</a:t>
            </a:r>
            <a:r>
              <a:rPr lang="en-GB" sz="2600" dirty="0" err="1"/>
              <a:t>Chem</a:t>
            </a:r>
            <a:r>
              <a:rPr lang="fr-FR" sz="2600" dirty="0"/>
              <a:t> data </a:t>
            </a:r>
            <a:r>
              <a:rPr lang="fr-FR" sz="2600" dirty="0" err="1"/>
              <a:t>from</a:t>
            </a:r>
            <a:r>
              <a:rPr lang="fr-FR" sz="2600" dirty="0"/>
              <a:t> French </a:t>
            </a:r>
            <a:r>
              <a:rPr lang="fr-FR" sz="2600" dirty="0" err="1"/>
              <a:t>cruises</a:t>
            </a: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8</a:t>
            </a:r>
            <a:r>
              <a:rPr lang="fr-FR" dirty="0" smtClean="0"/>
              <a:t>. Update of the </a:t>
            </a:r>
            <a:r>
              <a:rPr lang="fr-FR" dirty="0" err="1" smtClean="0"/>
              <a:t>coupling</a:t>
            </a:r>
            <a:r>
              <a:rPr lang="fr-FR" dirty="0" smtClean="0"/>
              <a:t> table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9" name="Image 8" descr="Google Image Result for http://www.silicon.fr/wp-content/uploads/2012/06/stockage-disque-Fotolia.jpg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31944" r="46434" b="20278"/>
          <a:stretch/>
        </p:blipFill>
        <p:spPr>
          <a:xfrm>
            <a:off x="3104677" y="3219450"/>
            <a:ext cx="1295401" cy="1638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081924"/>
            <a:ext cx="1859244" cy="185924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032669" y="4857750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519D"/>
                </a:solidFill>
              </a:rPr>
              <a:t>SISMER DB</a:t>
            </a:r>
            <a:endParaRPr lang="en-GB" sz="2000" b="1" dirty="0">
              <a:solidFill>
                <a:srgbClr val="00519D"/>
              </a:solidFill>
            </a:endParaRPr>
          </a:p>
        </p:txBody>
      </p:sp>
      <p:pic>
        <p:nvPicPr>
          <p:cNvPr id="23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18" y="3858369"/>
            <a:ext cx="654554" cy="6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107504" y="4869160"/>
            <a:ext cx="1950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519D"/>
                </a:solidFill>
              </a:rPr>
              <a:t>SQL query with</a:t>
            </a:r>
          </a:p>
          <a:p>
            <a:r>
              <a:rPr lang="en-GB" b="1" dirty="0" smtClean="0">
                <a:solidFill>
                  <a:srgbClr val="00519D"/>
                </a:solidFill>
              </a:rPr>
              <a:t>SQL </a:t>
            </a:r>
            <a:r>
              <a:rPr lang="en-GB" b="1" dirty="0" err="1" smtClean="0">
                <a:solidFill>
                  <a:srgbClr val="00519D"/>
                </a:solidFill>
              </a:rPr>
              <a:t>developper</a:t>
            </a:r>
            <a:endParaRPr lang="en-GB" b="1" dirty="0">
              <a:solidFill>
                <a:srgbClr val="00519D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646835" y="2924944"/>
            <a:ext cx="1485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519D"/>
                </a:solidFill>
              </a:rPr>
              <a:t>Update</a:t>
            </a:r>
          </a:p>
          <a:p>
            <a:pPr algn="ctr"/>
            <a:r>
              <a:rPr lang="en-GB" b="1" dirty="0" smtClean="0">
                <a:solidFill>
                  <a:srgbClr val="00519D"/>
                </a:solidFill>
              </a:rPr>
              <a:t>Coupling table</a:t>
            </a:r>
            <a:endParaRPr lang="en-GB" b="1" dirty="0">
              <a:solidFill>
                <a:srgbClr val="00519D"/>
              </a:solidFill>
            </a:endParaRPr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60834"/>
              </p:ext>
            </p:extLst>
          </p:nvPr>
        </p:nvGraphicFramePr>
        <p:xfrm>
          <a:off x="5292080" y="2492896"/>
          <a:ext cx="3700140" cy="3912000"/>
        </p:xfrm>
        <a:graphic>
          <a:graphicData uri="http://schemas.openxmlformats.org/drawingml/2006/table">
            <a:tbl>
              <a:tblPr/>
              <a:tblGrid>
                <a:gridCol w="2135510"/>
                <a:gridCol w="1564630"/>
              </a:tblGrid>
              <a:tr h="3356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COUPLING table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38,0)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LOCAL_CDI_ID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Varchar2 (64)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(1,0)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Varchar2 (8)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FILENAME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Varchar2 (521)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SQL_QUERY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Varchar2 (4000)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CONNECTION_STRING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Varchar2 (128)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LOGIN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Varchar2 (20)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PASSWORD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Varchar2 (20)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MAPPING_FILE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Varchar2 (128)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519D"/>
                          </a:solidFill>
                          <a:effectLst/>
                          <a:latin typeface="Calibri"/>
                        </a:rPr>
                        <a:t>XMLEXPORT_DATE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519D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2" name="Connecteur droit 31"/>
          <p:cNvCxnSpPr>
            <a:stCxn id="9" idx="3"/>
          </p:cNvCxnSpPr>
          <p:nvPr/>
        </p:nvCxnSpPr>
        <p:spPr>
          <a:xfrm>
            <a:off x="4400078" y="4038600"/>
            <a:ext cx="892002" cy="0"/>
          </a:xfrm>
          <a:prstGeom prst="line">
            <a:avLst/>
          </a:prstGeom>
          <a:ln w="76200">
            <a:solidFill>
              <a:srgbClr val="005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971734"/>
              </p:ext>
            </p:extLst>
          </p:nvPr>
        </p:nvGraphicFramePr>
        <p:xfrm>
          <a:off x="5292080" y="2492967"/>
          <a:ext cx="3700140" cy="3912000"/>
        </p:xfrm>
        <a:graphic>
          <a:graphicData uri="http://schemas.openxmlformats.org/drawingml/2006/table">
            <a:tbl>
              <a:tblPr/>
              <a:tblGrid>
                <a:gridCol w="2135510"/>
                <a:gridCol w="1564630"/>
              </a:tblGrid>
              <a:tr h="3356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COUPLING table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12345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LOCAL_CDI_ID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Local_unique_id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MEDATLAS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FILENAME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filename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SQL_QUERY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CONNECTION_STRING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LOGIN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PASSWORD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MAPPING_FILE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5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519D"/>
                          </a:solidFill>
                          <a:effectLst/>
                          <a:latin typeface="Calibri"/>
                        </a:rPr>
                        <a:t>XMLEXPORT_DATE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1" u="none" strike="noStrike" dirty="0" smtClean="0">
                          <a:solidFill>
                            <a:srgbClr val="00519D"/>
                          </a:solidFill>
                          <a:effectLst/>
                          <a:latin typeface="Calibri"/>
                        </a:rPr>
                        <a:t>24/06/2009</a:t>
                      </a:r>
                      <a:endParaRPr lang="fr-FR" sz="1800" b="1" i="1" u="none" strike="noStrike" dirty="0">
                        <a:solidFill>
                          <a:srgbClr val="00519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3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Work-flow – </a:t>
            </a:r>
            <a:r>
              <a:rPr lang="en-GB" sz="2600" dirty="0" err="1"/>
              <a:t>Phys</a:t>
            </a:r>
            <a:r>
              <a:rPr lang="en-GB" sz="2600" dirty="0"/>
              <a:t>/</a:t>
            </a:r>
            <a:r>
              <a:rPr lang="en-GB" sz="2600" dirty="0" err="1"/>
              <a:t>Chem</a:t>
            </a:r>
            <a:r>
              <a:rPr lang="fr-FR" sz="2600" dirty="0"/>
              <a:t> data </a:t>
            </a:r>
            <a:r>
              <a:rPr lang="fr-FR" sz="2600" dirty="0" err="1"/>
              <a:t>from</a:t>
            </a:r>
            <a:r>
              <a:rPr lang="fr-FR" sz="2600" dirty="0"/>
              <a:t> French </a:t>
            </a:r>
            <a:r>
              <a:rPr lang="fr-FR" sz="2600" dirty="0" err="1"/>
              <a:t>cruises</a:t>
            </a: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9</a:t>
            </a:r>
            <a:r>
              <a:rPr lang="fr-FR" dirty="0" smtClean="0"/>
              <a:t>. </a:t>
            </a:r>
            <a:r>
              <a:rPr lang="fr-FR" dirty="0" err="1" smtClean="0"/>
              <a:t>CDIs</a:t>
            </a:r>
            <a:r>
              <a:rPr lang="fr-FR" dirty="0" smtClean="0"/>
              <a:t> XML sent to MARIS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9" name="Image 8" descr="Google Image Result for http://www.silicon.fr/wp-content/uploads/2012/06/stockage-disque-Fotolia.jpg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31944" r="46434" b="20278"/>
          <a:stretch/>
        </p:blipFill>
        <p:spPr>
          <a:xfrm>
            <a:off x="6451534" y="2618792"/>
            <a:ext cx="2590801" cy="3276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64433" y="5827886"/>
            <a:ext cx="162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XML for CDIs</a:t>
            </a:r>
            <a:endParaRPr lang="en-GB" b="1" dirty="0">
              <a:solidFill>
                <a:srgbClr val="00B0F0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79512" y="2567446"/>
            <a:ext cx="2846462" cy="2999785"/>
            <a:chOff x="6228184" y="2852936"/>
            <a:chExt cx="2846462" cy="2999785"/>
          </a:xfrm>
        </p:grpSpPr>
        <p:pic>
          <p:nvPicPr>
            <p:cNvPr id="20" name="Image 19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228184" y="28529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21" name="Image 20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380584" y="30053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22" name="Image 21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532984" y="31577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23" name="Image 22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685384" y="33101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24" name="Image 23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837784" y="34625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25" name="Image 24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990184" y="36149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</p:grpSp>
      <p:sp>
        <p:nvSpPr>
          <p:cNvPr id="26" name="ZoneTexte 25"/>
          <p:cNvSpPr txBox="1"/>
          <p:nvPr/>
        </p:nvSpPr>
        <p:spPr>
          <a:xfrm>
            <a:off x="6215017" y="580526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MARIS central catalogue</a:t>
            </a: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31" name="Image 30" descr="Google Image Result for http://www.thenewcareerist.com/wp-content/uploads/2011/05/email.jpg - Mozilla Firefox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9" t="29028" r="40526" b="17500"/>
          <a:stretch/>
        </p:blipFill>
        <p:spPr>
          <a:xfrm>
            <a:off x="4021258" y="2899973"/>
            <a:ext cx="1371337" cy="1186457"/>
          </a:xfrm>
          <a:prstGeom prst="rect">
            <a:avLst/>
          </a:prstGeom>
        </p:spPr>
      </p:pic>
      <p:sp>
        <p:nvSpPr>
          <p:cNvPr id="7" name="AutoShape 2" descr="data:image/jpeg;base64,/9j/4AAQSkZJRgABAQAAAQABAAD/2wCEAAkGBxQTEhUUExQWFhUXGBsYGBcYFxkaGBgaGB0aGhgdGBoYHyggGBolHBgYIzEhJSkrLi4uHB8zODMsNygtLisBCgoKDg0OGhAQGiwkHCQsLCwsLCwsLCwsLCwsLCwsLCwsLCwsLCwsLCwsLCwsLCwsLCwsLCwsLCwsLCwsLCw3LP/AABEIAMIBAwMBIgACEQEDEQH/xAAcAAABBQEBAQAAAAAAAAAAAAADAAECBAUGBwj/xAA/EAABAgQEBAMGBQIEBgMAAAABAhEAAyExBBJBUQUiYXGBkaEGEzKxwfAUQlLR4QdiM3KS8RUjJIKywhZj0v/EABkBAAMBAQEAAAAAAAAAAAAAAAABAgMEBf/EACURAAICAgIDAQACAwEAAAAAAAABAhESIQMxE0FRBDJhInGBFP/aAAwDAQACEQMRAD8A6BEGTAUQZEIAqRBkwJMFEABEmJwNMEEAEokIgIcGACcNESqGeACbwzwNSwL07wyVg1BcdIQBHiTwJ4RVCsAhMJ4ry8QlViDT0gmaC7AI8OTAs0PmhgEBjA9ruKmTLTkIzFaTUPypL/MCNvNHDf1Cf3kulMrO3Ka1ruImXQI0fZ/2gyyliYHCS4IYPnWAH2fM52Yx0nE8cJUhc34glJUAly9KNlBpHloWcgT+QkONCQ99/wCY6v2oE1OClygtHOAFZlZSpgVlKWplYNp+WMuKb2i2jE/p7PTKmFUw5UhC3JskkoF+v0j0xCgQCC4IcHcGojxLAyyWQpwphlrUHMQxIu/ezR7VLDAAlyAA+7DpD4W7aFJBIjCeGMbkjKiBiRiJgAgYGoQp05KWcgOWHdnb0jlfaP2kEpWVIdwhSjmZg5sHeJlJJDSs6VSYzuNTUokTlL+ES15uzF2jhsR7SzshXnJzEOzjoAnszxNftBMCsxW4ZgDUNR3HUGMvOisTmcNjhKSJacxCXAOdnrs1IUFXgkLJU6uYlVKCpegeghRPkiGBv8M9tlEpzBLMAase/WmsdnheNyF0ExLsCxLM+8eHYebls9ulYkMUc1Ny4p40tGiTT0LR9ASp6SWBB1pFlJjyv2M46tM3KSAlTAgh30AB0j1JBBDhiN4qM7E1QUGJZoGEiJCLEZHtTxAy5YAHxlnBYggv8o5/CY9ZfnNb1vEva/GJmTUhJcIBBrTM9aaM19aRm4VZ6sIymUjexfF1qCQSzeZ7tp0h/wAYpQcqLXaMdSq94soVaI2BeE/R3A6veLUqcwFSwNOkZssxcQYTdAXTiVH8xgeIxSmJKjbw+6wJJinjVWuxDfYh3oZHh01QLAm4cbh3bpWN+dxVKR1jCw1Cnp9/WJTqrPgKRnGTSY6NyVjSWL02gsvG3cRmyDQCCCNFJk0XJvENk+J/aOO9r5ypi0mwSltxd7HwrHRqEczxaW61Hw76CByYUZMrEkhII+GjUFHzedflHT/1FnIXgkMHdYYuygyS9PzP8J2d45uQwLqsmp/iD+0iiUIL0Pgaj/x6doUdNjMefi3nCYhR3CilnZiadWA8DHqU72kQlYSQVOlJKgRqNje8eQ4MkEvoNtmem9BHUInKIB6C4+3gi2m6B7R12K9peZpaQU/qN/AWjOx3tDNUVZKJJGVhUAGlR1FYxPeCnd6esNiFsCpLkjQ/L5w3Nk0dTwTik1fvVF1skqALBIIFASzh2tBOH8fdShO92gOwqzGlCD41jg5XHVFK0rDoNQmrJdmNPukVsdiyUkIDk16Jo2tdYXka0PE672k9oMqQEqBzHOktZA+FtCXeOE4jxBypa15nBASU8wqSw6V8IrjiIFSbePQ3tpGNjsXnL2/j5CGk5PfQ9IOeKrDgtcna5Bi3iMQZgAS5cOx2Gg1Je0YJehMXMNiWY6ixHp0pFSguybLxxoFM5DaZbekKK6BLIcpqa/GRfo0KJxReRXlSbVuBSgO1N9KwFaOatO/7xsYnALIBIBq2jDZn3hSpQTRQBKa0OxI8YrMlobh+NWhSVgsoEdPvvHtHClzJkoKVMSCoUKQCQ+5ePK5GUnQEC4DMTTftGrwjHzpKk5ZylJS3IfhbQNrV7Ry8kpP+Lo1ikuz00yl6TE+Kf5iQExycyCNsp+bvHKyfalf5kAef1i7J9o8wsPPo+1Iw8nOisYMaf7K5lKVnHNWzMSXsNIgPZdQFCl/8xqeoakWzx7+xWrV/iJDjQ/SrzDeVIXm5fY8IlL/43MFynzNPS0ERwJYFSPAhvF4up4oPHdqfOBY/HFSWQeZ9ejxpHlmxOCKSOGrG3+ofvE0Dz1jM9zMepd9XgqQRe/3rG6kzOi6pbFohOQ4chxvtFaXNe/3pF5Ezky/ekFsASEWPyiWWsFkBoMU1e0ACkhoKDEAImNxFJiIrNYx8dJzEnr9/KNmdXyinNl3gYHNYnB/emsA46kiXLzM4f5fKN6dKil7QhK0pSlABAcMav43gT2FHEz5tdWd6XjpJc4GWhtm8qeMYeIljNalN4ZeOWAAiiW2euvmPKLXdkmviSQUqBtTLpUO7/SK68WXIfRmsa3O46RlYbiS0qGd1p/MAw0O4caV6QdBSoZ7kVc7t6VhT0gQ6p19ywPWgPnFCfxGigAxt5HWLmNyFDuXPVwOwAcVfwjEnprWgbv8A7GCEU+xyYCbQAu7u9LfYaK7wdcx2BsGFNhsYaZIII1FSPPWN0QQAvXYGLGFlOKAEsSdwGJ8qQBKmT1PyLQbDzakmjgg7B6W8oTGgzEWBI6JBHnCiQmnRwNgA3zhRNjoPxGeSrKklm0NB1pDAkXIIsWswF2uLjygM9JCuYNa1OnjBQGAF6emwHhE0NB5BWQ4Ipa5DAO3TS8LB4lQU9wam32IHJxIS/oNw9fQQpCki1n2t/FR5RDXYzqUTLBhtcuYXvAPio/X9xGYvFkJYEZiQzguEsHNNKt4w07FkjKpVRzClxpu1jTSsZpP4OzVViglLgmhDh7dq+kFkcU0C2c0LnX5GOf4dn/5iFfFXcjMBT5GKsyY3MnMBS5so/EBStfSHhbFkzsv+IkBysUvWFJ4wT18f37xygm8ody5qB202oINhZ1W6OH1h4IMmdT/xpjWsOvGuxBNdDo8c4tyXP2Yt4acQRtDURnQYc1ffSL+HNoycKt220/2jWwlYgDQlpEEy1iMsQVKYoBkpieSFAsbjpUkPNWE9HqeyQ5PlDAJkgUyXGdgvamVNnJloSplD4ywHSly+8bi0QAZa8I8ZfEcLQNcfYjoVJijiZcSwOHxeDLkgekUhhi5I0q/aOsxkmMabh4qMhMw/wqlE679O8V8NKVmZwE/me143Z0imo3bt8ozjKyqB6+g/2i70KhcVw4QaMzP0L1jn8YQ5ax9DHVTZxVLU45ruwsGeOam4VSjyhzeg3Ya9YIf2KS+FJAO2+n3SL65gKaMHYFr6D/T+wipLGRTK7EXca2gapwcNpqNe8atWIU5CQ4DnypbbWJSWLCgpf1r97QNC3Nhe+0FWrlvcvsmH6AdZLlj6QomhwKEN3hoQZF6bhlE5iD3061+7wy5BUQKhm8Otg4jam8Mm5TlQS5uLEXFjZ4NL4XNcJMojLQKBd81Gr0Mcvl1ZriznMdKKSC7H5Xt3rEJEzKQ7MQ3lHTYnhUyqTLetmdxr40gSeBKSByfnfU0caDZoFzxa2LBnNSp2ZblyCegAt90ixiORA3c5hfMWoXjemezalVSnKQ1a+VB+94JhuATRUlNas5cDbxYxT54CwkckMYoXu/8AH2Y3eG4kqSMwoDevftFvHezUxaeVIGoLtpXTcwKXwGcEABI+EG4ckttetIUuSEl2NQkmNmeYAACq5AHZmJtYeu8WJ2GWpWatQzFjvWmsZ02SpASpynMnVwb1YaV1isrHzkJCwuhXlqAdHNYag30xX9N+Xh7FXNeldyC7MQaQYXDBQ7cw9WLecY+E9qZycqgQSVEAUfRnDdQOsa2NxqphzFKBRJZKcoOZ6kOwNrXjOSnF7NNPo1uFuqgeh/SRfuBG5hkMW8+8clg+LCUhS1Al1JRcAM2cEFujRoDiOMxJeRJKEn87ZR/rXf8A7RBFtvZLSR1U2eiUHmKCR1LeWp8Ix8X7XyUnJL51Gz8qXZ73PgIr4T2LUs5sTOUTqJb+q1VPgBHScM4NIkf4UpKTYqZ1nuo19Y0TQjmxM4hiByJ9yk2f/l003mRbwfsNLNcQtU1RqUglCXvUjnV5h9o6eccocjVIPiQH63hsRjZcsErWlIFCVFgHcByaXBhpgc5jvZxEmambJaWgADIBQEBqF9aUjpxUAjUAxUnYmXOlH3S0TMwZORQU5dgzdWHcw3BZsxSUuHQEkFRPNmSpglv8va3li21y/wDC9YFhcuKc2TGooRWmIjVkGHiJD6RnYjCx0UyTFOZhlRPQHN4mUwaMuZh+atheOoxOGVt9+EZ8zB3BBsasaQ8kgo53FFAH7GMuZO6dq33Hf9o6hfBEzBUkMasC5+kZWI9nCCCkuQPLU1IraDyx6DBnN8STUaO5bbWM8h43F8NmKW5lqIqCcuxFX84DO4Qu6Um5ox1ZgH7nyjdTj9IcWZAEGeht1B8ra2i7J4PMOjHV+v30tEk8Jmag/EA4So31Bis4/QxZTMg/b/tCjUHCl6Bxuyv3vChZr6PBnp0iUkBggAeJ3e8HlMzBIaguYpoJbU+Q8t4JLR91No8Ro7bLyVjYdq6w/u0khRSH379YAhGr+jfdoIEUq5/mJoLC+7DgsxH7dO0Pyv8ACPTrrAwPCBfiRzBySk5SyVHKWBYlIIdiKQKLYFgoSfyDy/iH90lmyC8U5mMSmqswapKkKDdyQwhxjE/qA70isJCbRyf9RZ7LkpDABKlaO5LM+1LRxONxLy0oamcqd9TSOu9sJxVP5bCWlLuMvMp7m432jj8Thq6s7WfWtQWP8iPX4I1BHHN3IFhpmQpIbMFAg9QXtY2jam8WdIBSHY1GW4UpnewYiMNUpt/EbfWDypKlCgdmfT4iwv12jWUVLslNo3eF4vPMSGYCpS4sKEpOirDZnj03gvEwvKhySdyHFLUA2vHk/BENMKWZWUhiQAOZOp6tHcezU4CchSlJSATVSkirEb7mOXlgkzSMjvQBGd7QLnJkKOHTmmunKGzUKk5iRqGeNIiHAgQznvanAJTKC0rmgpmS6e9mFJdabpKiOzWjiOIYsLWteVDrUVMpIUkZiTQEsAPmY6D229q5aFHDBKjkUkzFEUGUhQCGNerjaMHh+FVMSR7ySkKAAzEqIq4oBTzjSOnciXtUitLlZZOf4FEkpKFKSxSoK5UuwYnxpGueOzMOUJRMUoFCCxUUpQSOblQxNQ9Xd4BxDDYmSPclKZo92ohQzNzKSlg6aKcggWLxsez/ABPDpkS04mWTOUcqChCSFEAsZhJD2DsBQRPJNVcVY4L6zYwPHPeoTN5pWd3fmQWXlOYC1jXrG1IWVJBLPW1rkBvCM/A4QDDBTJKwVE5C6SBMNAwr4jSNBEoISEg0Z3ZqKJIp4xxcX6FKTijafHSsisCBKSIUxf36QLOdHi5cglERkpet4CrDpG/mYIUHWn+0QJGlTVjpHPLmNFAAvCId62a57jWInAIehVcm5uRW/eIlM1JJKwxsljTyrE801rJ8y/lrESmylFA/+EoFioVf4j210iJ4VLocxpbnItbXrBStdylLb/fWAfjZmkuj3JA+/OM25v2PQOdwuUoguslLsQo00Pe3rFBfBJbgoVNSQXNXFDo46xpqVNP5OzEN4kwyZqw2dJ7JKfUxSfIvYPH4ZI4KP1zLk/E1y+ohRp/iBokt3H0pDw85i/xKktSnoCNqQUFXbz8YuoU9h/IgpVoBcP8Aw0T5UPFlETF+XQ/Zh86t28GjRCgzNUaHr4h6NBFhtx4/MvRvpC8kQxZgcYmzE4ecsFimUsgi4ITQ0844z2e45MK1D/qFKUUk+7Ukkli5Oa5P7x6fPkBaSlSXCgQoHUEAF6+cYE72KwilE+7UHagWWZiKO5F9DtHVwfq4oxamZz45N2jH4jj1+5mZpeLAyl/eJl5Da5DmDnjS0ysx/F0QC5kgpdhVwm3WLcz2Cw3/ANoZgRmdzR3e1j5xBfsJLYhM6aHOtQBVk3DivpGq/T+Z+yPHyHE4viUyYhKpk2cXmLSeZRpkDgJt+cxVmFLNnXV3BQoaj9h5R3M3+n4JpPUkuS+QtUaAroerwNPsMvTFKtsrWz81I6F+zgrsz8M/hw8/KFNnIGVJqDcnMX8TDJUFKQkzHDhLMQwUwLR2H/wWekkieCTf4kmm51ijjvZTFIdzmap53t31jRfp4n1Il8c16OXGJKjmK63Zh0Pj/Eb/AAPiKEGWfjWJqWATzEOXrvUMIzTwmYlNh2BSd97wJAmoIAzAuCkgMyhVwR2MaupEq0e2cF4sqeuYcgTLAQUXzcwOYLcs4INgIh7X8ZOEwxmIAKyoISFOzkEksCCWCSb6Rzv9OOKTP8BbFAC1BRHNUhTXbK5J8Yn/AFcV/wBPIAsZpJ2og3/1Xjki65MGaPatHl/EUKBzKUpeZySpRJJuXO9Y6TAS15UoMshdFBOQ5iwJCgNQwNY55c0BSPeglDKBymtQQ4ejgsWjTn48JMvItS8tUrqlRBIo5qPhAZyzneOmcclRMdM3/avj5WeVahkUZZD3ylOU1NA6SwaKHCVqCpU1cxSkS1OQQ+XMlSQ2Wv5hfpHMiaVTFE6lRIuKnV7iulo6bBp/6dS6gZwHvqj94ylFccVRUVkz072dnj8MAd5lLAutRaveLGAlKTKQhZBKRlBBd0gnLf8AtaOJwXEzKX7uhSE5viIuz7jfSO8NEgaABqx5XFxTjySl6ezs5HHFRQJZA6wFSi1Aw+2eJqQXuB5QJaex7tBLZCZG70J++sJXYDw0GjxCavQB/BoaXLVqDW7Aiz+MZuh2QWpCXdg+4rToxiM1b1SEF96eggkvDitcpvqT5q7QZCEJPxObO4L+LdbCJ0Mqe4mE1S/U2toIN7pKS5cnQPS2gIpBVqJOoamn0qYGnD3dRO9B+7G8F/QBzZj2B8w3SrP4CBSpBB5idgAGA7Bn1uTFtYCdHtZPbV/SKq10GZQr+UJI7a1gv4NIZRSNfvyhQznQDyh4VorQSV7yvKjXWtbhmv1h0JWC7y3FPBw1rGnzhJW7EJ3LlvrBZZUXam5Y+dPlSIpfAHTIWRcAudCRsG8BBvcK5uYVFim0AUpbPnCQb9/paJhwarftCxC2WfdFicw35R471/2hkyC9zYfl7av2iCFPqTQDXqKw6prDW9Xqfn0iWg2T9wp/iDb6bRJEml69orlZb4QS+p8oYJVflAq4pa7v3tDxQtllUv8Au8G+94cSKXB8PukAJoXPkKeETyjcsPl9dYTSGOZP9w8tfO0BmYLOkpKhXYF284KHctWlfl228odQcjd3qTQmtIFoRy+L9iZZYoWQ7kuDlo7ajKPOKiv6eAkET+4ym/MDlrSh+cdi4F2s1D4184iJoGruNHP2Y6Y/q5Y9MjxxZmcL9nxh1KMvIlLMBzFQF6qVcudore1vs/NxcuWlKkAomFRJzMxTlOlTG4MQoiiTqbjtEFYlbF0h7XtodukSubkUs/Y8FVHnsz+m2II/xJNHaqxffk+3h5f9OMQDVUkh7ZlWf/JS8ehzMQurB6UIbWlj2hjOXsf3+6+Ub/8Au5/6J8MTgJX9NJgQT7yWJuc2UopyNQuEuF5n6MI0cL7FT04dUorlZs4UCCtmBSf0uLbR2xmmpqB49+ukCz6AnzLbXiH+7ll2NcUV0cufZecZqlPLKSkJ+I7VNo60gszWG40gYWKuR9/Yhw/Rt99zGb/RNjxV2E92enTX/YQMy1vcCn6A+l6w6SXYMWvb1aHJPVm/bpGOciqQE+8JoXHUAd8tS/Ygd4MnOLc3csbXpQw5Sevf71iNBRx92gbbFSBzTNNvditQUkkjWtgfAxPOdUk7cop4AQ2drPror7EP7x3Len1gbbHQlzjtXolVP2iuq9UHo48/rFgzNgNdS3aghKWrt4h2fYwkworGlnHQOSIDMA0B8vnFyYCav6j1gapiXZ00vWHbGUfep6+ALekKLRmp/UfAU+cKK2BUMp0lOZjukjuw8Gh1SEqHOpRLEgOb11FD/MDKGYqUwBY6FiWBO1Imn3YIZdCTYnMNal7UNIf/AEAsvDila1cDp13gqcICAxUH5qGjbERWPFJbGpJDioo/RvDWIKxc0jKUAApJzPQZu16wVIDTlIZxpatWAdmeFOSXDq1YHvQvWtx59IypcucbrTsCHzdKNzHR4nOwQzgkuQTdZBI6/wAQsd9isvqmf3hxQh7u37w03EpADAq3A0PjpAZEvKOYAEG5v0uIL+ZnuHPM5uQb2grYyIxSiDllgauTTpatYj75e4AIswcnQU0G8HSE7sS7NTy3iSaM72pSx16wX/QEFJmUJN76d2al4iZeuUEg1ZV+4JoWhDma52eiXrcb6Q65AJBd7Xe1GdjbwhKwBykgqDpqWJL0+fQCCy1gkkJIag3Is9TTWtIiiQEG/QMaaDtt5RErSNahgopcAmjRQB1EOzGpG5vTR2tpDSg7gVahu5J0B1vvA0KyhmL/ANzEkgO4OlomqarlLkAb3er9GtCoCUtOUsVV8aeevjD5wCGUH8KnxrqYr/hkkqKiS909rN5wRZAHLlcnoyQfkdISWwDJtfRquG+yTEVTFj8tW3DfzFReFUfimLILuwAqamv1gkmTls5J7l2NL6Q6EHSlet+zXO4vTppAZ+MIZCZalVDmzX11NoipBq7c1Opv3ar+UEJIsHNh3a3yhJfRsjLXMc8iUgm71vU6d4KZytnO72J28YUlBA+LTow0YC51hp+JSkBlOb+li2tYLt6QqIqmhqh6d1MQ5cC5vEjMDWIpoz+nTrFUcQUp8qU5XNRc2btpA8JxCYoVAGn92toeMqDRopyiqi3c9LMfpAzxGSCauRc9N6doqZwXCkAnq7eJfVvnCTlFcqXNwB0LVFWgUfoBv+KuDl/LqT16fWK6sZMUfiAuWADhvle8GElIdKUgC9C3iermEZSKFm7E9SepLw24/AopKSLqUVUeoDXfS2nrDSZaUmgSzv8ACPXaDrkIYgJIBr5m7OK1PWAe5ZwzXoAagi/S0Umhjier9SR0d28xCgYS2oHRlH1hQaApTJKiGWokbJ7iigbNSNGXgxTlACfRhlvqfnAJeKSFLyJeu76cpbsD6Qb8YVEJehS7KoRSpbc0vv0gk5PoEkX5WHHatWDOa/xE0oyf3Ek1YDRi7XqfSMj8WcrlSlUAOYC97J8Ysy1ZmCixIJBJKXFGbyhYS9sNFyW6UskApo9wRpDT0k8oDCpoNiGL3iuoW94o1JHQp0cg2cmsWpSSlRLllj8poAHLjUkkxLVAAVhVADLcDcki+pq7GIKkLKgUhw5d3Ync6u9YPjMcENcMkUawtV9hGcviE1a1BCeUWfTR/veKimxWX1ygFpajg5nq97vX8xYiI4iQVAhygBQ503ATUi9X7RUkIWQxXYMp99QP7WAHnBpCE7J7/qv5UEV0BdOIyyzlOchgXD6W+UVVFaqpcPrc2AIJ2iZURZNGPNTLfUnVyIZKzUH4g1nIYj4QLs7V2iaArpwyw/O5eoD6kkUJ2i77gkFiBVyCHeliSdGBptDjHpSASMpoCo6GrVtYREz3DtUbi99BBbYUKfmBGVQcD4mBe1xremkTlTDlSG5yGOYhn1Jqyr2ivLxAFbJDOGqaUbc9IIvEVD0qG1INKV7ddIVMY4SqhKsxuE2Gz94dSlB6MNmD7s/akJEx2pdiRegO2lxDz8QmWUgljfvq7+cL2BJ1PygmlehyuNbfvEJ6lCySTToK3Las+nTrFbG8TyFgKFi5ZrE1GneK8/FzZiiAWSSGboxIGp1eKUW9ibNZiAc1gxDFhQm5N4qzuJlNACOU5SfhJNH3gE4kpBOStFFxZnD7VPeDJlBqgOQaVdhZt7QY/QKP4xSyKl3FNNi5usO1usTw4FHJdKR23Art42groP5X86NVz+w3hp8pBFU3JCUpc8zgDNsKxdpC2N7wD3mVgcw3HNZvRoUyak0vd/0/7Ugpw8oAyy1TypBJLUo2tAPWBJwRfLlZAuHBKiKgq0ABJprCtAWMNLClaKHS3LUN2doLMBSCUpctRqvd20DuL7QFRKQXo7MEptZ2y1UdX2aBoUoK52SGYPdTaqIcanvEVvsokqSSWUCkAhQAdgRTmI+I60pAlkh2JK3c0YakBRZgP7b0gqiojIglIcjN+Y1pk8G9YKZzMCWWbEWJOgfsYfQGYkKlOVKK5hL5QKMSadB1O0EOcHmmOCXYPUUBCR6Q0zigJUDXKEuCGd+nS8VZvFkasHoWVzBi1tKC0XUn6Fo0vxzUcDoAKQowhxMflLJ0BUxbSkKH4mGaNMcPcPUGr+Td2Z/KCSMO16knxsaEkaCkZBnkLJSSAok2KtywY2+TwdS5gVmcE53YPlBqxB2Ya9IrF12TZsoCQ2YgkUY3e9aeEMqYgV/SbKtQUb9ozZ0lROc0NDmKaVbapDQZEolDBySARS+9bBwxeIaXtjTL0sh+UKpQpLMW0L3FiK6RASpgByzMovlFxaj6MYXu1FQSSGDKcgv1r1aLCEoyF/i31NC3yiW0hgDggaucxuSbs9w8W8PgTQE2YZRbQBzrZ4iMoIdrM1S+hfz1iCMSal3ykNajWOna7xLbY6LcxGUHd6GzFopKRmPi5f0DWY1iKJ6g+cgAl9VKu3gYczw4UcoRdydTamlXECTFYX3If9QcqNgz9qaCghxLWGSSHN92Z6nWwvDSVOlkhOahSNP3t8oJnLkPlAJq92Ff/WE2MDLw7WykXApo9K2NdA0ETLe4S3q+5HibQy8UgJItQ2NQ5v6iK2I4mxJFVWArVQNBsLgQ0pMGHlyCxJHNoXc0zVJ8meEqSzK5jRiTVgC9OvaM78YtiSCpyW8CxUwq1/KLGKCsoJUUuzDXR7XN/SKxa7EGE+5ZnJCQoNXw0NIpqCl8wClPqQzNar2cvFuVldwHe5KiGZ6j9u0P7vNQHVwGpT01HlAqQFGTw8leZa1Dle3KBVwQ1dPODFaWLZjs9E1sR5t4RoolaEEdb626WgczKF5ScxpRtteghOdsKKC8QhJSAQdEjcNsL1FBEEhSlUIcNUtmLsaaABzF+ZLBAH+GBtlJGWtVdekBoEOgaEJUp6aCtVEuPWKUkFMphWZgXSFgpoRm2AqKO8WJmFUWShWXKp3cFRZ3JbW19QIJLkMSEkOWzTDfWg20rCxSCKBGerJSCBmYVUs7vpBlYwicOEjNzDMOZT1NaF7iugiCULII5gTRKmHLclh2Nzt1icrDkFiTmJcn9OoSncRGTNWSSosgPlRUFWV3JP5beMSBOSfdpKZZSpTipcKBa6jrswhZSVJUVOQC6LgNs4odIkqaKMABXoGNBar1jNncRJmJUiiS7kMc5qSG6NrAk5dAWfx2UlIB2AA0eh8ninPxqAHVYEAkPlBL7Xq5iqviLLSlnfR6UAqSdHNoHLkhaFGYSEqBdZtmzZiQKCqXGmkarirsnIkqWVJdHMSQzjcjpYAikVJuDliYCllKYAqfKlLVJNfiiwMQFpAQVJl6GylsKs9qjxg7pByBtHDFk6lzqSBeNMnFipMEr2dCqrWcxvUivZqQoMviNeWWSnQs/rrDRGfIPFDYLDtmzNSgYuX8LQeQEjKkK5jTcPV82g0iuEAhwopDNlFnGoNtbk6Q8iWW5yEtUuzF7gt0eB/7AuTA2UJKWA6now0u0WBMokVsSdj0ijhkgZjnc/EKPlqWKRpR4mlFKMk1ClGrUZx/a+kQ1ZSLyFKUsuAUhIHxM4Av3fSFLkquScoPws4Ong1YpKlAqSSXTZQsLEeLt6ReJKnyqGXrV+0Q0l0BOSS4cZm3I116mCHDukEZh4X08B1gcsFCU5yGJAChTe76vrAl4xgKUF3Lfl08RCdvoCyqUEvTK6mfU1fwFIXuEEDMysulC4SSR4iMfiGMLNmK1KZJayd/GKsudOQwYgi5zOQDR6djFribV2JyNwz02DOaUDMHpep8IrpxWdRSKg6AaChpvXuYrSMMtRK05k81Cpq2ALHzNLCDS8QUJzSyFFyCALkfFbRzDwSCwczAGaUkcoBs/wATU8mSK9INKwSUKIdqF6hTgb94SJ8xZOVLMwZwGL3PRiIMFPQozEpckBhUDU11aBtpCGVh0gkgMwZLVajNsxgn4XMgh84ajCoAAqGqTrFrCqAyg1UdgLDbwY+MCnBSf8I3UQCfygpSPpGbmVQNGAAKqkk0DlmBZvr5QUygmgJWRUAFwGuCerQNc1SJa1Kykg1Kq7Dy/eBnib8wZMsKNSCCou1B5Hxg/wAmApuMJzlasoeg/nd9oijFJDqtmIAJBBJDWFzDpIWMxlgqAJSlVCQnUPYGILx6QpCAkqmd3Ke5tp6xWPqhFmZKKmd2BF9gasE2PeJLQCxzFwGBe7NbS59ICJSFZSkqCQuoB2FCTqNxBxiEr+EgMykhrioYDehiaHZBSDRyQkl1CgOpD+jNvDBTClGpVLNRwTuaDzgknDVBKjnN3FKaNuzwbNlUUKsAw1YaE9biB/EAISg4JU68patXGw8m7wJa1cpVQm6VUUNn9YeZiXBQwZLgkGoo99KN5RVmTFIKUOVEgByXKgz08Lw1F+xWLE85UkpIDhxSppXrQRlqlIzKSgBDWIepNKJ1sLbxaxspeZKwMqSQ5f4bMVVrUQSdjkCYkUUpnrRu1GLRrG0tCZUxWFSxzcjk1IcqJ1G1PrAZqM6UggolD4UBXMqhY/IwaUlKphUXWUumvwpsDlHb59YsqCCQC4IcJ0IagsXA6doq2kCRSWAo8ysqUkpAH5VC56m4pSpgcyQCaEhBqS5zrIBYbFqdYs43C5yUmoBzZB8LmxPkYhPTlUFX0vyAAAeCrwKSAirDK/KpAToDQgaUhQNWMQLOob3+2tChAV+HqOQd/ouNTELLAOdR4PChQp9guiS6FxsfkmDSLH/Mn5GHhRmyi0tIdXc/KHxQaWW/UIUKJkCMZUwlQck8m/QxW4x8A7H6woUa8faBlnhw5V+B8WVFsjlQdX//AFChRpLsgnNUTMDnb5mI8JQBKJADua+JhQon0ymHmDlT2PzTGog1/wBPpChRiwQpX+InsP8AxgU+yu30ENCjD4WZc45pi0qqMqaGouNI0MLVUx6sSz1aotChRv6I9lHiA5knViH8Is4BI9yCwd11/wC4QoUU+gZQ4ryplAUGZNBSNZQ/5vYD6QoUU/4iXZJai58frGEVn3ai5fIP/IQ0KModlFKcs5zU2Gv9kXZP+Ijun6QoUdDMwXtKo5FB6MPpF/iKBkl0Hw/+sKFBx/xRUuwOAUSFPokN0rBcNZR1IDnfvvChREu2CI8RpKLbp+sY3HSyEgWzCml4UKHx9ob6LiJSf0i50G5hQoUU+y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lh5.ggpht.com/_onVdt24pCwM/Sfm5hQHuJtI/AAAAAAAAElY/lb0ibDVvJ4Q/s800/04_77127517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22713" r="28113" b="35734"/>
          <a:stretch/>
        </p:blipFill>
        <p:spPr bwMode="auto">
          <a:xfrm>
            <a:off x="3736700" y="4797152"/>
            <a:ext cx="1987428" cy="10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672646" y="4805231"/>
            <a:ext cx="1347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CatalogueService</a:t>
            </a:r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Web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263737" y="4026550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519D"/>
                </a:solidFill>
              </a:rPr>
              <a:t>Manual</a:t>
            </a:r>
            <a:endParaRPr lang="en-GB" sz="1600" b="1" dirty="0">
              <a:solidFill>
                <a:srgbClr val="00519D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059990" y="5754742"/>
            <a:ext cx="1808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529E"/>
                </a:solidFill>
              </a:rPr>
              <a:t>Automatic</a:t>
            </a:r>
          </a:p>
        </p:txBody>
      </p:sp>
      <p:pic>
        <p:nvPicPr>
          <p:cNvPr id="39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193" y="4824444"/>
            <a:ext cx="635471" cy="6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29" y="3204773"/>
            <a:ext cx="635471" cy="6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1587">
            <a:off x="3143751" y="3238324"/>
            <a:ext cx="635471" cy="6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91">
            <a:off x="3162998" y="4258495"/>
            <a:ext cx="635471" cy="6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339752" y="6395045"/>
            <a:ext cx="4142052" cy="418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e 27"/>
          <p:cNvGrpSpPr/>
          <p:nvPr/>
        </p:nvGrpSpPr>
        <p:grpSpPr>
          <a:xfrm>
            <a:off x="3246393" y="2456999"/>
            <a:ext cx="3096344" cy="434889"/>
            <a:chOff x="3238482" y="6464328"/>
            <a:chExt cx="5591794" cy="454883"/>
          </a:xfrm>
        </p:grpSpPr>
        <p:cxnSp>
          <p:nvCxnSpPr>
            <p:cNvPr id="29" name="Connecteur droit avec flèche 28"/>
            <p:cNvCxnSpPr/>
            <p:nvPr/>
          </p:nvCxnSpPr>
          <p:spPr>
            <a:xfrm>
              <a:off x="3238482" y="6919211"/>
              <a:ext cx="5591794" cy="0"/>
            </a:xfrm>
            <a:prstGeom prst="straightConnector1">
              <a:avLst/>
            </a:prstGeom>
            <a:ln w="76200">
              <a:solidFill>
                <a:srgbClr val="CC00FF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3238482" y="6464328"/>
              <a:ext cx="5437974" cy="450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>
                <a:spcBef>
                  <a:spcPct val="20000"/>
                </a:spcBef>
              </a:pPr>
              <a:r>
                <a:rPr lang="fr-FR" sz="2200" i="1" kern="0" dirty="0" err="1" smtClean="0">
                  <a:solidFill>
                    <a:srgbClr val="CC00FF"/>
                  </a:solidFill>
                  <a:latin typeface="Arial"/>
                  <a:cs typeface="Arial"/>
                </a:rPr>
                <a:t>Twice</a:t>
              </a:r>
              <a:r>
                <a:rPr lang="fr-FR" sz="2200" i="1" kern="0" dirty="0" smtClean="0">
                  <a:solidFill>
                    <a:srgbClr val="CC00FF"/>
                  </a:solidFill>
                  <a:latin typeface="Arial"/>
                  <a:cs typeface="Arial"/>
                </a:rPr>
                <a:t> a </a:t>
              </a:r>
              <a:r>
                <a:rPr lang="fr-FR" sz="2200" i="1" kern="0" dirty="0" err="1" smtClean="0">
                  <a:solidFill>
                    <a:srgbClr val="CC00FF"/>
                  </a:solidFill>
                  <a:latin typeface="Arial"/>
                  <a:cs typeface="Arial"/>
                </a:rPr>
                <a:t>year</a:t>
              </a:r>
              <a:endParaRPr lang="fr-FR" sz="2200" i="1" kern="0" dirty="0">
                <a:solidFill>
                  <a:srgbClr val="CC00FF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32" name="Connecteur droit avec flèche 31"/>
          <p:cNvCxnSpPr/>
          <p:nvPr/>
        </p:nvCxnSpPr>
        <p:spPr>
          <a:xfrm>
            <a:off x="3131840" y="6093296"/>
            <a:ext cx="3096344" cy="0"/>
          </a:xfrm>
          <a:prstGeom prst="straightConnector1">
            <a:avLst/>
          </a:prstGeom>
          <a:ln w="76200">
            <a:solidFill>
              <a:srgbClr val="CC00FF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1. </a:t>
            </a:r>
            <a:r>
              <a:rPr lang="fr-FR" dirty="0"/>
              <a:t>D</a:t>
            </a:r>
            <a:r>
              <a:rPr lang="fr-FR" dirty="0" smtClean="0"/>
              <a:t>ata and </a:t>
            </a:r>
            <a:r>
              <a:rPr lang="fr-FR" dirty="0" err="1" smtClean="0"/>
              <a:t>metadata</a:t>
            </a:r>
            <a:r>
              <a:rPr lang="fr-FR" dirty="0" smtClean="0"/>
              <a:t> </a:t>
            </a:r>
            <a:r>
              <a:rPr lang="fr-FR" dirty="0" err="1" smtClean="0"/>
              <a:t>loaded</a:t>
            </a:r>
            <a:r>
              <a:rPr lang="fr-FR" dirty="0" smtClean="0"/>
              <a:t> in IFREMER </a:t>
            </a:r>
            <a:r>
              <a:rPr lang="fr-FR" dirty="0" err="1" smtClean="0"/>
              <a:t>database</a:t>
            </a:r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r>
              <a:rPr lang="fr-FR" dirty="0" smtClean="0"/>
              <a:t>    </a:t>
            </a:r>
            <a:endParaRPr lang="fr-FR" sz="1800" b="1" dirty="0" smtClean="0"/>
          </a:p>
          <a:p>
            <a:pPr marL="457200" lvl="1" indent="0">
              <a:buNone/>
            </a:pPr>
            <a:endParaRPr lang="fr-FR" dirty="0" smtClean="0"/>
          </a:p>
        </p:txBody>
      </p:sp>
      <p:pic>
        <p:nvPicPr>
          <p:cNvPr id="7" name="Image 6" descr="Google Image Result for http://www.silicon.fr/wp-content/uploads/2012/06/stockage-disque-Fotolia.jpg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31944" r="46434" b="20278"/>
          <a:stretch/>
        </p:blipFill>
        <p:spPr>
          <a:xfrm>
            <a:off x="7193148" y="3501008"/>
            <a:ext cx="1683867" cy="21295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 smtClean="0"/>
              <a:t>Work-flow – </a:t>
            </a:r>
            <a:r>
              <a:rPr lang="fr-FR" sz="2500" dirty="0" smtClean="0"/>
              <a:t>French </a:t>
            </a:r>
            <a:r>
              <a:rPr lang="fr-FR" sz="2500" dirty="0" err="1" smtClean="0"/>
              <a:t>Argo</a:t>
            </a:r>
            <a:r>
              <a:rPr lang="fr-FR" sz="2500" dirty="0" smtClean="0"/>
              <a:t> </a:t>
            </a:r>
            <a:r>
              <a:rPr lang="fr-FR" sz="2500" dirty="0" err="1" smtClean="0"/>
              <a:t>float</a:t>
            </a:r>
            <a:endParaRPr lang="en-GB" sz="2500" dirty="0"/>
          </a:p>
        </p:txBody>
      </p:sp>
      <p:sp>
        <p:nvSpPr>
          <p:cNvPr id="17" name="Rectangle 16"/>
          <p:cNvSpPr/>
          <p:nvPr/>
        </p:nvSpPr>
        <p:spPr>
          <a:xfrm>
            <a:off x="2761551" y="6309320"/>
            <a:ext cx="3672408" cy="418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/>
        </p:nvSpPr>
        <p:spPr>
          <a:xfrm>
            <a:off x="7179752" y="3070121"/>
            <a:ext cx="200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200" b="1" kern="0" dirty="0" smtClean="0">
                <a:solidFill>
                  <a:srgbClr val="00519D"/>
                </a:solidFill>
                <a:latin typeface="Arial"/>
                <a:cs typeface="Arial"/>
              </a:rPr>
              <a:t>Coriolis DB</a:t>
            </a:r>
            <a:endParaRPr lang="fr-FR" sz="2200" b="1" kern="0" dirty="0">
              <a:solidFill>
                <a:srgbClr val="00519D"/>
              </a:solidFill>
              <a:latin typeface="Arial"/>
              <a:cs typeface="Arial"/>
            </a:endParaRPr>
          </a:p>
        </p:txBody>
      </p:sp>
      <p:pic>
        <p:nvPicPr>
          <p:cNvPr id="19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94" y="4270113"/>
            <a:ext cx="591386" cy="59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Google Image Result for http://earthobservatory.nasa.gov/Features/OceanCooling/images/argo_float.jpg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3" t="42222" r="58025" b="34722"/>
          <a:stretch/>
        </p:blipFill>
        <p:spPr>
          <a:xfrm>
            <a:off x="323528" y="4091003"/>
            <a:ext cx="1296144" cy="1727396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>
            <a:off x="179512" y="6597352"/>
            <a:ext cx="8640960" cy="0"/>
          </a:xfrm>
          <a:prstGeom prst="straightConnector1">
            <a:avLst/>
          </a:prstGeom>
          <a:ln w="762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s://encrypted-tbn1.gstatic.com/images?q=tbn:ANd9GcRAbNxrTC4GNy_skkCip-EzU_HmDCpreYU1VNWEeNN628vBZaW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95" y="4149080"/>
            <a:ext cx="1198189" cy="146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Attraction Satellite De Main De Dessin Animé Images stock - Image: 27950074 - Mozilla Firefox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t="20833" r="29597" b="26111"/>
          <a:stretch/>
        </p:blipFill>
        <p:spPr>
          <a:xfrm>
            <a:off x="1979712" y="2924944"/>
            <a:ext cx="1011238" cy="980286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>
            <a:off x="1187624" y="3501008"/>
            <a:ext cx="720080" cy="402200"/>
          </a:xfrm>
          <a:prstGeom prst="arc">
            <a:avLst>
              <a:gd name="adj1" fmla="val 18861636"/>
              <a:gd name="adj2" fmla="val 0"/>
            </a:avLst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FF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>
            <a:off x="1115616" y="3573016"/>
            <a:ext cx="720080" cy="402200"/>
          </a:xfrm>
          <a:prstGeom prst="arc">
            <a:avLst>
              <a:gd name="adj1" fmla="val 18861636"/>
              <a:gd name="adj2" fmla="val 0"/>
            </a:avLst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FF"/>
              </a:solidFill>
            </a:endParaRPr>
          </a:p>
        </p:txBody>
      </p:sp>
      <p:sp>
        <p:nvSpPr>
          <p:cNvPr id="26" name="Arc 25"/>
          <p:cNvSpPr/>
          <p:nvPr/>
        </p:nvSpPr>
        <p:spPr>
          <a:xfrm>
            <a:off x="1043608" y="3674872"/>
            <a:ext cx="720080" cy="402200"/>
          </a:xfrm>
          <a:prstGeom prst="arc">
            <a:avLst>
              <a:gd name="adj1" fmla="val 18861636"/>
              <a:gd name="adj2" fmla="val 0"/>
            </a:avLst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FF"/>
              </a:solidFill>
            </a:endParaRPr>
          </a:p>
        </p:txBody>
      </p:sp>
      <p:sp>
        <p:nvSpPr>
          <p:cNvPr id="27" name="Arc 26"/>
          <p:cNvSpPr/>
          <p:nvPr/>
        </p:nvSpPr>
        <p:spPr>
          <a:xfrm>
            <a:off x="971600" y="3746880"/>
            <a:ext cx="720080" cy="402200"/>
          </a:xfrm>
          <a:prstGeom prst="arc">
            <a:avLst>
              <a:gd name="adj1" fmla="val 18861636"/>
              <a:gd name="adj2" fmla="val 0"/>
            </a:avLst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FF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>
            <a:off x="1259632" y="3429000"/>
            <a:ext cx="720080" cy="402200"/>
          </a:xfrm>
          <a:prstGeom prst="arc">
            <a:avLst>
              <a:gd name="adj1" fmla="val 18861636"/>
              <a:gd name="adj2" fmla="val 0"/>
            </a:avLst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FF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>
            <a:off x="899592" y="3861048"/>
            <a:ext cx="720080" cy="402200"/>
          </a:xfrm>
          <a:prstGeom prst="arc">
            <a:avLst>
              <a:gd name="adj1" fmla="val 18861636"/>
              <a:gd name="adj2" fmla="val 0"/>
            </a:avLst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FF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1331640" y="3356992"/>
            <a:ext cx="720080" cy="402200"/>
          </a:xfrm>
          <a:prstGeom prst="arc">
            <a:avLst>
              <a:gd name="adj1" fmla="val 18861636"/>
              <a:gd name="adj2" fmla="val 0"/>
            </a:avLst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FF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>
            <a:off x="827584" y="3962904"/>
            <a:ext cx="720080" cy="402200"/>
          </a:xfrm>
          <a:prstGeom prst="arc">
            <a:avLst>
              <a:gd name="adj1" fmla="val 18861636"/>
              <a:gd name="adj2" fmla="val 0"/>
            </a:avLst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FF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>
            <a:off x="755576" y="4077072"/>
            <a:ext cx="720080" cy="402200"/>
          </a:xfrm>
          <a:prstGeom prst="arc">
            <a:avLst>
              <a:gd name="adj1" fmla="val 18861636"/>
              <a:gd name="adj2" fmla="val 0"/>
            </a:avLst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FF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rot="5664591">
            <a:off x="2771800" y="3653408"/>
            <a:ext cx="720080" cy="402200"/>
          </a:xfrm>
          <a:prstGeom prst="arc">
            <a:avLst>
              <a:gd name="adj1" fmla="val 18861636"/>
              <a:gd name="adj2" fmla="val 0"/>
            </a:avLst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FF"/>
              </a:solidFill>
            </a:endParaRPr>
          </a:p>
        </p:txBody>
      </p:sp>
      <p:sp>
        <p:nvSpPr>
          <p:cNvPr id="35" name="Arc 34"/>
          <p:cNvSpPr/>
          <p:nvPr/>
        </p:nvSpPr>
        <p:spPr>
          <a:xfrm rot="5664591">
            <a:off x="2855973" y="3746353"/>
            <a:ext cx="720080" cy="402200"/>
          </a:xfrm>
          <a:prstGeom prst="arc">
            <a:avLst>
              <a:gd name="adj1" fmla="val 18861636"/>
              <a:gd name="adj2" fmla="val 0"/>
            </a:avLst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FF"/>
              </a:solidFill>
            </a:endParaRPr>
          </a:p>
        </p:txBody>
      </p:sp>
      <p:sp>
        <p:nvSpPr>
          <p:cNvPr id="36" name="Arc 35"/>
          <p:cNvSpPr/>
          <p:nvPr/>
        </p:nvSpPr>
        <p:spPr>
          <a:xfrm rot="5664591">
            <a:off x="2924200" y="3805808"/>
            <a:ext cx="720080" cy="402200"/>
          </a:xfrm>
          <a:prstGeom prst="arc">
            <a:avLst>
              <a:gd name="adj1" fmla="val 18861636"/>
              <a:gd name="adj2" fmla="val 0"/>
            </a:avLst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FF"/>
              </a:solidFill>
            </a:endParaRPr>
          </a:p>
        </p:txBody>
      </p:sp>
      <p:sp>
        <p:nvSpPr>
          <p:cNvPr id="37" name="Arc 36"/>
          <p:cNvSpPr/>
          <p:nvPr/>
        </p:nvSpPr>
        <p:spPr>
          <a:xfrm rot="5664591">
            <a:off x="2999989" y="3890369"/>
            <a:ext cx="720080" cy="402200"/>
          </a:xfrm>
          <a:prstGeom prst="arc">
            <a:avLst>
              <a:gd name="adj1" fmla="val 18861636"/>
              <a:gd name="adj2" fmla="val 0"/>
            </a:avLst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FF"/>
              </a:solidFill>
            </a:endParaRPr>
          </a:p>
        </p:txBody>
      </p:sp>
      <p:sp>
        <p:nvSpPr>
          <p:cNvPr id="38" name="Arc 37"/>
          <p:cNvSpPr/>
          <p:nvPr/>
        </p:nvSpPr>
        <p:spPr>
          <a:xfrm rot="5664591">
            <a:off x="3076600" y="3958208"/>
            <a:ext cx="720080" cy="402200"/>
          </a:xfrm>
          <a:prstGeom prst="arc">
            <a:avLst>
              <a:gd name="adj1" fmla="val 18861636"/>
              <a:gd name="adj2" fmla="val 0"/>
            </a:avLst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FF"/>
              </a:solidFill>
            </a:endParaRPr>
          </a:p>
        </p:txBody>
      </p:sp>
      <p:sp>
        <p:nvSpPr>
          <p:cNvPr id="39" name="Arc 38"/>
          <p:cNvSpPr/>
          <p:nvPr/>
        </p:nvSpPr>
        <p:spPr>
          <a:xfrm rot="5664591">
            <a:off x="2687627" y="3573543"/>
            <a:ext cx="720080" cy="402200"/>
          </a:xfrm>
          <a:prstGeom prst="arc">
            <a:avLst>
              <a:gd name="adj1" fmla="val 18861636"/>
              <a:gd name="adj2" fmla="val 0"/>
            </a:avLst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FF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 rot="5664591">
            <a:off x="2615619" y="3458321"/>
            <a:ext cx="720080" cy="402200"/>
          </a:xfrm>
          <a:prstGeom prst="arc">
            <a:avLst>
              <a:gd name="adj1" fmla="val 18861636"/>
              <a:gd name="adj2" fmla="val 0"/>
            </a:avLst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FF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 rot="5664591">
            <a:off x="3144005" y="4034385"/>
            <a:ext cx="720080" cy="402200"/>
          </a:xfrm>
          <a:prstGeom prst="arc">
            <a:avLst>
              <a:gd name="adj1" fmla="val 18861636"/>
              <a:gd name="adj2" fmla="val 0"/>
            </a:avLst>
          </a:prstGeom>
          <a:ln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FF"/>
              </a:solidFill>
            </a:endParaRPr>
          </a:p>
        </p:txBody>
      </p:sp>
      <p:pic>
        <p:nvPicPr>
          <p:cNvPr id="42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70113"/>
            <a:ext cx="591386" cy="59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 descr="Google Image Result for http://www.thenewcareerist.com/wp-content/uploads/2011/05/email.jpg - Mozilla Firefox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9" t="29028" r="40526" b="17500"/>
          <a:stretch/>
        </p:blipFill>
        <p:spPr>
          <a:xfrm>
            <a:off x="5078852" y="3962904"/>
            <a:ext cx="1371337" cy="1186457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2995053" y="2972271"/>
            <a:ext cx="1329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kern="0" dirty="0" smtClean="0">
                <a:solidFill>
                  <a:srgbClr val="00519D"/>
                </a:solidFill>
                <a:latin typeface="Arial"/>
                <a:cs typeface="Arial"/>
              </a:rPr>
              <a:t>Argos</a:t>
            </a:r>
          </a:p>
          <a:p>
            <a:pPr>
              <a:spcBef>
                <a:spcPct val="20000"/>
              </a:spcBef>
            </a:pPr>
            <a:r>
              <a:rPr lang="fr-FR" sz="2000" kern="0" dirty="0" err="1" smtClean="0">
                <a:solidFill>
                  <a:srgbClr val="00519D"/>
                </a:solidFill>
                <a:latin typeface="Arial"/>
                <a:cs typeface="Arial"/>
              </a:rPr>
              <a:t>Irridium</a:t>
            </a:r>
            <a:endParaRPr lang="fr-FR" sz="2000" kern="0" dirty="0">
              <a:solidFill>
                <a:srgbClr val="00519D"/>
              </a:solidFill>
              <a:latin typeface="Arial"/>
              <a:cs typeface="Arial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3501749" y="5649981"/>
            <a:ext cx="7611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200" b="1" kern="0" dirty="0" smtClean="0">
                <a:solidFill>
                  <a:srgbClr val="00519D"/>
                </a:solidFill>
                <a:latin typeface="Arial"/>
                <a:cs typeface="Arial"/>
              </a:rPr>
              <a:t>CLS</a:t>
            </a:r>
            <a:endParaRPr lang="fr-FR" sz="2200" b="1" kern="0" dirty="0">
              <a:solidFill>
                <a:srgbClr val="00519D"/>
              </a:solidFill>
              <a:latin typeface="Arial"/>
              <a:cs typeface="Arial"/>
            </a:endParaRPr>
          </a:p>
        </p:txBody>
      </p:sp>
      <p:pic>
        <p:nvPicPr>
          <p:cNvPr id="9" name="Image 8" descr="Google Image Result for http://st.depositphotos.com/2229436/2380/v/950/depositphotos_23800889-4-arrow-pictogram-refresh-reload-rotation-loop-sign-set.jpg - Mozilla Firefox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0" t="57567" r="43923" b="23611"/>
          <a:stretch/>
        </p:blipFill>
        <p:spPr>
          <a:xfrm>
            <a:off x="7322255" y="1268760"/>
            <a:ext cx="625832" cy="668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2" name="Flèche courbée vers le haut 11"/>
          <p:cNvSpPr/>
          <p:nvPr/>
        </p:nvSpPr>
        <p:spPr>
          <a:xfrm>
            <a:off x="7524328" y="5445224"/>
            <a:ext cx="1152128" cy="535994"/>
          </a:xfrm>
          <a:prstGeom prst="curved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107745" y="5981218"/>
            <a:ext cx="178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000" kern="0" dirty="0" err="1" smtClean="0">
                <a:solidFill>
                  <a:srgbClr val="00519D"/>
                </a:solidFill>
                <a:latin typeface="Arial"/>
                <a:cs typeface="Arial"/>
              </a:rPr>
              <a:t>Automatic</a:t>
            </a:r>
            <a:r>
              <a:rPr lang="fr-FR" sz="2000" kern="0" dirty="0" smtClean="0">
                <a:solidFill>
                  <a:srgbClr val="00519D"/>
                </a:solidFill>
                <a:latin typeface="Arial"/>
                <a:cs typeface="Arial"/>
              </a:rPr>
              <a:t> QC</a:t>
            </a:r>
            <a:endParaRPr lang="fr-FR" sz="2000" kern="0" dirty="0">
              <a:solidFill>
                <a:srgbClr val="00519D"/>
              </a:solidFill>
              <a:latin typeface="Arial"/>
              <a:cs typeface="Arial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3246393" y="6165304"/>
            <a:ext cx="3011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Bef>
                <a:spcPct val="20000"/>
              </a:spcBef>
            </a:pPr>
            <a:r>
              <a:rPr lang="fr-FR" sz="2200" i="1" kern="0" dirty="0" err="1" smtClean="0">
                <a:solidFill>
                  <a:srgbClr val="CC00FF"/>
                </a:solidFill>
                <a:latin typeface="Arial"/>
                <a:cs typeface="Arial"/>
              </a:rPr>
              <a:t>Every</a:t>
            </a:r>
            <a:r>
              <a:rPr lang="fr-FR" sz="2200" i="1" kern="0" dirty="0" smtClean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lang="fr-FR" sz="2200" i="1" kern="0" dirty="0" err="1" smtClean="0">
                <a:solidFill>
                  <a:srgbClr val="CC00FF"/>
                </a:solidFill>
                <a:latin typeface="Arial"/>
                <a:cs typeface="Arial"/>
              </a:rPr>
              <a:t>day</a:t>
            </a:r>
            <a:endParaRPr lang="fr-FR" sz="2200" i="1" kern="0" dirty="0">
              <a:solidFill>
                <a:srgbClr val="CC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dirty="0" smtClean="0"/>
              <a:t>. </a:t>
            </a:r>
            <a:r>
              <a:rPr lang="fr-FR" dirty="0" err="1" smtClean="0"/>
              <a:t>Manual</a:t>
            </a:r>
            <a:r>
              <a:rPr lang="fr-FR" dirty="0" smtClean="0"/>
              <a:t> QC of the data, by set of data not </a:t>
            </a:r>
            <a:r>
              <a:rPr lang="fr-FR" dirty="0" err="1" smtClean="0"/>
              <a:t>yet</a:t>
            </a:r>
            <a:r>
              <a:rPr lang="fr-FR" dirty="0" smtClean="0"/>
              <a:t> </a:t>
            </a:r>
            <a:r>
              <a:rPr lang="fr-FR" dirty="0" err="1" smtClean="0"/>
              <a:t>manually</a:t>
            </a:r>
            <a:r>
              <a:rPr lang="fr-FR" dirty="0" smtClean="0"/>
              <a:t> </a:t>
            </a:r>
            <a:r>
              <a:rPr lang="fr-FR" dirty="0" err="1" smtClean="0"/>
              <a:t>QCed</a:t>
            </a:r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r>
              <a:rPr lang="fr-FR" dirty="0" smtClean="0"/>
              <a:t>    </a:t>
            </a:r>
            <a:endParaRPr lang="fr-FR" sz="1800" b="1" dirty="0" smtClean="0"/>
          </a:p>
          <a:p>
            <a:pPr lvl="1"/>
            <a:endParaRPr lang="fr-FR" dirty="0" smtClean="0"/>
          </a:p>
        </p:txBody>
      </p:sp>
      <p:pic>
        <p:nvPicPr>
          <p:cNvPr id="7" name="Image 6" descr="Google Image Result for http://www.silicon.fr/wp-content/uploads/2012/06/stockage-disque-Fotolia.jpg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31944" r="46434" b="20278"/>
          <a:stretch/>
        </p:blipFill>
        <p:spPr>
          <a:xfrm>
            <a:off x="1233834" y="3691524"/>
            <a:ext cx="1683867" cy="21295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 smtClean="0"/>
              <a:t>Work-flow – </a:t>
            </a:r>
            <a:r>
              <a:rPr lang="fr-FR" sz="2500" dirty="0" smtClean="0"/>
              <a:t>French </a:t>
            </a:r>
            <a:r>
              <a:rPr lang="fr-FR" sz="2500" dirty="0" err="1" smtClean="0"/>
              <a:t>Argo</a:t>
            </a:r>
            <a:r>
              <a:rPr lang="fr-FR" sz="2500" dirty="0" smtClean="0"/>
              <a:t> </a:t>
            </a:r>
            <a:r>
              <a:rPr lang="fr-FR" sz="2500" dirty="0" err="1" smtClean="0"/>
              <a:t>float</a:t>
            </a:r>
            <a:endParaRPr lang="en-GB" sz="2500" dirty="0"/>
          </a:p>
        </p:txBody>
      </p:sp>
      <p:sp>
        <p:nvSpPr>
          <p:cNvPr id="17" name="Rectangle 16"/>
          <p:cNvSpPr/>
          <p:nvPr/>
        </p:nvSpPr>
        <p:spPr>
          <a:xfrm>
            <a:off x="2761551" y="6309320"/>
            <a:ext cx="3672408" cy="418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/>
        </p:nvSpPr>
        <p:spPr>
          <a:xfrm>
            <a:off x="1153645" y="3186888"/>
            <a:ext cx="1995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200" b="1" kern="0" dirty="0" smtClean="0">
                <a:solidFill>
                  <a:srgbClr val="00519D"/>
                </a:solidFill>
                <a:latin typeface="Arial"/>
                <a:cs typeface="Arial"/>
              </a:rPr>
              <a:t>Coriolis DB</a:t>
            </a:r>
            <a:endParaRPr lang="fr-FR" sz="2200" b="1" kern="0" dirty="0">
              <a:solidFill>
                <a:srgbClr val="00519D"/>
              </a:solidFill>
              <a:latin typeface="Arial"/>
              <a:cs typeface="Arial"/>
            </a:endParaRPr>
          </a:p>
        </p:txBody>
      </p:sp>
      <p:pic>
        <p:nvPicPr>
          <p:cNvPr id="19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96" y="3906968"/>
            <a:ext cx="591386" cy="59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avec flèche 15"/>
          <p:cNvCxnSpPr/>
          <p:nvPr/>
        </p:nvCxnSpPr>
        <p:spPr>
          <a:xfrm>
            <a:off x="179512" y="6597352"/>
            <a:ext cx="8640960" cy="0"/>
          </a:xfrm>
          <a:prstGeom prst="straightConnector1">
            <a:avLst/>
          </a:prstGeom>
          <a:ln w="762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49190" y="4798313"/>
            <a:ext cx="591386" cy="59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69" y="3357573"/>
            <a:ext cx="3588267" cy="210948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4026371" y="5590400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200" b="1" kern="0" dirty="0" smtClean="0">
                <a:solidFill>
                  <a:srgbClr val="00519D"/>
                </a:solidFill>
                <a:latin typeface="Arial"/>
                <a:cs typeface="Arial"/>
              </a:rPr>
              <a:t>IFREMER  SCOOP2 software</a:t>
            </a:r>
            <a:endParaRPr lang="fr-FR" sz="2200" b="1" kern="0" dirty="0">
              <a:solidFill>
                <a:srgbClr val="00519D"/>
              </a:solidFill>
              <a:latin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63" y="3800366"/>
            <a:ext cx="3061717" cy="164662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46393" y="6165304"/>
            <a:ext cx="3701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Bef>
                <a:spcPct val="20000"/>
              </a:spcBef>
            </a:pPr>
            <a:r>
              <a:rPr lang="fr-FR" sz="2200" i="1" kern="0" dirty="0" err="1" smtClean="0">
                <a:solidFill>
                  <a:srgbClr val="CC00FF"/>
                </a:solidFill>
                <a:latin typeface="Arial"/>
                <a:cs typeface="Arial"/>
              </a:rPr>
              <a:t>Every</a:t>
            </a:r>
            <a:r>
              <a:rPr lang="fr-FR" sz="2200" i="1" kern="0" dirty="0" smtClean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lang="fr-FR" sz="2200" i="1" kern="0" dirty="0" err="1" smtClean="0">
                <a:solidFill>
                  <a:srgbClr val="CC00FF"/>
                </a:solidFill>
                <a:latin typeface="Arial"/>
                <a:cs typeface="Arial"/>
              </a:rPr>
              <a:t>working</a:t>
            </a:r>
            <a:r>
              <a:rPr lang="fr-FR" sz="2200" i="1" kern="0" dirty="0" smtClean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lang="fr-FR" sz="2200" i="1" kern="0" dirty="0" err="1" smtClean="0">
                <a:solidFill>
                  <a:srgbClr val="CC00FF"/>
                </a:solidFill>
                <a:latin typeface="Arial"/>
                <a:cs typeface="Arial"/>
              </a:rPr>
              <a:t>day</a:t>
            </a:r>
            <a:endParaRPr lang="fr-FR" sz="2200" i="1" kern="0" dirty="0">
              <a:solidFill>
                <a:srgbClr val="CC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650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339752" y="6395045"/>
            <a:ext cx="4142052" cy="418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Work-flow </a:t>
            </a:r>
            <a:r>
              <a:rPr lang="en-GB" sz="2600" dirty="0" smtClean="0"/>
              <a:t>– </a:t>
            </a:r>
            <a:r>
              <a:rPr lang="fr-FR" sz="2600" dirty="0" smtClean="0"/>
              <a:t>French </a:t>
            </a:r>
            <a:r>
              <a:rPr lang="fr-FR" sz="2600" dirty="0" err="1" smtClean="0"/>
              <a:t>Argo</a:t>
            </a:r>
            <a:r>
              <a:rPr lang="fr-FR" sz="2600" dirty="0" smtClean="0"/>
              <a:t> </a:t>
            </a:r>
            <a:r>
              <a:rPr lang="fr-FR" sz="2600" dirty="0" err="1" smtClean="0"/>
              <a:t>floats</a:t>
            </a: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dirty="0" smtClean="0"/>
              <a:t>. </a:t>
            </a:r>
            <a:r>
              <a:rPr lang="fr-FR" b="1" dirty="0" err="1" smtClean="0"/>
              <a:t>CDIs</a:t>
            </a:r>
            <a:r>
              <a:rPr lang="fr-FR" b="1" dirty="0" smtClean="0"/>
              <a:t> XML </a:t>
            </a:r>
            <a:r>
              <a:rPr lang="fr-FR" b="1" dirty="0" err="1" smtClean="0"/>
              <a:t>generation</a:t>
            </a:r>
            <a:r>
              <a:rPr lang="fr-FR" b="1" dirty="0" smtClean="0"/>
              <a:t>, new data and </a:t>
            </a:r>
            <a:r>
              <a:rPr lang="fr-FR" b="1" dirty="0" err="1" smtClean="0"/>
              <a:t>updated</a:t>
            </a:r>
            <a:r>
              <a:rPr lang="fr-FR" b="1" dirty="0" smtClean="0"/>
              <a:t> data (</a:t>
            </a:r>
            <a:r>
              <a:rPr lang="fr-FR" b="1" dirty="0" err="1" smtClean="0"/>
              <a:t>timestamp</a:t>
            </a:r>
            <a:r>
              <a:rPr lang="fr-FR" b="1" dirty="0" smtClean="0"/>
              <a:t> in the DB)</a:t>
            </a:r>
            <a:endParaRPr lang="fr-FR" b="1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9" name="Image 8" descr="Google Image Result for http://www.silicon.fr/wp-content/uploads/2012/06/stockage-disque-Fotolia.jpg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31944" r="46434" b="20278"/>
          <a:stretch/>
        </p:blipFill>
        <p:spPr>
          <a:xfrm>
            <a:off x="293385" y="2996952"/>
            <a:ext cx="2476928" cy="31325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4003" y="6021288"/>
            <a:ext cx="1945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519D"/>
                </a:solidFill>
              </a:rPr>
              <a:t>CORIOLIS DB</a:t>
            </a:r>
            <a:endParaRPr lang="en-GB" sz="2000" b="1" dirty="0">
              <a:solidFill>
                <a:srgbClr val="00519D"/>
              </a:solidFill>
            </a:endParaRPr>
          </a:p>
        </p:txBody>
      </p:sp>
      <p:pic>
        <p:nvPicPr>
          <p:cNvPr id="8" name="Picture 5" descr="mikad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08" y="3472580"/>
            <a:ext cx="1170331" cy="202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779920" y="5157192"/>
            <a:ext cx="122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519D"/>
                </a:solidFill>
              </a:rPr>
              <a:t> MIKADO</a:t>
            </a:r>
            <a:endParaRPr lang="en-GB" sz="2000" b="1" dirty="0">
              <a:solidFill>
                <a:srgbClr val="00519D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012160" y="2996952"/>
            <a:ext cx="2770051" cy="2783761"/>
            <a:chOff x="6228184" y="2852936"/>
            <a:chExt cx="2846462" cy="2999785"/>
          </a:xfrm>
        </p:grpSpPr>
        <p:pic>
          <p:nvPicPr>
            <p:cNvPr id="5" name="Image 4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228184" y="28529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12" name="Image 11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380584" y="30053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13" name="Image 12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532984" y="3193932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14" name="Image 13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685384" y="33101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15" name="Image 14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837784" y="34625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16" name="Image 15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990184" y="36149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</p:grpSp>
      <p:sp>
        <p:nvSpPr>
          <p:cNvPr id="18" name="ZoneTexte 17"/>
          <p:cNvSpPr txBox="1"/>
          <p:nvPr/>
        </p:nvSpPr>
        <p:spPr>
          <a:xfrm>
            <a:off x="6758811" y="5805264"/>
            <a:ext cx="1789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519D"/>
                </a:solidFill>
              </a:rPr>
              <a:t>XML for CDIs</a:t>
            </a:r>
            <a:endParaRPr lang="en-GB" sz="2000" b="1" dirty="0">
              <a:solidFill>
                <a:srgbClr val="00519D"/>
              </a:solidFill>
            </a:endParaRPr>
          </a:p>
        </p:txBody>
      </p:sp>
      <p:pic>
        <p:nvPicPr>
          <p:cNvPr id="19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755" y="4010284"/>
            <a:ext cx="607540" cy="6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87" y="4022038"/>
            <a:ext cx="607540" cy="60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e 20"/>
          <p:cNvGrpSpPr/>
          <p:nvPr/>
        </p:nvGrpSpPr>
        <p:grpSpPr>
          <a:xfrm>
            <a:off x="803856" y="6329415"/>
            <a:ext cx="8160631" cy="430887"/>
            <a:chOff x="323528" y="6526328"/>
            <a:chExt cx="8640960" cy="450697"/>
          </a:xfrm>
        </p:grpSpPr>
        <p:cxnSp>
          <p:nvCxnSpPr>
            <p:cNvPr id="22" name="Connecteur droit avec flèche 21"/>
            <p:cNvCxnSpPr/>
            <p:nvPr/>
          </p:nvCxnSpPr>
          <p:spPr>
            <a:xfrm>
              <a:off x="323528" y="6957202"/>
              <a:ext cx="8640960" cy="0"/>
            </a:xfrm>
            <a:prstGeom prst="straightConnector1">
              <a:avLst/>
            </a:prstGeom>
            <a:ln w="76200">
              <a:solidFill>
                <a:srgbClr val="CC00FF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4876762" y="6526328"/>
              <a:ext cx="3799694" cy="450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fr-FR" sz="2200" i="1" kern="0" dirty="0" err="1" smtClean="0">
                  <a:solidFill>
                    <a:srgbClr val="CC00FF"/>
                  </a:solidFill>
                  <a:latin typeface="Arial"/>
                  <a:cs typeface="Arial"/>
                </a:rPr>
                <a:t>Every</a:t>
              </a:r>
              <a:r>
                <a:rPr lang="fr-FR" sz="2200" i="1" kern="0" dirty="0" smtClean="0">
                  <a:solidFill>
                    <a:srgbClr val="CC00FF"/>
                  </a:solidFill>
                  <a:latin typeface="Arial"/>
                  <a:cs typeface="Arial"/>
                </a:rPr>
                <a:t> </a:t>
              </a:r>
              <a:r>
                <a:rPr lang="fr-FR" sz="2200" i="1" kern="0" dirty="0" err="1" smtClean="0">
                  <a:solidFill>
                    <a:srgbClr val="CC00FF"/>
                  </a:solidFill>
                  <a:latin typeface="Arial"/>
                  <a:cs typeface="Arial"/>
                </a:rPr>
                <a:t>month</a:t>
              </a:r>
              <a:endParaRPr lang="fr-FR" sz="2200" i="1" kern="0" dirty="0">
                <a:solidFill>
                  <a:srgbClr val="CC00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42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Work-flow – </a:t>
            </a:r>
            <a:r>
              <a:rPr lang="fr-FR" sz="2600" dirty="0"/>
              <a:t>French </a:t>
            </a:r>
            <a:r>
              <a:rPr lang="fr-FR" sz="2600" dirty="0" err="1"/>
              <a:t>Argo</a:t>
            </a:r>
            <a:r>
              <a:rPr lang="fr-FR" sz="2600" dirty="0"/>
              <a:t> </a:t>
            </a:r>
            <a:r>
              <a:rPr lang="fr-FR" sz="2600" dirty="0" err="1"/>
              <a:t>floats</a:t>
            </a: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988840"/>
            <a:ext cx="8280400" cy="3960813"/>
          </a:xfrm>
        </p:spPr>
        <p:txBody>
          <a:bodyPr/>
          <a:lstStyle/>
          <a:p>
            <a:r>
              <a:rPr lang="fr-FR" dirty="0"/>
              <a:t>4</a:t>
            </a:r>
            <a:r>
              <a:rPr lang="fr-FR" dirty="0" smtClean="0"/>
              <a:t>. Update of the </a:t>
            </a:r>
            <a:r>
              <a:rPr lang="fr-FR" dirty="0" err="1" smtClean="0"/>
              <a:t>coupling</a:t>
            </a:r>
            <a:r>
              <a:rPr lang="fr-FR" dirty="0" smtClean="0"/>
              <a:t> table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9" name="Image 8" descr="Google Image Result for http://www.silicon.fr/wp-content/uploads/2012/06/stockage-disque-Fotolia.jpg - Mozilla Firefox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31944" r="46434" b="20278"/>
          <a:stretch/>
        </p:blipFill>
        <p:spPr>
          <a:xfrm>
            <a:off x="3104677" y="3219450"/>
            <a:ext cx="1295401" cy="1638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081924"/>
            <a:ext cx="1859244" cy="185924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032669" y="4857750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519D"/>
                </a:solidFill>
              </a:rPr>
              <a:t>SISMER DB</a:t>
            </a:r>
            <a:endParaRPr lang="en-GB" sz="2000" b="1" dirty="0">
              <a:solidFill>
                <a:srgbClr val="00519D"/>
              </a:solidFill>
            </a:endParaRPr>
          </a:p>
        </p:txBody>
      </p:sp>
      <p:pic>
        <p:nvPicPr>
          <p:cNvPr id="23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18" y="3858369"/>
            <a:ext cx="654554" cy="6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107504" y="4869160"/>
            <a:ext cx="1950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519D"/>
                </a:solidFill>
              </a:rPr>
              <a:t>SQL query with</a:t>
            </a:r>
          </a:p>
          <a:p>
            <a:r>
              <a:rPr lang="en-GB" b="1" dirty="0" smtClean="0">
                <a:solidFill>
                  <a:srgbClr val="00519D"/>
                </a:solidFill>
              </a:rPr>
              <a:t>SQL </a:t>
            </a:r>
            <a:r>
              <a:rPr lang="en-GB" b="1" dirty="0" err="1" smtClean="0">
                <a:solidFill>
                  <a:srgbClr val="00519D"/>
                </a:solidFill>
              </a:rPr>
              <a:t>developper</a:t>
            </a:r>
            <a:endParaRPr lang="en-GB" b="1" dirty="0">
              <a:solidFill>
                <a:srgbClr val="00519D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646835" y="2924944"/>
            <a:ext cx="1485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519D"/>
                </a:solidFill>
              </a:rPr>
              <a:t>Update</a:t>
            </a:r>
          </a:p>
          <a:p>
            <a:pPr algn="ctr"/>
            <a:r>
              <a:rPr lang="en-GB" b="1" dirty="0" smtClean="0">
                <a:solidFill>
                  <a:srgbClr val="00519D"/>
                </a:solidFill>
              </a:rPr>
              <a:t>Coupling table</a:t>
            </a:r>
            <a:endParaRPr lang="en-GB" b="1" dirty="0">
              <a:solidFill>
                <a:srgbClr val="00519D"/>
              </a:solidFill>
            </a:endParaRPr>
          </a:p>
        </p:txBody>
      </p:sp>
      <p:cxnSp>
        <p:nvCxnSpPr>
          <p:cNvPr id="32" name="Connecteur droit 31"/>
          <p:cNvCxnSpPr>
            <a:stCxn id="9" idx="3"/>
          </p:cNvCxnSpPr>
          <p:nvPr/>
        </p:nvCxnSpPr>
        <p:spPr>
          <a:xfrm>
            <a:off x="4400078" y="4038600"/>
            <a:ext cx="892002" cy="0"/>
          </a:xfrm>
          <a:prstGeom prst="line">
            <a:avLst/>
          </a:prstGeom>
          <a:ln w="76200">
            <a:solidFill>
              <a:srgbClr val="005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618947"/>
              </p:ext>
            </p:extLst>
          </p:nvPr>
        </p:nvGraphicFramePr>
        <p:xfrm>
          <a:off x="5364088" y="2420888"/>
          <a:ext cx="3700140" cy="3912000"/>
        </p:xfrm>
        <a:graphic>
          <a:graphicData uri="http://schemas.openxmlformats.org/drawingml/2006/table">
            <a:tbl>
              <a:tblPr/>
              <a:tblGrid>
                <a:gridCol w="2135510"/>
                <a:gridCol w="1564630"/>
              </a:tblGrid>
              <a:tr h="3356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COUPLING table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12345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LOCAL_CDI_ID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Local_unique_id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ODV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FILENAME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filename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SQL_QUERY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Sql_query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CONNECTION_STRING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jdbc:oracle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LOGIN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login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PASSWORD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password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40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MAPPING_FILE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Map_Argo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3564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519D"/>
                          </a:solidFill>
                          <a:effectLst/>
                          <a:latin typeface="Calibri"/>
                        </a:rPr>
                        <a:t>XMLEXPORT_DATE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1" u="none" strike="noStrike" dirty="0" smtClean="0">
                          <a:solidFill>
                            <a:srgbClr val="00519D"/>
                          </a:solidFill>
                          <a:effectLst/>
                          <a:latin typeface="Calibri"/>
                        </a:rPr>
                        <a:t>24/06/2009</a:t>
                      </a:r>
                      <a:endParaRPr lang="fr-FR" sz="1800" b="1" i="1" u="none" strike="noStrike" dirty="0">
                        <a:solidFill>
                          <a:srgbClr val="00519D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2339752" y="6395045"/>
            <a:ext cx="4142052" cy="418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765763" y="6758950"/>
            <a:ext cx="8160631" cy="0"/>
          </a:xfrm>
          <a:prstGeom prst="straightConnector1">
            <a:avLst/>
          </a:prstGeom>
          <a:ln w="76200">
            <a:solidFill>
              <a:srgbClr val="CC00FF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555776" y="6284208"/>
            <a:ext cx="35884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fr-FR" sz="2200" i="1" kern="0" dirty="0" err="1" smtClean="0">
                <a:solidFill>
                  <a:srgbClr val="CC00FF"/>
                </a:solidFill>
                <a:latin typeface="Arial"/>
                <a:cs typeface="Arial"/>
              </a:rPr>
              <a:t>Every</a:t>
            </a:r>
            <a:r>
              <a:rPr lang="fr-FR" sz="2200" i="1" kern="0" dirty="0" smtClean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lang="fr-FR" sz="2200" i="1" kern="0" dirty="0" err="1" smtClean="0">
                <a:solidFill>
                  <a:srgbClr val="CC00FF"/>
                </a:solidFill>
                <a:latin typeface="Arial"/>
                <a:cs typeface="Arial"/>
              </a:rPr>
              <a:t>month</a:t>
            </a:r>
            <a:endParaRPr lang="fr-FR" sz="2200" i="1" kern="0" dirty="0">
              <a:solidFill>
                <a:srgbClr val="CC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6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Work-flow – </a:t>
            </a:r>
            <a:r>
              <a:rPr lang="fr-FR" sz="2600" dirty="0"/>
              <a:t>French </a:t>
            </a:r>
            <a:r>
              <a:rPr lang="fr-FR" sz="2600" dirty="0" err="1"/>
              <a:t>Argo</a:t>
            </a:r>
            <a:r>
              <a:rPr lang="fr-FR" sz="2600" dirty="0"/>
              <a:t> </a:t>
            </a:r>
            <a:r>
              <a:rPr lang="fr-FR" sz="2600" dirty="0" err="1"/>
              <a:t>floats</a:t>
            </a: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5</a:t>
            </a:r>
            <a:r>
              <a:rPr lang="fr-FR" dirty="0" smtClean="0"/>
              <a:t>. </a:t>
            </a:r>
            <a:r>
              <a:rPr lang="fr-FR" dirty="0" err="1" smtClean="0"/>
              <a:t>CDIs</a:t>
            </a:r>
            <a:r>
              <a:rPr lang="fr-FR" dirty="0" smtClean="0"/>
              <a:t> XML sent to MARIS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9" name="Image 8" descr="Google Image Result for http://www.silicon.fr/wp-content/uploads/2012/06/stockage-disque-Fotolia.jpg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31944" r="46434" b="20278"/>
          <a:stretch/>
        </p:blipFill>
        <p:spPr>
          <a:xfrm>
            <a:off x="6451534" y="2618792"/>
            <a:ext cx="2590801" cy="3276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64433" y="5827886"/>
            <a:ext cx="162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XML for CDIs</a:t>
            </a:r>
            <a:endParaRPr lang="en-GB" b="1" dirty="0">
              <a:solidFill>
                <a:srgbClr val="00B0F0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79512" y="2567446"/>
            <a:ext cx="2846462" cy="2999785"/>
            <a:chOff x="6228184" y="2852936"/>
            <a:chExt cx="2846462" cy="2999785"/>
          </a:xfrm>
        </p:grpSpPr>
        <p:pic>
          <p:nvPicPr>
            <p:cNvPr id="20" name="Image 19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228184" y="28529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21" name="Image 20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380584" y="30053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22" name="Image 21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532984" y="31577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23" name="Image 22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685384" y="33101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24" name="Image 23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837784" y="34625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  <p:pic>
          <p:nvPicPr>
            <p:cNvPr id="25" name="Image 24" descr="C:\Users\mfichaut\AppData\Local\Temp\ARCF394\FI35200321001_0TA95_H10.xml - Windows Internet Explorer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" t="13194" r="7207" b="1666"/>
            <a:stretch/>
          </p:blipFill>
          <p:spPr>
            <a:xfrm>
              <a:off x="6990184" y="3614936"/>
              <a:ext cx="2084462" cy="2237785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</p:pic>
      </p:grpSp>
      <p:sp>
        <p:nvSpPr>
          <p:cNvPr id="26" name="ZoneTexte 25"/>
          <p:cNvSpPr txBox="1"/>
          <p:nvPr/>
        </p:nvSpPr>
        <p:spPr>
          <a:xfrm>
            <a:off x="6215017" y="580526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MARIS central catalogue</a:t>
            </a:r>
            <a:endParaRPr lang="en-GB" b="1" dirty="0">
              <a:solidFill>
                <a:srgbClr val="00B0F0"/>
              </a:solidFill>
            </a:endParaRPr>
          </a:p>
        </p:txBody>
      </p:sp>
      <p:pic>
        <p:nvPicPr>
          <p:cNvPr id="31" name="Image 30" descr="Google Image Result for http://www.thenewcareerist.com/wp-content/uploads/2011/05/email.jpg - Mozilla Firefox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9" t="29028" r="40526" b="17500"/>
          <a:stretch/>
        </p:blipFill>
        <p:spPr>
          <a:xfrm>
            <a:off x="4021258" y="2899973"/>
            <a:ext cx="1371337" cy="1186457"/>
          </a:xfrm>
          <a:prstGeom prst="rect">
            <a:avLst/>
          </a:prstGeom>
        </p:spPr>
      </p:pic>
      <p:sp>
        <p:nvSpPr>
          <p:cNvPr id="7" name="AutoShape 2" descr="data:image/jpeg;base64,/9j/4AAQSkZJRgABAQAAAQABAAD/2wCEAAkGBxQTEhUUExQWFhUXGBsYGBcYFxkaGBgaGB0aGhgdGBoYHyggGBolHBgYIzEhJSkrLi4uHB8zODMsNygtLisBCgoKDg0OGhAQGiwkHCQsLCwsLCwsLCwsLCwsLCwsLCwsLCwsLCwsLCwsLCwsLCwsLCwsLCwsLCwsLCwsLCw3LP/AABEIAMIBAwMBIgACEQEDEQH/xAAcAAABBQEBAQAAAAAAAAAAAAADAAECBAUGBwj/xAA/EAABAgQEBAMGBQIEBgMAAAABAhEAAyExBBJBUQUiYXGBkaEGEzKxwfAUQlLR4QdiM3KS8RUjJIKywhZj0v/EABkBAAMBAQEAAAAAAAAAAAAAAAABAgMEBf/EACURAAICAgIDAQACAwEAAAAAAAABAhESIQMxE0FRBDJhInGBFP/aAAwDAQACEQMRAD8A6BEGTAUQZEIAqRBkwJMFEABEmJwNMEEAEokIgIcGACcNESqGeACbwzwNSwL07wyVg1BcdIQBHiTwJ4RVCsAhMJ4ry8QlViDT0gmaC7AI8OTAs0PmhgEBjA9ruKmTLTkIzFaTUPypL/MCNvNHDf1Cf3kulMrO3Ka1ruImXQI0fZ/2gyyliYHCS4IYPnWAH2fM52Yx0nE8cJUhc34glJUAly9KNlBpHloWcgT+QkONCQ99/wCY6v2oE1OClygtHOAFZlZSpgVlKWplYNp+WMuKb2i2jE/p7PTKmFUw5UhC3JskkoF+v0j0xCgQCC4IcHcGojxLAyyWQpwphlrUHMQxIu/ezR7VLDAAlyAA+7DpD4W7aFJBIjCeGMbkjKiBiRiJgAgYGoQp05KWcgOWHdnb0jlfaP2kEpWVIdwhSjmZg5sHeJlJJDSs6VSYzuNTUokTlL+ES15uzF2jhsR7SzshXnJzEOzjoAnszxNftBMCsxW4ZgDUNR3HUGMvOisTmcNjhKSJacxCXAOdnrs1IUFXgkLJU6uYlVKCpegeghRPkiGBv8M9tlEpzBLMAase/WmsdnheNyF0ExLsCxLM+8eHYebls9ulYkMUc1Ny4p40tGiTT0LR9ASp6SWBB1pFlJjyv2M46tM3KSAlTAgh30AB0j1JBBDhiN4qM7E1QUGJZoGEiJCLEZHtTxAy5YAHxlnBYggv8o5/CY9ZfnNb1vEva/GJmTUhJcIBBrTM9aaM19aRm4VZ6sIymUjexfF1qCQSzeZ7tp0h/wAYpQcqLXaMdSq94soVaI2BeE/R3A6veLUqcwFSwNOkZssxcQYTdAXTiVH8xgeIxSmJKjbw+6wJJinjVWuxDfYh3oZHh01QLAm4cbh3bpWN+dxVKR1jCw1Cnp9/WJTqrPgKRnGTSY6NyVjSWL02gsvG3cRmyDQCCCNFJk0XJvENk+J/aOO9r5ypi0mwSltxd7HwrHRqEczxaW61Hw76CByYUZMrEkhII+GjUFHzedflHT/1FnIXgkMHdYYuygyS9PzP8J2d45uQwLqsmp/iD+0iiUIL0Pgaj/x6doUdNjMefi3nCYhR3CilnZiadWA8DHqU72kQlYSQVOlJKgRqNje8eQ4MkEvoNtmem9BHUInKIB6C4+3gi2m6B7R12K9peZpaQU/qN/AWjOx3tDNUVZKJJGVhUAGlR1FYxPeCnd6esNiFsCpLkjQ/L5w3Nk0dTwTik1fvVF1skqALBIIFASzh2tBOH8fdShO92gOwqzGlCD41jg5XHVFK0rDoNQmrJdmNPukVsdiyUkIDk16Jo2tdYXka0PE672k9oMqQEqBzHOktZA+FtCXeOE4jxBypa15nBASU8wqSw6V8IrjiIFSbePQ3tpGNjsXnL2/j5CGk5PfQ9IOeKrDgtcna5Bi3iMQZgAS5cOx2Gg1Je0YJehMXMNiWY6ixHp0pFSguybLxxoFM5DaZbekKK6BLIcpqa/GRfo0KJxReRXlSbVuBSgO1N9KwFaOatO/7xsYnALIBIBq2jDZn3hSpQTRQBKa0OxI8YrMlobh+NWhSVgsoEdPvvHtHClzJkoKVMSCoUKQCQ+5ePK5GUnQEC4DMTTftGrwjHzpKk5ZylJS3IfhbQNrV7Ry8kpP+Lo1ikuz00yl6TE+Kf5iQExycyCNsp+bvHKyfalf5kAef1i7J9o8wsPPo+1Iw8nOisYMaf7K5lKVnHNWzMSXsNIgPZdQFCl/8xqeoakWzx7+xWrV/iJDjQ/SrzDeVIXm5fY8IlL/43MFynzNPS0ERwJYFSPAhvF4up4oPHdqfOBY/HFSWQeZ9ejxpHlmxOCKSOGrG3+ofvE0Dz1jM9zMepd9XgqQRe/3rG6kzOi6pbFohOQ4chxvtFaXNe/3pF5Ezky/ekFsASEWPyiWWsFkBoMU1e0ACkhoKDEAImNxFJiIrNYx8dJzEnr9/KNmdXyinNl3gYHNYnB/emsA46kiXLzM4f5fKN6dKil7QhK0pSlABAcMav43gT2FHEz5tdWd6XjpJc4GWhtm8qeMYeIljNalN4ZeOWAAiiW2euvmPKLXdkmviSQUqBtTLpUO7/SK68WXIfRmsa3O46RlYbiS0qGd1p/MAw0O4caV6QdBSoZ7kVc7t6VhT0gQ6p19ywPWgPnFCfxGigAxt5HWLmNyFDuXPVwOwAcVfwjEnprWgbv8A7GCEU+xyYCbQAu7u9LfYaK7wdcx2BsGFNhsYaZIII1FSPPWN0QQAvXYGLGFlOKAEsSdwGJ8qQBKmT1PyLQbDzakmjgg7B6W8oTGgzEWBI6JBHnCiQmnRwNgA3zhRNjoPxGeSrKklm0NB1pDAkXIIsWswF2uLjygM9JCuYNa1OnjBQGAF6emwHhE0NB5BWQ4Ipa5DAO3TS8LB4lQU9wam32IHJxIS/oNw9fQQpCki1n2t/FR5RDXYzqUTLBhtcuYXvAPio/X9xGYvFkJYEZiQzguEsHNNKt4w07FkjKpVRzClxpu1jTSsZpP4OzVViglLgmhDh7dq+kFkcU0C2c0LnX5GOf4dn/5iFfFXcjMBT5GKsyY3MnMBS5so/EBStfSHhbFkzsv+IkBysUvWFJ4wT18f37xygm8ody5qB202oINhZ1W6OH1h4IMmdT/xpjWsOvGuxBNdDo8c4tyXP2Yt4acQRtDURnQYc1ffSL+HNoycKt220/2jWwlYgDQlpEEy1iMsQVKYoBkpieSFAsbjpUkPNWE9HqeyQ5PlDAJkgUyXGdgvamVNnJloSplD4ywHSly+8bi0QAZa8I8ZfEcLQNcfYjoVJijiZcSwOHxeDLkgekUhhi5I0q/aOsxkmMabh4qMhMw/wqlE679O8V8NKVmZwE/me143Z0imo3bt8ozjKyqB6+g/2i70KhcVw4QaMzP0L1jn8YQ5ax9DHVTZxVLU45ruwsGeOam4VSjyhzeg3Ya9YIf2KS+FJAO2+n3SL65gKaMHYFr6D/T+wipLGRTK7EXca2gapwcNpqNe8atWIU5CQ4DnypbbWJSWLCgpf1r97QNC3Nhe+0FWrlvcvsmH6AdZLlj6QomhwKEN3hoQZF6bhlE5iD3061+7wy5BUQKhm8Otg4jam8Mm5TlQS5uLEXFjZ4NL4XNcJMojLQKBd81Gr0Mcvl1ZriznMdKKSC7H5Xt3rEJEzKQ7MQ3lHTYnhUyqTLetmdxr40gSeBKSByfnfU0caDZoFzxa2LBnNSp2ZblyCegAt90ixiORA3c5hfMWoXjemezalVSnKQ1a+VB+94JhuATRUlNas5cDbxYxT54CwkckMYoXu/8AH2Y3eG4kqSMwoDevftFvHezUxaeVIGoLtpXTcwKXwGcEABI+EG4ckttetIUuSEl2NQkmNmeYAACq5AHZmJtYeu8WJ2GWpWatQzFjvWmsZ02SpASpynMnVwb1YaV1isrHzkJCwuhXlqAdHNYag30xX9N+Xh7FXNeldyC7MQaQYXDBQ7cw9WLecY+E9qZycqgQSVEAUfRnDdQOsa2NxqphzFKBRJZKcoOZ6kOwNrXjOSnF7NNPo1uFuqgeh/SRfuBG5hkMW8+8clg+LCUhS1Al1JRcAM2cEFujRoDiOMxJeRJKEn87ZR/rXf8A7RBFtvZLSR1U2eiUHmKCR1LeWp8Ix8X7XyUnJL51Gz8qXZ73PgIr4T2LUs5sTOUTqJb+q1VPgBHScM4NIkf4UpKTYqZ1nuo19Y0TQjmxM4hiByJ9yk2f/l003mRbwfsNLNcQtU1RqUglCXvUjnV5h9o6eccocjVIPiQH63hsRjZcsErWlIFCVFgHcByaXBhpgc5jvZxEmambJaWgADIBQEBqF9aUjpxUAjUAxUnYmXOlH3S0TMwZORQU5dgzdWHcw3BZsxSUuHQEkFRPNmSpglv8va3li21y/wDC9YFhcuKc2TGooRWmIjVkGHiJD6RnYjCx0UyTFOZhlRPQHN4mUwaMuZh+atheOoxOGVt9+EZ8zB3BBsasaQ8kgo53FFAH7GMuZO6dq33Hf9o6hfBEzBUkMasC5+kZWI9nCCCkuQPLU1IraDyx6DBnN8STUaO5bbWM8h43F8NmKW5lqIqCcuxFX84DO4Qu6Um5ox1ZgH7nyjdTj9IcWZAEGeht1B8ra2i7J4PMOjHV+v30tEk8Jmag/EA4So31Bis4/QxZTMg/b/tCjUHCl6Bxuyv3vChZr6PBnp0iUkBggAeJ3e8HlMzBIaguYpoJbU+Q8t4JLR91No8Ro7bLyVjYdq6w/u0khRSH379YAhGr+jfdoIEUq5/mJoLC+7DgsxH7dO0Pyv8ACPTrrAwPCBfiRzBySk5SyVHKWBYlIIdiKQKLYFgoSfyDy/iH90lmyC8U5mMSmqswapKkKDdyQwhxjE/qA70isJCbRyf9RZ7LkpDABKlaO5LM+1LRxONxLy0oamcqd9TSOu9sJxVP5bCWlLuMvMp7m432jj8Thq6s7WfWtQWP8iPX4I1BHHN3IFhpmQpIbMFAg9QXtY2jam8WdIBSHY1GW4UpnewYiMNUpt/EbfWDypKlCgdmfT4iwv12jWUVLslNo3eF4vPMSGYCpS4sKEpOirDZnj03gvEwvKhySdyHFLUA2vHk/BENMKWZWUhiQAOZOp6tHcezU4CchSlJSATVSkirEb7mOXlgkzSMjvQBGd7QLnJkKOHTmmunKGzUKk5iRqGeNIiHAgQznvanAJTKC0rmgpmS6e9mFJdabpKiOzWjiOIYsLWteVDrUVMpIUkZiTQEsAPmY6D229q5aFHDBKjkUkzFEUGUhQCGNerjaMHh+FVMSR7ySkKAAzEqIq4oBTzjSOnciXtUitLlZZOf4FEkpKFKSxSoK5UuwYnxpGueOzMOUJRMUoFCCxUUpQSOblQxNQ9Xd4BxDDYmSPclKZo92ohQzNzKSlg6aKcggWLxsez/ABPDpkS04mWTOUcqChCSFEAsZhJD2DsBQRPJNVcVY4L6zYwPHPeoTN5pWd3fmQWXlOYC1jXrG1IWVJBLPW1rkBvCM/A4QDDBTJKwVE5C6SBMNAwr4jSNBEoISEg0Z3ZqKJIp4xxcX6FKTijafHSsisCBKSIUxf36QLOdHi5cglERkpet4CrDpG/mYIUHWn+0QJGlTVjpHPLmNFAAvCId62a57jWInAIehVcm5uRW/eIlM1JJKwxsljTyrE801rJ8y/lrESmylFA/+EoFioVf4j210iJ4VLocxpbnItbXrBStdylLb/fWAfjZmkuj3JA+/OM25v2PQOdwuUoguslLsQo00Pe3rFBfBJbgoVNSQXNXFDo46xpqVNP5OzEN4kwyZqw2dJ7JKfUxSfIvYPH4ZI4KP1zLk/E1y+ohRp/iBokt3H0pDw85i/xKktSnoCNqQUFXbz8YuoU9h/IgpVoBcP8Aw0T5UPFlETF+XQ/Zh86t28GjRCgzNUaHr4h6NBFhtx4/MvRvpC8kQxZgcYmzE4ecsFimUsgi4ITQ0844z2e45MK1D/qFKUUk+7Ukkli5Oa5P7x6fPkBaSlSXCgQoHUEAF6+cYE72KwilE+7UHagWWZiKO5F9DtHVwfq4oxamZz45N2jH4jj1+5mZpeLAyl/eJl5Da5DmDnjS0ysx/F0QC5kgpdhVwm3WLcz2Cw3/ANoZgRmdzR3e1j5xBfsJLYhM6aHOtQBVk3DivpGq/T+Z+yPHyHE4viUyYhKpk2cXmLSeZRpkDgJt+cxVmFLNnXV3BQoaj9h5R3M3+n4JpPUkuS+QtUaAroerwNPsMvTFKtsrWz81I6F+zgrsz8M/hw8/KFNnIGVJqDcnMX8TDJUFKQkzHDhLMQwUwLR2H/wWekkieCTf4kmm51ijjvZTFIdzmap53t31jRfp4n1Il8c16OXGJKjmK63Zh0Pj/Eb/AAPiKEGWfjWJqWATzEOXrvUMIzTwmYlNh2BSd97wJAmoIAzAuCkgMyhVwR2MaupEq0e2cF4sqeuYcgTLAQUXzcwOYLcs4INgIh7X8ZOEwxmIAKyoISFOzkEksCCWCSb6Rzv9OOKTP8BbFAC1BRHNUhTXbK5J8Yn/AFcV/wBPIAsZpJ2og3/1Xjki65MGaPatHl/EUKBzKUpeZySpRJJuXO9Y6TAS15UoMshdFBOQ5iwJCgNQwNY55c0BSPeglDKBymtQQ4ejgsWjTn48JMvItS8tUrqlRBIo5qPhAZyzneOmcclRMdM3/avj5WeVahkUZZD3ylOU1NA6SwaKHCVqCpU1cxSkS1OQQ+XMlSQ2Wv5hfpHMiaVTFE6lRIuKnV7iulo6bBp/6dS6gZwHvqj94ylFccVRUVkz072dnj8MAd5lLAutRaveLGAlKTKQhZBKRlBBd0gnLf8AtaOJwXEzKX7uhSE5viIuz7jfSO8NEgaABqx5XFxTjySl6ezs5HHFRQJZA6wFSi1Aw+2eJqQXuB5QJaex7tBLZCZG70J++sJXYDw0GjxCavQB/BoaXLVqDW7Aiz+MZuh2QWpCXdg+4rToxiM1b1SEF96eggkvDitcpvqT5q7QZCEJPxObO4L+LdbCJ0Mqe4mE1S/U2toIN7pKS5cnQPS2gIpBVqJOoamn0qYGnD3dRO9B+7G8F/QBzZj2B8w3SrP4CBSpBB5idgAGA7Bn1uTFtYCdHtZPbV/SKq10GZQr+UJI7a1gv4NIZRSNfvyhQznQDyh4VorQSV7yvKjXWtbhmv1h0JWC7y3FPBw1rGnzhJW7EJ3LlvrBZZUXam5Y+dPlSIpfAHTIWRcAudCRsG8BBvcK5uYVFim0AUpbPnCQb9/paJhwarftCxC2WfdFicw35R471/2hkyC9zYfl7av2iCFPqTQDXqKw6prDW9Xqfn0iWg2T9wp/iDb6bRJEml69orlZb4QS+p8oYJVflAq4pa7v3tDxQtllUv8Au8G+94cSKXB8PukAJoXPkKeETyjcsPl9dYTSGOZP9w8tfO0BmYLOkpKhXYF284KHctWlfl228odQcjd3qTQmtIFoRy+L9iZZYoWQ7kuDlo7ajKPOKiv6eAkET+4ym/MDlrSh+cdi4F2s1D4184iJoGruNHP2Y6Y/q5Y9MjxxZmcL9nxh1KMvIlLMBzFQF6qVcudore1vs/NxcuWlKkAomFRJzMxTlOlTG4MQoiiTqbjtEFYlbF0h7XtodukSubkUs/Y8FVHnsz+m2II/xJNHaqxffk+3h5f9OMQDVUkh7ZlWf/JS8ehzMQurB6UIbWlj2hjOXsf3+6+Ub/8Au5/6J8MTgJX9NJgQT7yWJuc2UopyNQuEuF5n6MI0cL7FT04dUorlZs4UCCtmBSf0uLbR2xmmpqB49+ukCz6AnzLbXiH+7ll2NcUV0cufZecZqlPLKSkJ+I7VNo60gszWG40gYWKuR9/Yhw/Rt99zGb/RNjxV2E92enTX/YQMy1vcCn6A+l6w6SXYMWvb1aHJPVm/bpGOciqQE+8JoXHUAd8tS/Ygd4MnOLc3csbXpQw5Sevf71iNBRx92gbbFSBzTNNvditQUkkjWtgfAxPOdUk7cop4AQ2drPror7EP7x3Len1gbbHQlzjtXolVP2iuq9UHo48/rFgzNgNdS3aghKWrt4h2fYwkworGlnHQOSIDMA0B8vnFyYCav6j1gapiXZ00vWHbGUfep6+ALekKLRmp/UfAU+cKK2BUMp0lOZjukjuw8Gh1SEqHOpRLEgOb11FD/MDKGYqUwBY6FiWBO1Imn3YIZdCTYnMNal7UNIf/AEAsvDila1cDp13gqcICAxUH5qGjbERWPFJbGpJDioo/RvDWIKxc0jKUAApJzPQZu16wVIDTlIZxpatWAdmeFOSXDq1YHvQvWtx59IypcucbrTsCHzdKNzHR4nOwQzgkuQTdZBI6/wAQsd9isvqmf3hxQh7u37w03EpADAq3A0PjpAZEvKOYAEG5v0uIL+ZnuHPM5uQb2grYyIxSiDllgauTTpatYj75e4AIswcnQU0G8HSE7sS7NTy3iSaM72pSx16wX/QEFJmUJN76d2al4iZeuUEg1ZV+4JoWhDma52eiXrcb6Q65AJBd7Xe1GdjbwhKwBykgqDpqWJL0+fQCCy1gkkJIag3Is9TTWtIiiQEG/QMaaDtt5RErSNahgopcAmjRQB1EOzGpG5vTR2tpDSg7gVahu5J0B1vvA0KyhmL/ANzEkgO4OlomqarlLkAb3er9GtCoCUtOUsVV8aeevjD5wCGUH8KnxrqYr/hkkqKiS909rN5wRZAHLlcnoyQfkdISWwDJtfRquG+yTEVTFj8tW3DfzFReFUfimLILuwAqamv1gkmTls5J7l2NL6Q6EHSlet+zXO4vTppAZ+MIZCZalVDmzX11NoipBq7c1Opv3ar+UEJIsHNh3a3yhJfRsjLXMc8iUgm71vU6d4KZytnO72J28YUlBA+LTow0YC51hp+JSkBlOb+li2tYLt6QqIqmhqh6d1MQ5cC5vEjMDWIpoz+nTrFUcQUp8qU5XNRc2btpA8JxCYoVAGn92toeMqDRopyiqi3c9LMfpAzxGSCauRc9N6doqZwXCkAnq7eJfVvnCTlFcqXNwB0LVFWgUfoBv+KuDl/LqT16fWK6sZMUfiAuWADhvle8GElIdKUgC9C3iermEZSKFm7E9SepLw24/AopKSLqUVUeoDXfS2nrDSZaUmgSzv8ACPXaDrkIYgJIBr5m7OK1PWAe5ZwzXoAagi/S0Umhjier9SR0d28xCgYS2oHRlH1hQaApTJKiGWokbJ7iigbNSNGXgxTlACfRhlvqfnAJeKSFLyJeu76cpbsD6Qb8YVEJehS7KoRSpbc0vv0gk5PoEkX5WHHatWDOa/xE0oyf3Ek1YDRi7XqfSMj8WcrlSlUAOYC97J8Ysy1ZmCixIJBJKXFGbyhYS9sNFyW6UskApo9wRpDT0k8oDCpoNiGL3iuoW94o1JHQp0cg2cmsWpSSlRLllj8poAHLjUkkxLVAAVhVADLcDcki+pq7GIKkLKgUhw5d3Ync6u9YPjMcENcMkUawtV9hGcviE1a1BCeUWfTR/veKimxWX1ygFpajg5nq97vX8xYiI4iQVAhygBQ503ATUi9X7RUkIWQxXYMp99QP7WAHnBpCE7J7/qv5UEV0BdOIyyzlOchgXD6W+UVVFaqpcPrc2AIJ2iZURZNGPNTLfUnVyIZKzUH4g1nIYj4QLs7V2iaArpwyw/O5eoD6kkUJ2i77gkFiBVyCHeliSdGBptDjHpSASMpoCo6GrVtYREz3DtUbi99BBbYUKfmBGVQcD4mBe1xremkTlTDlSG5yGOYhn1Jqyr2ivLxAFbJDOGqaUbc9IIvEVD0qG1INKV7ddIVMY4SqhKsxuE2Gz94dSlB6MNmD7s/akJEx2pdiRegO2lxDz8QmWUgljfvq7+cL2BJ1PygmlehyuNbfvEJ6lCySTToK3Las+nTrFbG8TyFgKFi5ZrE1GneK8/FzZiiAWSSGboxIGp1eKUW9ibNZiAc1gxDFhQm5N4qzuJlNACOU5SfhJNH3gE4kpBOStFFxZnD7VPeDJlBqgOQaVdhZt7QY/QKP4xSyKl3FNNi5usO1usTw4FHJdKR23Art42groP5X86NVz+w3hp8pBFU3JCUpc8zgDNsKxdpC2N7wD3mVgcw3HNZvRoUyak0vd/0/7Ugpw8oAyy1TypBJLUo2tAPWBJwRfLlZAuHBKiKgq0ABJprCtAWMNLClaKHS3LUN2doLMBSCUpctRqvd20DuL7QFRKQXo7MEptZ2y1UdX2aBoUoK52SGYPdTaqIcanvEVvsokqSSWUCkAhQAdgRTmI+I60pAlkh2JK3c0YakBRZgP7b0gqiojIglIcjN+Y1pk8G9YKZzMCWWbEWJOgfsYfQGYkKlOVKK5hL5QKMSadB1O0EOcHmmOCXYPUUBCR6Q0zigJUDXKEuCGd+nS8VZvFkasHoWVzBi1tKC0XUn6Fo0vxzUcDoAKQowhxMflLJ0BUxbSkKH4mGaNMcPcPUGr+Td2Z/KCSMO16knxsaEkaCkZBnkLJSSAok2KtywY2+TwdS5gVmcE53YPlBqxB2Ya9IrF12TZsoCQ2YgkUY3e9aeEMqYgV/SbKtQUb9ozZ0lROc0NDmKaVbapDQZEolDBySARS+9bBwxeIaXtjTL0sh+UKpQpLMW0L3FiK6RASpgByzMovlFxaj6MYXu1FQSSGDKcgv1r1aLCEoyF/i31NC3yiW0hgDggaucxuSbs9w8W8PgTQE2YZRbQBzrZ4iMoIdrM1S+hfz1iCMSal3ykNajWOna7xLbY6LcxGUHd6GzFopKRmPi5f0DWY1iKJ6g+cgAl9VKu3gYczw4UcoRdydTamlXECTFYX3If9QcqNgz9qaCghxLWGSSHN92Z6nWwvDSVOlkhOahSNP3t8oJnLkPlAJq92Ff/WE2MDLw7WykXApo9K2NdA0ETLe4S3q+5HibQy8UgJItQ2NQ5v6iK2I4mxJFVWArVQNBsLgQ0pMGHlyCxJHNoXc0zVJ8meEqSzK5jRiTVgC9OvaM78YtiSCpyW8CxUwq1/KLGKCsoJUUuzDXR7XN/SKxa7EGE+5ZnJCQoNXw0NIpqCl8wClPqQzNar2cvFuVldwHe5KiGZ6j9u0P7vNQHVwGpT01HlAqQFGTw8leZa1Dle3KBVwQ1dPODFaWLZjs9E1sR5t4RoolaEEdb626WgczKF5ScxpRtteghOdsKKC8QhJSAQdEjcNsL1FBEEhSlUIcNUtmLsaaABzF+ZLBAH+GBtlJGWtVdekBoEOgaEJUp6aCtVEuPWKUkFMphWZgXSFgpoRm2AqKO8WJmFUWShWXKp3cFRZ3JbW19QIJLkMSEkOWzTDfWg20rCxSCKBGerJSCBmYVUs7vpBlYwicOEjNzDMOZT1NaF7iugiCULII5gTRKmHLclh2Nzt1icrDkFiTmJcn9OoSncRGTNWSSosgPlRUFWV3JP5beMSBOSfdpKZZSpTipcKBa6jrswhZSVJUVOQC6LgNs4odIkqaKMABXoGNBar1jNncRJmJUiiS7kMc5qSG6NrAk5dAWfx2UlIB2AA0eh8ninPxqAHVYEAkPlBL7Xq5iqviLLSlnfR6UAqSdHNoHLkhaFGYSEqBdZtmzZiQKCqXGmkarirsnIkqWVJdHMSQzjcjpYAikVJuDliYCllKYAqfKlLVJNfiiwMQFpAQVJl6GylsKs9qjxg7pByBtHDFk6lzqSBeNMnFipMEr2dCqrWcxvUivZqQoMviNeWWSnQs/rrDRGfIPFDYLDtmzNSgYuX8LQeQEjKkK5jTcPV82g0iuEAhwopDNlFnGoNtbk6Q8iWW5yEtUuzF7gt0eB/7AuTA2UJKWA6now0u0WBMokVsSdj0ijhkgZjnc/EKPlqWKRpR4mlFKMk1ClGrUZx/a+kQ1ZSLyFKUsuAUhIHxM4Av3fSFLkquScoPws4Ong1YpKlAqSSXTZQsLEeLt6ReJKnyqGXrV+0Q0l0BOSS4cZm3I116mCHDukEZh4X08B1gcsFCU5yGJAChTe76vrAl4xgKUF3Lfl08RCdvoCyqUEvTK6mfU1fwFIXuEEDMysulC4SSR4iMfiGMLNmK1KZJayd/GKsudOQwYgi5zOQDR6djFribV2JyNwz02DOaUDMHpep8IrpxWdRSKg6AaChpvXuYrSMMtRK05k81Cpq2ALHzNLCDS8QUJzSyFFyCALkfFbRzDwSCwczAGaUkcoBs/wATU8mSK9INKwSUKIdqF6hTgb94SJ8xZOVLMwZwGL3PRiIMFPQozEpckBhUDU11aBtpCGVh0gkgMwZLVajNsxgn4XMgh84ajCoAAqGqTrFrCqAyg1UdgLDbwY+MCnBSf8I3UQCfygpSPpGbmVQNGAAKqkk0DlmBZvr5QUygmgJWRUAFwGuCerQNc1SJa1Kykg1Kq7Dy/eBnib8wZMsKNSCCou1B5Hxg/wAmApuMJzlasoeg/nd9oijFJDqtmIAJBBJDWFzDpIWMxlgqAJSlVCQnUPYGILx6QpCAkqmd3Ke5tp6xWPqhFmZKKmd2BF9gasE2PeJLQCxzFwGBe7NbS59ICJSFZSkqCQuoB2FCTqNxBxiEr+EgMykhrioYDehiaHZBSDRyQkl1CgOpD+jNvDBTClGpVLNRwTuaDzgknDVBKjnN3FKaNuzwbNlUUKsAw1YaE9biB/EAISg4JU68patXGw8m7wJa1cpVQm6VUUNn9YeZiXBQwZLgkGoo99KN5RVmTFIKUOVEgByXKgz08Lw1F+xWLE85UkpIDhxSppXrQRlqlIzKSgBDWIepNKJ1sLbxaxspeZKwMqSQ5f4bMVVrUQSdjkCYkUUpnrRu1GLRrG0tCZUxWFSxzcjk1IcqJ1G1PrAZqM6UggolD4UBXMqhY/IwaUlKphUXWUumvwpsDlHb59YsqCCQC4IcJ0IagsXA6doq2kCRSWAo8ysqUkpAH5VC56m4pSpgcyQCaEhBqS5zrIBYbFqdYs43C5yUmoBzZB8LmxPkYhPTlUFX0vyAAAeCrwKSAirDK/KpAToDQgaUhQNWMQLOob3+2tChAV+HqOQd/ouNTELLAOdR4PChQp9guiS6FxsfkmDSLH/Mn5GHhRmyi0tIdXc/KHxQaWW/UIUKJkCMZUwlQck8m/QxW4x8A7H6woUa8faBlnhw5V+B8WVFsjlQdX//AFChRpLsgnNUTMDnb5mI8JQBKJADua+JhQon0ymHmDlT2PzTGog1/wBPpChRiwQpX+InsP8AxgU+yu30ENCjD4WZc45pi0qqMqaGouNI0MLVUx6sSz1aotChRv6I9lHiA5knViH8Is4BI9yCwd11/wC4QoUU+gZQ4ryplAUGZNBSNZQ/5vYD6QoUU/4iXZJai58frGEVn3ai5fIP/IQ0KModlFKcs5zU2Gv9kXZP+Ijun6QoUdDMwXtKo5FB6MPpF/iKBkl0Hw/+sKFBx/xRUuwOAUSFPokN0rBcNZR1IDnfvvChREu2CI8RpKLbp+sY3HSyEgWzCml4UKHx9ob6LiJSf0i50G5hQoUU+y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lh5.ggpht.com/_onVdt24pCwM/Sfm5hQHuJtI/AAAAAAAAElY/lb0ibDVvJ4Q/s800/04_77127517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22713" r="28113" b="35734"/>
          <a:stretch/>
        </p:blipFill>
        <p:spPr bwMode="auto">
          <a:xfrm>
            <a:off x="3736700" y="4797152"/>
            <a:ext cx="1987428" cy="10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672646" y="4805231"/>
            <a:ext cx="1347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CatalogueService</a:t>
            </a:r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Web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263737" y="4026550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519D"/>
                </a:solidFill>
              </a:rPr>
              <a:t>Manual</a:t>
            </a:r>
            <a:endParaRPr lang="en-GB" sz="1600" b="1" dirty="0">
              <a:solidFill>
                <a:srgbClr val="00519D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059990" y="5754742"/>
            <a:ext cx="1808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529E"/>
                </a:solidFill>
              </a:rPr>
              <a:t>Automatic</a:t>
            </a:r>
          </a:p>
        </p:txBody>
      </p:sp>
      <p:pic>
        <p:nvPicPr>
          <p:cNvPr id="39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193" y="4824444"/>
            <a:ext cx="635471" cy="6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29" y="3204773"/>
            <a:ext cx="635471" cy="6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1587">
            <a:off x="3143751" y="3238324"/>
            <a:ext cx="635471" cy="6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91">
            <a:off x="3162998" y="4258495"/>
            <a:ext cx="635471" cy="6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339752" y="6395045"/>
            <a:ext cx="4142052" cy="418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e 27"/>
          <p:cNvGrpSpPr/>
          <p:nvPr/>
        </p:nvGrpSpPr>
        <p:grpSpPr>
          <a:xfrm>
            <a:off x="3246393" y="2456999"/>
            <a:ext cx="3488651" cy="434889"/>
            <a:chOff x="3238482" y="6464328"/>
            <a:chExt cx="5591794" cy="454883"/>
          </a:xfrm>
        </p:grpSpPr>
        <p:cxnSp>
          <p:nvCxnSpPr>
            <p:cNvPr id="29" name="Connecteur droit avec flèche 28"/>
            <p:cNvCxnSpPr/>
            <p:nvPr/>
          </p:nvCxnSpPr>
          <p:spPr>
            <a:xfrm>
              <a:off x="3238482" y="6919211"/>
              <a:ext cx="5591794" cy="0"/>
            </a:xfrm>
            <a:prstGeom prst="straightConnector1">
              <a:avLst/>
            </a:prstGeom>
            <a:ln w="76200">
              <a:solidFill>
                <a:srgbClr val="CC00FF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5363235" y="6464328"/>
              <a:ext cx="2936255" cy="450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fr-FR" sz="2200" i="1" kern="0" dirty="0" err="1" smtClean="0">
                  <a:solidFill>
                    <a:srgbClr val="CC00FF"/>
                  </a:solidFill>
                  <a:latin typeface="Arial"/>
                  <a:cs typeface="Arial"/>
                </a:rPr>
                <a:t>Every</a:t>
              </a:r>
              <a:r>
                <a:rPr lang="fr-FR" sz="2200" i="1" kern="0" dirty="0" smtClean="0">
                  <a:solidFill>
                    <a:srgbClr val="CC00FF"/>
                  </a:solidFill>
                  <a:latin typeface="Arial"/>
                  <a:cs typeface="Arial"/>
                </a:rPr>
                <a:t> </a:t>
              </a:r>
              <a:r>
                <a:rPr lang="fr-FR" sz="2200" i="1" kern="0" dirty="0" err="1" smtClean="0">
                  <a:solidFill>
                    <a:srgbClr val="CC00FF"/>
                  </a:solidFill>
                  <a:latin typeface="Arial"/>
                  <a:cs typeface="Arial"/>
                </a:rPr>
                <a:t>month</a:t>
              </a:r>
              <a:endParaRPr lang="fr-FR" sz="2200" i="1" kern="0" dirty="0">
                <a:solidFill>
                  <a:srgbClr val="CC00FF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32" name="Connecteur droit avec flèche 31"/>
          <p:cNvCxnSpPr/>
          <p:nvPr/>
        </p:nvCxnSpPr>
        <p:spPr>
          <a:xfrm>
            <a:off x="3131840" y="6165304"/>
            <a:ext cx="3096344" cy="0"/>
          </a:xfrm>
          <a:prstGeom prst="straightConnector1">
            <a:avLst/>
          </a:prstGeom>
          <a:ln w="76200">
            <a:solidFill>
              <a:srgbClr val="CC00FF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819400"/>
            <a:ext cx="28860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1485">
            <a:off x="6615113" y="2043113"/>
            <a:ext cx="2303462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18570">
            <a:off x="1579563" y="2087563"/>
            <a:ext cx="2174875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5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smtClean="0"/>
              <a:t>Data </a:t>
            </a:r>
            <a:r>
              <a:rPr lang="fr-FR" sz="3000" dirty="0" err="1" smtClean="0"/>
              <a:t>inventory</a:t>
            </a:r>
            <a:r>
              <a:rPr lang="fr-FR" sz="3000" dirty="0" smtClean="0"/>
              <a:t> : 234 606 </a:t>
            </a:r>
            <a:r>
              <a:rPr lang="fr-FR" sz="3000" dirty="0" err="1" smtClean="0"/>
              <a:t>CDIs</a:t>
            </a:r>
            <a:r>
              <a:rPr lang="fr-FR" sz="3000" dirty="0" smtClean="0"/>
              <a:t> </a:t>
            </a:r>
            <a:r>
              <a:rPr lang="fr-FR" sz="3000" dirty="0" err="1" smtClean="0"/>
              <a:t>from</a:t>
            </a:r>
            <a:r>
              <a:rPr lang="fr-FR" sz="3000" dirty="0" smtClean="0"/>
              <a:t> 137 </a:t>
            </a:r>
            <a:r>
              <a:rPr lang="fr-FR" sz="3000" dirty="0" err="1" smtClean="0"/>
              <a:t>labs</a:t>
            </a:r>
            <a:endParaRPr lang="fr-FR" sz="3000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018765"/>
              </p:ext>
            </p:extLst>
          </p:nvPr>
        </p:nvGraphicFramePr>
        <p:xfrm>
          <a:off x="4931532" y="2090157"/>
          <a:ext cx="4104456" cy="1986915"/>
        </p:xfrm>
        <a:graphic>
          <a:graphicData uri="http://schemas.openxmlformats.org/drawingml/2006/table">
            <a:tbl>
              <a:tblPr/>
              <a:tblGrid>
                <a:gridCol w="2497007"/>
                <a:gridCol w="1607449"/>
              </a:tblGrid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 Instrument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Datasets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Argo</a:t>
                      </a:r>
                      <a:r>
                        <a:rPr lang="fr-FR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800" b="0" i="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floats</a:t>
                      </a:r>
                      <a:endParaRPr lang="fr-FR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81 984</a:t>
                      </a:r>
                      <a:endParaRPr lang="fr-FR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bathythermographs</a:t>
                      </a:r>
                      <a:endParaRPr lang="fr-FR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60 128</a:t>
                      </a:r>
                      <a:endParaRPr lang="fr-FR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discrete water samplers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43 841</a:t>
                      </a:r>
                      <a:endParaRPr lang="fr-FR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CTD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40 093</a:t>
                      </a:r>
                      <a:endParaRPr lang="fr-FR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current</a:t>
                      </a:r>
                      <a:r>
                        <a:rPr lang="fr-FR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800" b="0" i="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meters</a:t>
                      </a:r>
                      <a:endParaRPr lang="fr-FR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2 116</a:t>
                      </a:r>
                      <a:endParaRPr lang="fr-FR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228162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</a:tbl>
          </a:graphicData>
        </a:graphic>
      </p:graphicFrame>
      <p:pic>
        <p:nvPicPr>
          <p:cNvPr id="10" name="Image 9" descr="SeaDataNet Common Data Index (CDI) V3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30000" r="13555" b="22499"/>
          <a:stretch/>
        </p:blipFill>
        <p:spPr>
          <a:xfrm>
            <a:off x="366608" y="2060848"/>
            <a:ext cx="4061376" cy="20486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49080"/>
            <a:ext cx="6395560" cy="265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Espace réservé du conten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091604"/>
              </p:ext>
            </p:extLst>
          </p:nvPr>
        </p:nvGraphicFramePr>
        <p:xfrm>
          <a:off x="6731732" y="4885908"/>
          <a:ext cx="2304764" cy="1135380"/>
        </p:xfrm>
        <a:graphic>
          <a:graphicData uri="http://schemas.openxmlformats.org/drawingml/2006/table">
            <a:tbl>
              <a:tblPr/>
              <a:tblGrid>
                <a:gridCol w="1728700"/>
                <a:gridCol w="576064"/>
              </a:tblGrid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Access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SDN licence</a:t>
                      </a:r>
                      <a:endParaRPr lang="fr-FR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62.4</a:t>
                      </a:r>
                      <a:endParaRPr lang="fr-FR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Unrestricted</a:t>
                      </a:r>
                      <a:endParaRPr lang="fr-FR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35.0</a:t>
                      </a:r>
                      <a:endParaRPr lang="fr-FR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By </a:t>
                      </a:r>
                      <a:r>
                        <a:rPr lang="fr-FR" sz="1800" b="0" i="0" u="none" strike="noStrike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negociation</a:t>
                      </a:r>
                      <a:endParaRPr lang="fr-FR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2.6</a:t>
                      </a:r>
                      <a:endParaRPr lang="fr-FR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1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work </a:t>
            </a:r>
            <a:r>
              <a:rPr lang="en-GB" dirty="0" smtClean="0"/>
              <a:t>flow descriptions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Delayed mode data</a:t>
            </a:r>
          </a:p>
          <a:p>
            <a:pPr lvl="1"/>
            <a:r>
              <a:rPr lang="en-GB" dirty="0" smtClean="0"/>
              <a:t>Physical and chemical data collected during French cruises : CTDs, Discrete water samples, Current meters,…</a:t>
            </a:r>
          </a:p>
          <a:p>
            <a:r>
              <a:rPr lang="en-GB" dirty="0" smtClean="0"/>
              <a:t>Near real time data</a:t>
            </a:r>
          </a:p>
          <a:p>
            <a:pPr lvl="1"/>
            <a:r>
              <a:rPr lang="en-GB" dirty="0" smtClean="0"/>
              <a:t>French Argo floats data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1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1. Input of CSR in IFREMER </a:t>
            </a:r>
            <a:r>
              <a:rPr lang="fr-FR" dirty="0" err="1" smtClean="0"/>
              <a:t>database</a:t>
            </a:r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r>
              <a:rPr lang="fr-FR" dirty="0" smtClean="0"/>
              <a:t>    </a:t>
            </a:r>
            <a:endParaRPr lang="fr-FR" sz="1800" b="1" dirty="0" smtClean="0"/>
          </a:p>
          <a:p>
            <a:pPr lvl="1"/>
            <a:endParaRPr lang="fr-FR" dirty="0" smtClean="0"/>
          </a:p>
        </p:txBody>
      </p:sp>
      <p:pic>
        <p:nvPicPr>
          <p:cNvPr id="7" name="Image 6" descr="Google Image Result for http://www.silicon.fr/wp-content/uploads/2012/06/stockage-disque-Fotolia.jpg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31944" r="46434" b="20278"/>
          <a:stretch/>
        </p:blipFill>
        <p:spPr>
          <a:xfrm>
            <a:off x="6351215" y="2996952"/>
            <a:ext cx="2253233" cy="28496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 smtClean="0"/>
              <a:t>Work-flow – </a:t>
            </a:r>
            <a:r>
              <a:rPr lang="en-GB" sz="2500" dirty="0" err="1" smtClean="0"/>
              <a:t>Phys</a:t>
            </a:r>
            <a:r>
              <a:rPr lang="en-GB" sz="2500" dirty="0" smtClean="0"/>
              <a:t>/</a:t>
            </a:r>
            <a:r>
              <a:rPr lang="en-GB" sz="2500" dirty="0" err="1"/>
              <a:t>C</a:t>
            </a:r>
            <a:r>
              <a:rPr lang="en-GB" sz="2500" dirty="0" err="1" smtClean="0"/>
              <a:t>hem</a:t>
            </a:r>
            <a:r>
              <a:rPr lang="fr-FR" sz="2500" dirty="0" smtClean="0"/>
              <a:t> data </a:t>
            </a:r>
            <a:r>
              <a:rPr lang="fr-FR" sz="2500" dirty="0" err="1"/>
              <a:t>from</a:t>
            </a:r>
            <a:r>
              <a:rPr lang="fr-FR" sz="2500" dirty="0"/>
              <a:t> French </a:t>
            </a:r>
            <a:r>
              <a:rPr lang="fr-FR" sz="2500" dirty="0" err="1" smtClean="0"/>
              <a:t>cruises</a:t>
            </a:r>
            <a:endParaRPr lang="en-GB" sz="2500" dirty="0"/>
          </a:p>
        </p:txBody>
      </p:sp>
      <p:sp>
        <p:nvSpPr>
          <p:cNvPr id="17" name="Rectangle 16"/>
          <p:cNvSpPr/>
          <p:nvPr/>
        </p:nvSpPr>
        <p:spPr>
          <a:xfrm>
            <a:off x="2699792" y="6395045"/>
            <a:ext cx="3672408" cy="418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2955731" y="6134203"/>
            <a:ext cx="622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519D"/>
                </a:solidFill>
              </a:rPr>
              <a:t>SISMER DB </a:t>
            </a:r>
            <a:r>
              <a:rPr lang="en-GB" sz="2400" b="1" dirty="0" smtClean="0">
                <a:solidFill>
                  <a:srgbClr val="00519D"/>
                </a:solidFill>
                <a:sym typeface="Wingdings" pitchFamily="2" charset="2"/>
              </a:rPr>
              <a:t>        SDN CSR catalogue</a:t>
            </a:r>
            <a:endParaRPr lang="en-GB" sz="2400" b="1" dirty="0">
              <a:solidFill>
                <a:srgbClr val="00519D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580111" y="2564904"/>
            <a:ext cx="3888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Bef>
                <a:spcPct val="20000"/>
              </a:spcBef>
            </a:pPr>
            <a:r>
              <a:rPr lang="fr-FR" sz="2200" b="1" kern="0" dirty="0" smtClean="0">
                <a:solidFill>
                  <a:srgbClr val="00519D"/>
                </a:solidFill>
                <a:latin typeface="Arial"/>
                <a:cs typeface="Arial"/>
              </a:rPr>
              <a:t>SISMER DB</a:t>
            </a:r>
            <a:endParaRPr lang="fr-FR" sz="2200" b="1" kern="0" dirty="0">
              <a:solidFill>
                <a:srgbClr val="00519D"/>
              </a:solidFill>
              <a:latin typeface="Arial"/>
              <a:cs typeface="Arial"/>
            </a:endParaRPr>
          </a:p>
        </p:txBody>
      </p:sp>
      <p:pic>
        <p:nvPicPr>
          <p:cNvPr id="5" name="Image 4" descr="Cruise Summary Report (CSR)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5" t="13194" r="11883"/>
          <a:stretch/>
        </p:blipFill>
        <p:spPr>
          <a:xfrm>
            <a:off x="539552" y="2678014"/>
            <a:ext cx="3621366" cy="3284983"/>
          </a:xfrm>
          <a:prstGeom prst="rect">
            <a:avLst/>
          </a:prstGeom>
        </p:spPr>
      </p:pic>
      <p:pic>
        <p:nvPicPr>
          <p:cNvPr id="19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mikad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7997" y="5733256"/>
            <a:ext cx="578139" cy="100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-324544" y="2060848"/>
            <a:ext cx="9441432" cy="4608512"/>
            <a:chOff x="-324544" y="2060848"/>
            <a:chExt cx="9441432" cy="4608512"/>
          </a:xfrm>
        </p:grpSpPr>
        <p:cxnSp>
          <p:nvCxnSpPr>
            <p:cNvPr id="14" name="Connecteur droit avec flèche 13"/>
            <p:cNvCxnSpPr/>
            <p:nvPr/>
          </p:nvCxnSpPr>
          <p:spPr>
            <a:xfrm>
              <a:off x="323528" y="2060848"/>
              <a:ext cx="8640960" cy="0"/>
            </a:xfrm>
            <a:prstGeom prst="straightConnector1">
              <a:avLst/>
            </a:prstGeom>
            <a:ln w="76200">
              <a:solidFill>
                <a:srgbClr val="CC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>
              <a:off x="467544" y="6669360"/>
              <a:ext cx="8649344" cy="0"/>
            </a:xfrm>
            <a:prstGeom prst="straightConnector1">
              <a:avLst/>
            </a:prstGeom>
            <a:ln w="76200">
              <a:solidFill>
                <a:srgbClr val="CC00FF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-324544" y="6123458"/>
              <a:ext cx="38884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>
                <a:spcBef>
                  <a:spcPct val="20000"/>
                </a:spcBef>
              </a:pPr>
              <a:r>
                <a:rPr lang="fr-FR" sz="2200" i="1" kern="0" dirty="0" smtClean="0">
                  <a:solidFill>
                    <a:srgbClr val="CC00FF"/>
                  </a:solidFill>
                  <a:latin typeface="Arial"/>
                  <a:cs typeface="Arial"/>
                </a:rPr>
                <a:t>Once a </a:t>
              </a:r>
              <a:r>
                <a:rPr lang="fr-FR" sz="2200" i="1" kern="0" dirty="0" err="1" smtClean="0">
                  <a:solidFill>
                    <a:srgbClr val="CC00FF"/>
                  </a:solidFill>
                  <a:latin typeface="Arial"/>
                  <a:cs typeface="Arial"/>
                </a:rPr>
                <a:t>year</a:t>
              </a:r>
              <a:endParaRPr lang="fr-FR" sz="2200" i="1" kern="0" dirty="0">
                <a:solidFill>
                  <a:srgbClr val="CC00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90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060575"/>
            <a:ext cx="8676455" cy="3960813"/>
          </a:xfrm>
        </p:spPr>
        <p:txBody>
          <a:bodyPr/>
          <a:lstStyle/>
          <a:p>
            <a:r>
              <a:rPr lang="fr-FR" dirty="0" smtClean="0"/>
              <a:t>2. </a:t>
            </a:r>
            <a:r>
              <a:rPr lang="fr-FR" dirty="0" smtClean="0"/>
              <a:t>Input </a:t>
            </a:r>
            <a:r>
              <a:rPr lang="fr-FR" dirty="0" smtClean="0"/>
              <a:t>of </a:t>
            </a:r>
            <a:r>
              <a:rPr lang="fr-FR" dirty="0" err="1" smtClean="0"/>
              <a:t>metadata</a:t>
            </a:r>
            <a:r>
              <a:rPr lang="fr-FR" dirty="0" smtClean="0"/>
              <a:t> </a:t>
            </a:r>
            <a:r>
              <a:rPr lang="fr-FR" dirty="0" err="1" smtClean="0"/>
              <a:t>linked</a:t>
            </a:r>
            <a:r>
              <a:rPr lang="fr-FR" dirty="0" smtClean="0"/>
              <a:t> to </a:t>
            </a:r>
            <a:r>
              <a:rPr lang="fr-FR" dirty="0" err="1" smtClean="0"/>
              <a:t>CSR’s</a:t>
            </a:r>
            <a:r>
              <a:rPr lang="fr-FR" dirty="0" smtClean="0"/>
              <a:t> (in // to </a:t>
            </a:r>
            <a:r>
              <a:rPr lang="fr-FR" dirty="0" err="1" smtClean="0"/>
              <a:t>step</a:t>
            </a:r>
            <a:r>
              <a:rPr lang="fr-FR" dirty="0" smtClean="0"/>
              <a:t> 1)</a:t>
            </a:r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r>
              <a:rPr lang="fr-FR" dirty="0" smtClean="0"/>
              <a:t>    </a:t>
            </a:r>
            <a:endParaRPr lang="fr-FR" sz="1800" b="1" dirty="0" smtClean="0"/>
          </a:p>
          <a:p>
            <a:pPr lvl="1"/>
            <a:endParaRPr lang="fr-FR" dirty="0" smtClean="0"/>
          </a:p>
        </p:txBody>
      </p:sp>
      <p:pic>
        <p:nvPicPr>
          <p:cNvPr id="7" name="Image 6" descr="Google Image Result for http://www.silicon.fr/wp-content/uploads/2012/06/stockage-disque-Fotolia.jpg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31944" r="46434" b="20278"/>
          <a:stretch/>
        </p:blipFill>
        <p:spPr>
          <a:xfrm>
            <a:off x="5991175" y="3027596"/>
            <a:ext cx="2253233" cy="28496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Work-flow – </a:t>
            </a:r>
            <a:r>
              <a:rPr lang="en-GB" sz="2600" dirty="0" err="1"/>
              <a:t>Phys</a:t>
            </a:r>
            <a:r>
              <a:rPr lang="en-GB" sz="2600" dirty="0"/>
              <a:t>/</a:t>
            </a:r>
            <a:r>
              <a:rPr lang="en-GB" sz="2600" dirty="0" err="1"/>
              <a:t>Chem</a:t>
            </a:r>
            <a:r>
              <a:rPr lang="fr-FR" sz="2600" dirty="0"/>
              <a:t> data </a:t>
            </a:r>
            <a:r>
              <a:rPr lang="fr-FR" sz="2600" dirty="0" err="1"/>
              <a:t>from</a:t>
            </a:r>
            <a:r>
              <a:rPr lang="fr-FR" sz="2600" dirty="0"/>
              <a:t> French </a:t>
            </a:r>
            <a:r>
              <a:rPr lang="fr-FR" sz="2600" dirty="0" err="1"/>
              <a:t>cruises</a:t>
            </a:r>
            <a:endParaRPr lang="en-GB" sz="2600" dirty="0"/>
          </a:p>
        </p:txBody>
      </p:sp>
      <p:sp>
        <p:nvSpPr>
          <p:cNvPr id="17" name="Rectangle 16"/>
          <p:cNvSpPr/>
          <p:nvPr/>
        </p:nvSpPr>
        <p:spPr>
          <a:xfrm>
            <a:off x="2699792" y="6395045"/>
            <a:ext cx="3672408" cy="418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/>
        </p:nvSpPr>
        <p:spPr>
          <a:xfrm>
            <a:off x="5436096" y="2595548"/>
            <a:ext cx="3347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Bef>
                <a:spcPct val="20000"/>
              </a:spcBef>
            </a:pPr>
            <a:r>
              <a:rPr lang="fr-FR" sz="2200" b="1" kern="0" dirty="0" smtClean="0">
                <a:solidFill>
                  <a:srgbClr val="00519D"/>
                </a:solidFill>
                <a:latin typeface="Arial"/>
                <a:cs typeface="Arial"/>
              </a:rPr>
              <a:t>SISMER DB</a:t>
            </a:r>
            <a:endParaRPr lang="fr-FR" sz="2200" b="1" kern="0" dirty="0">
              <a:solidFill>
                <a:srgbClr val="00519D"/>
              </a:solidFill>
              <a:latin typeface="Arial"/>
              <a:cs typeface="Arial"/>
            </a:endParaRPr>
          </a:p>
        </p:txBody>
      </p:sp>
      <p:pic>
        <p:nvPicPr>
          <p:cNvPr id="19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3570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75239" y="3638500"/>
            <a:ext cx="32335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F0"/>
                </a:solidFill>
              </a:rPr>
              <a:t>if</a:t>
            </a:r>
          </a:p>
          <a:p>
            <a:r>
              <a:rPr lang="en-GB" sz="2000" dirty="0" smtClean="0">
                <a:solidFill>
                  <a:srgbClr val="00B0F0"/>
                </a:solidFill>
              </a:rPr>
              <a:t>New project (EDMERP)</a:t>
            </a:r>
          </a:p>
          <a:p>
            <a:r>
              <a:rPr lang="en-GB" sz="2000" dirty="0" smtClean="0">
                <a:solidFill>
                  <a:srgbClr val="00B0F0"/>
                </a:solidFill>
              </a:rPr>
              <a:t>New Organisation (EDMO)</a:t>
            </a:r>
          </a:p>
          <a:p>
            <a:r>
              <a:rPr lang="en-GB" sz="2000" dirty="0" smtClean="0">
                <a:solidFill>
                  <a:srgbClr val="00B0F0"/>
                </a:solidFill>
              </a:rPr>
              <a:t>New dataset (EDMED)</a:t>
            </a:r>
          </a:p>
          <a:p>
            <a:r>
              <a:rPr lang="en-GB" sz="2000" i="1" dirty="0" smtClean="0">
                <a:solidFill>
                  <a:srgbClr val="00B0F0"/>
                </a:solidFill>
              </a:rPr>
              <a:t>New chief scientist</a:t>
            </a:r>
            <a:endParaRPr lang="en-GB" sz="2000" i="1" dirty="0">
              <a:solidFill>
                <a:srgbClr val="00B0F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1" y="6062195"/>
            <a:ext cx="9201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519D"/>
                </a:solidFill>
              </a:rPr>
              <a:t>SISMER DB </a:t>
            </a:r>
            <a:r>
              <a:rPr lang="en-GB" sz="2000" b="1" dirty="0" smtClean="0">
                <a:solidFill>
                  <a:srgbClr val="00519D"/>
                </a:solidFill>
                <a:sym typeface="Wingdings" pitchFamily="2" charset="2"/>
              </a:rPr>
              <a:t>         SDN EDMO, EDMED and EDMERP catalogues</a:t>
            </a:r>
            <a:endParaRPr lang="en-GB" sz="2000" b="1" dirty="0">
              <a:solidFill>
                <a:srgbClr val="00519D"/>
              </a:solidFill>
            </a:endParaRPr>
          </a:p>
        </p:txBody>
      </p:sp>
      <p:pic>
        <p:nvPicPr>
          <p:cNvPr id="12" name="Picture 5" descr="mikad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1653" y="5661248"/>
            <a:ext cx="578139" cy="100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cteur droit avec flèche 20"/>
          <p:cNvCxnSpPr/>
          <p:nvPr/>
        </p:nvCxnSpPr>
        <p:spPr>
          <a:xfrm>
            <a:off x="323528" y="6661626"/>
            <a:ext cx="8640960" cy="0"/>
          </a:xfrm>
          <a:prstGeom prst="straightConnector1">
            <a:avLst/>
          </a:prstGeom>
          <a:ln w="762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6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3. Data </a:t>
            </a:r>
            <a:r>
              <a:rPr lang="fr-FR" dirty="0" err="1" smtClean="0"/>
              <a:t>recovery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French </a:t>
            </a:r>
            <a:r>
              <a:rPr lang="fr-FR" dirty="0" err="1" smtClean="0"/>
              <a:t>laboratories</a:t>
            </a:r>
            <a:r>
              <a:rPr lang="fr-FR" dirty="0" smtClean="0"/>
              <a:t> </a:t>
            </a:r>
          </a:p>
          <a:p>
            <a:pPr marL="914400" lvl="2" indent="0">
              <a:buNone/>
            </a:pPr>
            <a:r>
              <a:rPr lang="fr-FR" dirty="0" err="1" smtClean="0">
                <a:solidFill>
                  <a:srgbClr val="00519D"/>
                </a:solidFill>
              </a:rPr>
              <a:t>From</a:t>
            </a:r>
            <a:r>
              <a:rPr lang="fr-FR" dirty="0" smtClean="0">
                <a:solidFill>
                  <a:srgbClr val="00519D"/>
                </a:solidFill>
              </a:rPr>
              <a:t> French </a:t>
            </a:r>
            <a:r>
              <a:rPr lang="fr-FR" dirty="0" err="1" smtClean="0">
                <a:solidFill>
                  <a:srgbClr val="00519D"/>
                </a:solidFill>
              </a:rPr>
              <a:t>CSRs</a:t>
            </a:r>
            <a:r>
              <a:rPr lang="fr-FR" dirty="0" smtClean="0">
                <a:solidFill>
                  <a:srgbClr val="00519D"/>
                </a:solidFill>
              </a:rPr>
              <a:t>                      </a:t>
            </a:r>
            <a:r>
              <a:rPr lang="fr-FR" dirty="0" err="1" smtClean="0">
                <a:solidFill>
                  <a:srgbClr val="00519D"/>
                </a:solidFill>
              </a:rPr>
              <a:t>Chief</a:t>
            </a:r>
            <a:r>
              <a:rPr lang="fr-FR" dirty="0" smtClean="0">
                <a:solidFill>
                  <a:srgbClr val="00519D"/>
                </a:solidFill>
              </a:rPr>
              <a:t> </a:t>
            </a:r>
            <a:r>
              <a:rPr lang="fr-FR" dirty="0" err="1" smtClean="0">
                <a:solidFill>
                  <a:srgbClr val="00519D"/>
                </a:solidFill>
              </a:rPr>
              <a:t>scientists</a:t>
            </a:r>
            <a:endParaRPr lang="fr-FR" dirty="0" smtClean="0">
              <a:solidFill>
                <a:srgbClr val="00519D"/>
              </a:solidFill>
            </a:endParaRPr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endParaRPr lang="fr-FR" dirty="0"/>
          </a:p>
          <a:p>
            <a:pPr marL="914400" lvl="2" indent="0">
              <a:buNone/>
            </a:pPr>
            <a:endParaRPr lang="fr-FR" dirty="0" smtClean="0"/>
          </a:p>
          <a:p>
            <a:pPr marL="914400" lvl="2" indent="0">
              <a:buNone/>
            </a:pPr>
            <a:r>
              <a:rPr lang="fr-FR" dirty="0" smtClean="0"/>
              <a:t>     </a:t>
            </a:r>
            <a:endParaRPr lang="fr-FR" sz="1800" b="1" dirty="0" smtClean="0"/>
          </a:p>
          <a:p>
            <a:pPr lvl="1"/>
            <a:endParaRPr lang="fr-FR" dirty="0" smtClean="0"/>
          </a:p>
        </p:txBody>
      </p:sp>
      <p:pic>
        <p:nvPicPr>
          <p:cNvPr id="7" name="Image 6" descr="Google Image Result for http://www.silicon.fr/wp-content/uploads/2012/06/stockage-disque-Fotolia.jpg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31944" r="46434" b="20278"/>
          <a:stretch/>
        </p:blipFill>
        <p:spPr>
          <a:xfrm>
            <a:off x="1331640" y="2996952"/>
            <a:ext cx="2590801" cy="3276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Work-flow – </a:t>
            </a:r>
            <a:r>
              <a:rPr lang="en-GB" sz="2600" dirty="0" err="1"/>
              <a:t>Phys</a:t>
            </a:r>
            <a:r>
              <a:rPr lang="en-GB" sz="2600" dirty="0"/>
              <a:t>/</a:t>
            </a:r>
            <a:r>
              <a:rPr lang="en-GB" sz="2600" dirty="0" err="1"/>
              <a:t>Chem</a:t>
            </a:r>
            <a:r>
              <a:rPr lang="fr-FR" sz="2600" dirty="0"/>
              <a:t> data </a:t>
            </a:r>
            <a:r>
              <a:rPr lang="fr-FR" sz="2600" dirty="0" err="1"/>
              <a:t>from</a:t>
            </a:r>
            <a:r>
              <a:rPr lang="fr-FR" sz="2600" dirty="0"/>
              <a:t> French </a:t>
            </a:r>
            <a:r>
              <a:rPr lang="fr-FR" sz="2600" dirty="0" err="1"/>
              <a:t>cruises</a:t>
            </a:r>
            <a:endParaRPr lang="en-GB" sz="26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5650633" y="3105200"/>
            <a:ext cx="2500486" cy="2966045"/>
            <a:chOff x="5292080" y="2969518"/>
            <a:chExt cx="1687439" cy="2331690"/>
          </a:xfrm>
        </p:grpSpPr>
        <p:pic>
          <p:nvPicPr>
            <p:cNvPr id="8" name="Image 7" descr="Google Image Result for http://www.thenewcareerist.com/wp-content/uploads/2011/05/email.jpg - Mozilla Firefox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99" t="29028" r="40526" b="17500"/>
            <a:stretch/>
          </p:blipFill>
          <p:spPr>
            <a:xfrm>
              <a:off x="5292080" y="2969518"/>
              <a:ext cx="925439" cy="932707"/>
            </a:xfrm>
            <a:prstGeom prst="rect">
              <a:avLst/>
            </a:prstGeom>
          </p:spPr>
        </p:pic>
        <p:pic>
          <p:nvPicPr>
            <p:cNvPr id="9" name="Image 8" descr="Google Image Result for http://www.thenewcareerist.com/wp-content/uploads/2011/05/email.jpg - Mozilla Firefox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99" t="29028" r="40526" b="17500"/>
            <a:stretch/>
          </p:blipFill>
          <p:spPr>
            <a:xfrm>
              <a:off x="5444480" y="3216373"/>
              <a:ext cx="925439" cy="932707"/>
            </a:xfrm>
            <a:prstGeom prst="rect">
              <a:avLst/>
            </a:prstGeom>
          </p:spPr>
        </p:pic>
        <p:pic>
          <p:nvPicPr>
            <p:cNvPr id="10" name="Image 9" descr="Google Image Result for http://www.thenewcareerist.com/wp-content/uploads/2011/05/email.jpg - Mozilla Firefox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99" t="29028" r="40526" b="17500"/>
            <a:stretch/>
          </p:blipFill>
          <p:spPr>
            <a:xfrm>
              <a:off x="5596880" y="3504405"/>
              <a:ext cx="925439" cy="932707"/>
            </a:xfrm>
            <a:prstGeom prst="rect">
              <a:avLst/>
            </a:prstGeom>
          </p:spPr>
        </p:pic>
        <p:pic>
          <p:nvPicPr>
            <p:cNvPr id="11" name="Image 10" descr="Google Image Result for http://www.thenewcareerist.com/wp-content/uploads/2011/05/email.jpg - Mozilla Firefox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99" t="29028" r="40526" b="17500"/>
            <a:stretch/>
          </p:blipFill>
          <p:spPr>
            <a:xfrm>
              <a:off x="5749280" y="3792437"/>
              <a:ext cx="925439" cy="932707"/>
            </a:xfrm>
            <a:prstGeom prst="rect">
              <a:avLst/>
            </a:prstGeom>
          </p:spPr>
        </p:pic>
        <p:pic>
          <p:nvPicPr>
            <p:cNvPr id="12" name="Image 11" descr="Google Image Result for http://www.thenewcareerist.com/wp-content/uploads/2011/05/email.jpg - Mozilla Firefox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99" t="29028" r="40526" b="17500"/>
            <a:stretch/>
          </p:blipFill>
          <p:spPr>
            <a:xfrm>
              <a:off x="5901680" y="4080469"/>
              <a:ext cx="925439" cy="932707"/>
            </a:xfrm>
            <a:prstGeom prst="rect">
              <a:avLst/>
            </a:prstGeom>
          </p:spPr>
        </p:pic>
        <p:pic>
          <p:nvPicPr>
            <p:cNvPr id="13" name="Image 12" descr="Google Image Result for http://www.thenewcareerist.com/wp-content/uploads/2011/05/email.jpg - Mozilla Firefox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99" t="29028" r="40526" b="17500"/>
            <a:stretch/>
          </p:blipFill>
          <p:spPr>
            <a:xfrm>
              <a:off x="6054080" y="4368501"/>
              <a:ext cx="925439" cy="932707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2627040" y="6395045"/>
            <a:ext cx="3745160" cy="418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89" y="4364311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755576" y="6273552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Bef>
                <a:spcPct val="20000"/>
              </a:spcBef>
            </a:pPr>
            <a:r>
              <a:rPr lang="fr-FR" sz="2200" b="1" kern="0" dirty="0" smtClean="0">
                <a:solidFill>
                  <a:srgbClr val="00519D"/>
                </a:solidFill>
                <a:latin typeface="Arial"/>
                <a:cs typeface="Arial"/>
              </a:rPr>
              <a:t>SISMER DB</a:t>
            </a:r>
            <a:endParaRPr lang="fr-FR" sz="2200" b="1" kern="0" dirty="0">
              <a:solidFill>
                <a:srgbClr val="00519D"/>
              </a:solidFill>
              <a:latin typeface="Arial"/>
              <a:cs typeface="Arial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23528" y="6123458"/>
            <a:ext cx="8640960" cy="538168"/>
            <a:chOff x="323528" y="6123458"/>
            <a:chExt cx="8640960" cy="538168"/>
          </a:xfrm>
        </p:grpSpPr>
        <p:cxnSp>
          <p:nvCxnSpPr>
            <p:cNvPr id="18" name="Connecteur droit avec flèche 17"/>
            <p:cNvCxnSpPr/>
            <p:nvPr/>
          </p:nvCxnSpPr>
          <p:spPr>
            <a:xfrm>
              <a:off x="323528" y="6661626"/>
              <a:ext cx="8640960" cy="0"/>
            </a:xfrm>
            <a:prstGeom prst="straightConnector1">
              <a:avLst/>
            </a:prstGeom>
            <a:ln w="76200">
              <a:solidFill>
                <a:srgbClr val="CC00FF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5724127" y="6123458"/>
              <a:ext cx="29523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>
                <a:spcBef>
                  <a:spcPct val="20000"/>
                </a:spcBef>
              </a:pPr>
              <a:r>
                <a:rPr lang="fr-FR" sz="2200" i="1" kern="0" dirty="0" smtClean="0">
                  <a:solidFill>
                    <a:srgbClr val="CC00FF"/>
                  </a:solidFill>
                  <a:latin typeface="Arial"/>
                  <a:cs typeface="Arial"/>
                </a:rPr>
                <a:t>Once a </a:t>
              </a:r>
              <a:r>
                <a:rPr lang="fr-FR" sz="2200" i="1" kern="0" dirty="0" err="1" smtClean="0">
                  <a:solidFill>
                    <a:srgbClr val="CC00FF"/>
                  </a:solidFill>
                  <a:latin typeface="Arial"/>
                  <a:cs typeface="Arial"/>
                </a:rPr>
                <a:t>year</a:t>
              </a:r>
              <a:endParaRPr lang="fr-FR" sz="2200" i="1" kern="0" dirty="0">
                <a:solidFill>
                  <a:srgbClr val="CC00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34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Work-flow – </a:t>
            </a:r>
            <a:r>
              <a:rPr lang="en-GB" sz="2600" dirty="0" err="1"/>
              <a:t>Phys</a:t>
            </a:r>
            <a:r>
              <a:rPr lang="en-GB" sz="2600" dirty="0"/>
              <a:t>/</a:t>
            </a:r>
            <a:r>
              <a:rPr lang="en-GB" sz="2600" dirty="0" err="1"/>
              <a:t>Chem</a:t>
            </a:r>
            <a:r>
              <a:rPr lang="fr-FR" sz="2600" dirty="0"/>
              <a:t> data </a:t>
            </a:r>
            <a:r>
              <a:rPr lang="fr-FR" sz="2600" dirty="0" err="1"/>
              <a:t>from</a:t>
            </a:r>
            <a:r>
              <a:rPr lang="fr-FR" sz="2600" dirty="0"/>
              <a:t> French </a:t>
            </a:r>
            <a:r>
              <a:rPr lang="fr-FR" sz="2600" dirty="0" err="1"/>
              <a:t>cruises</a:t>
            </a:r>
            <a:endParaRPr lang="en-GB" sz="2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1916832"/>
            <a:ext cx="8280400" cy="3960813"/>
          </a:xfrm>
        </p:spPr>
        <p:txBody>
          <a:bodyPr/>
          <a:lstStyle/>
          <a:p>
            <a:r>
              <a:rPr lang="fr-FR" sz="2400" dirty="0"/>
              <a:t>4</a:t>
            </a:r>
            <a:r>
              <a:rPr lang="fr-FR" sz="2400" dirty="0" smtClean="0"/>
              <a:t>. </a:t>
            </a:r>
            <a:r>
              <a:rPr lang="fr-FR" sz="2400" dirty="0" err="1" smtClean="0"/>
              <a:t>Reformating</a:t>
            </a:r>
            <a:r>
              <a:rPr lang="fr-FR" sz="2400" dirty="0" smtClean="0"/>
              <a:t> data files, </a:t>
            </a:r>
            <a:r>
              <a:rPr lang="fr-FR" sz="2400" dirty="0" smtClean="0"/>
              <a:t>per </a:t>
            </a:r>
            <a:r>
              <a:rPr lang="fr-FR" sz="2400" dirty="0" err="1" smtClean="0"/>
              <a:t>cruise</a:t>
            </a:r>
            <a:r>
              <a:rPr lang="fr-FR" sz="2400" dirty="0" smtClean="0"/>
              <a:t> and per data type</a:t>
            </a:r>
            <a:endParaRPr lang="fr-FR" sz="2400" dirty="0" smtClean="0"/>
          </a:p>
          <a:p>
            <a:pPr marL="914400" lvl="2" indent="0">
              <a:buNone/>
            </a:pPr>
            <a:r>
              <a:rPr lang="fr-FR" sz="2000" dirty="0" smtClean="0">
                <a:solidFill>
                  <a:srgbClr val="00519D"/>
                </a:solidFill>
              </a:rPr>
              <a:t>Files </a:t>
            </a:r>
            <a:r>
              <a:rPr lang="fr-FR" sz="2000" dirty="0" err="1" smtClean="0">
                <a:solidFill>
                  <a:srgbClr val="00519D"/>
                </a:solidFill>
              </a:rPr>
              <a:t>at</a:t>
            </a:r>
            <a:r>
              <a:rPr lang="fr-FR" sz="2000" dirty="0" smtClean="0">
                <a:solidFill>
                  <a:srgbClr val="00519D"/>
                </a:solidFill>
              </a:rPr>
              <a:t> format X                       </a:t>
            </a:r>
            <a:r>
              <a:rPr lang="fr-FR" sz="2000" dirty="0" smtClean="0">
                <a:solidFill>
                  <a:srgbClr val="00519D"/>
                </a:solidFill>
              </a:rPr>
              <a:t> Files </a:t>
            </a:r>
            <a:r>
              <a:rPr lang="fr-FR" sz="2000" dirty="0" err="1" smtClean="0">
                <a:solidFill>
                  <a:srgbClr val="00519D"/>
                </a:solidFill>
              </a:rPr>
              <a:t>at</a:t>
            </a:r>
            <a:r>
              <a:rPr lang="fr-FR" sz="2000" dirty="0" smtClean="0">
                <a:solidFill>
                  <a:srgbClr val="00519D"/>
                </a:solidFill>
              </a:rPr>
              <a:t> SDN format </a:t>
            </a:r>
            <a:r>
              <a:rPr lang="fr-FR" sz="2000" dirty="0" smtClean="0">
                <a:solidFill>
                  <a:srgbClr val="00519D"/>
                </a:solidFill>
              </a:rPr>
              <a:t>(MEDATLAS)</a:t>
            </a:r>
            <a:endParaRPr lang="fr-FR" sz="2000" dirty="0" smtClean="0">
              <a:solidFill>
                <a:srgbClr val="00519D"/>
              </a:solidFill>
            </a:endParaRPr>
          </a:p>
          <a:p>
            <a:pPr marL="514350" lvl="1" indent="0">
              <a:buNone/>
            </a:pPr>
            <a:r>
              <a:rPr lang="fr-FR" sz="1800" i="1" dirty="0" smtClean="0"/>
              <a:t>No standard </a:t>
            </a:r>
            <a:r>
              <a:rPr lang="fr-FR" sz="1800" i="1" dirty="0" err="1" smtClean="0"/>
              <a:t>vocabulary</a:t>
            </a:r>
            <a:r>
              <a:rPr lang="fr-FR" sz="1800" i="1" dirty="0" smtClean="0"/>
              <a:t>                          Standard SDN </a:t>
            </a:r>
            <a:r>
              <a:rPr lang="fr-FR" sz="1800" i="1" dirty="0" err="1" smtClean="0"/>
              <a:t>vocabulary</a:t>
            </a:r>
            <a:endParaRPr lang="fr-FR" sz="1800" i="1" dirty="0" smtClean="0"/>
          </a:p>
          <a:p>
            <a:pPr lvl="1"/>
            <a:endParaRPr lang="fr-FR" sz="20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339752" y="6395045"/>
            <a:ext cx="4142052" cy="418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e 20"/>
          <p:cNvGrpSpPr/>
          <p:nvPr/>
        </p:nvGrpSpPr>
        <p:grpSpPr>
          <a:xfrm>
            <a:off x="223480" y="3160715"/>
            <a:ext cx="8360369" cy="3436637"/>
            <a:chOff x="223480" y="3304458"/>
            <a:chExt cx="8360369" cy="3436637"/>
          </a:xfrm>
        </p:grpSpPr>
        <p:pic>
          <p:nvPicPr>
            <p:cNvPr id="4" name="Image 3" descr="TextPad - T:\newdata\ovide\ovide2\ctd\origine\ovid040000.ecp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51"/>
            <a:stretch/>
          </p:blipFill>
          <p:spPr>
            <a:xfrm>
              <a:off x="223480" y="3344889"/>
              <a:ext cx="1879876" cy="1723721"/>
            </a:xfrm>
            <a:prstGeom prst="rect">
              <a:avLst/>
            </a:prstGeom>
          </p:spPr>
        </p:pic>
        <p:pic>
          <p:nvPicPr>
            <p:cNvPr id="18" name="Picture 4" descr="nem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686710"/>
              <a:ext cx="2068087" cy="15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3" descr="TextPad - R:\physique\ctd\medatlas\2004040050.ctd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72"/>
            <a:stretch/>
          </p:blipFill>
          <p:spPr>
            <a:xfrm>
              <a:off x="6084168" y="3304458"/>
              <a:ext cx="1913405" cy="1780453"/>
            </a:xfrm>
            <a:prstGeom prst="rect">
              <a:avLst/>
            </a:prstGeom>
          </p:spPr>
        </p:pic>
        <p:pic>
          <p:nvPicPr>
            <p:cNvPr id="15" name="Image 14" descr="Microsoft Excel - HABIT06_HYDRO.xls  [Mode de compatibilité]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96" b="4841"/>
            <a:stretch/>
          </p:blipFill>
          <p:spPr>
            <a:xfrm>
              <a:off x="223480" y="5300935"/>
              <a:ext cx="3311423" cy="1283177"/>
            </a:xfrm>
            <a:prstGeom prst="rect">
              <a:avLst/>
            </a:prstGeom>
          </p:spPr>
        </p:pic>
        <p:pic>
          <p:nvPicPr>
            <p:cNvPr id="19" name="Image 18" descr="TextPad - R:\physique\bouteilles\2006040050.bot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50"/>
            <a:stretch/>
          </p:blipFill>
          <p:spPr>
            <a:xfrm>
              <a:off x="6660232" y="4956572"/>
              <a:ext cx="1923617" cy="1784523"/>
            </a:xfrm>
            <a:prstGeom prst="rect">
              <a:avLst/>
            </a:prstGeom>
          </p:spPr>
        </p:pic>
      </p:grpSp>
      <p:pic>
        <p:nvPicPr>
          <p:cNvPr id="16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82" y="3995190"/>
            <a:ext cx="635471" cy="6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2672">
            <a:off x="2396857" y="4782249"/>
            <a:ext cx="635471" cy="6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56" y="4138724"/>
            <a:ext cx="635471" cy="6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63">
            <a:off x="5448455" y="5082262"/>
            <a:ext cx="635471" cy="6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necteur droit avec flèche 19"/>
          <p:cNvCxnSpPr/>
          <p:nvPr/>
        </p:nvCxnSpPr>
        <p:spPr>
          <a:xfrm>
            <a:off x="323528" y="6661626"/>
            <a:ext cx="8640960" cy="0"/>
          </a:xfrm>
          <a:prstGeom prst="straightConnector1">
            <a:avLst/>
          </a:prstGeom>
          <a:ln w="762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51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Work-flow – </a:t>
            </a:r>
            <a:r>
              <a:rPr lang="en-GB" sz="2600" dirty="0" err="1"/>
              <a:t>Phys</a:t>
            </a:r>
            <a:r>
              <a:rPr lang="en-GB" sz="2600" dirty="0"/>
              <a:t>/</a:t>
            </a:r>
            <a:r>
              <a:rPr lang="en-GB" sz="2600" dirty="0" err="1"/>
              <a:t>Chem</a:t>
            </a:r>
            <a:r>
              <a:rPr lang="fr-FR" sz="2600" dirty="0"/>
              <a:t> data </a:t>
            </a:r>
            <a:r>
              <a:rPr lang="fr-FR" sz="2600" dirty="0" err="1"/>
              <a:t>from</a:t>
            </a:r>
            <a:r>
              <a:rPr lang="fr-FR" sz="2600" dirty="0"/>
              <a:t> French </a:t>
            </a:r>
            <a:r>
              <a:rPr lang="fr-FR" sz="2600" dirty="0" err="1"/>
              <a:t>cruises</a:t>
            </a:r>
            <a:endParaRPr lang="en-GB" sz="2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5</a:t>
            </a:r>
            <a:r>
              <a:rPr lang="fr-FR" dirty="0" smtClean="0"/>
              <a:t>. </a:t>
            </a:r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 err="1" smtClean="0"/>
              <a:t>checks</a:t>
            </a:r>
            <a:r>
              <a:rPr lang="fr-FR" dirty="0" smtClean="0"/>
              <a:t> (</a:t>
            </a:r>
            <a:r>
              <a:rPr lang="fr-FR" dirty="0" err="1" smtClean="0"/>
              <a:t>same</a:t>
            </a:r>
            <a:r>
              <a:rPr lang="fr-FR" dirty="0" smtClean="0"/>
              <a:t> flag 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SDN), par data type (</a:t>
            </a:r>
            <a:r>
              <a:rPr lang="fr-FR" dirty="0" err="1" smtClean="0"/>
              <a:t>CTDs</a:t>
            </a:r>
            <a:r>
              <a:rPr lang="fr-FR" dirty="0" smtClean="0"/>
              <a:t>, </a:t>
            </a:r>
            <a:r>
              <a:rPr lang="fr-FR" dirty="0" err="1" smtClean="0"/>
              <a:t>Bottle</a:t>
            </a:r>
            <a:r>
              <a:rPr lang="fr-FR" dirty="0" smtClean="0"/>
              <a:t>…), </a:t>
            </a:r>
            <a:r>
              <a:rPr lang="fr-FR" dirty="0" err="1" smtClean="0"/>
              <a:t>cruise</a:t>
            </a:r>
            <a:r>
              <a:rPr lang="fr-FR" dirty="0" smtClean="0"/>
              <a:t> per </a:t>
            </a:r>
            <a:r>
              <a:rPr lang="fr-FR" dirty="0" err="1" smtClean="0"/>
              <a:t>cruise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                       </a:t>
            </a:r>
            <a:r>
              <a:rPr lang="fr-FR" sz="1800" b="1" dirty="0" smtClean="0"/>
              <a:t>IFREMER SCOOP Software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79512" y="3225686"/>
            <a:ext cx="8640960" cy="2363554"/>
            <a:chOff x="179512" y="3081670"/>
            <a:chExt cx="8640960" cy="2363554"/>
          </a:xfrm>
        </p:grpSpPr>
        <p:sp>
          <p:nvSpPr>
            <p:cNvPr id="5" name="Organigramme : Document 4"/>
            <p:cNvSpPr/>
            <p:nvPr/>
          </p:nvSpPr>
          <p:spPr>
            <a:xfrm>
              <a:off x="179512" y="3441711"/>
              <a:ext cx="2016224" cy="1368151"/>
            </a:xfrm>
            <a:prstGeom prst="flowChartDocumen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/>
                <a:t>File </a:t>
              </a:r>
              <a:r>
                <a:rPr lang="fr-FR" sz="2000" dirty="0"/>
                <a:t>format </a:t>
              </a:r>
              <a:r>
                <a:rPr lang="fr-FR" sz="2000" dirty="0" smtClean="0"/>
                <a:t>SDN</a:t>
              </a:r>
            </a:p>
            <a:p>
              <a:pPr algn="ctr"/>
              <a:r>
                <a:rPr lang="fr-FR" sz="2000" dirty="0" smtClean="0"/>
                <a:t>MEDATLAS</a:t>
              </a:r>
            </a:p>
            <a:p>
              <a:pPr algn="ctr"/>
              <a:r>
                <a:rPr lang="fr-FR" sz="2000" b="1" dirty="0" smtClean="0">
                  <a:solidFill>
                    <a:srgbClr val="FF0000"/>
                  </a:solidFill>
                </a:rPr>
                <a:t>No QC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Organigramme : Document 15"/>
            <p:cNvSpPr/>
            <p:nvPr/>
          </p:nvSpPr>
          <p:spPr>
            <a:xfrm>
              <a:off x="6804248" y="3543367"/>
              <a:ext cx="2016224" cy="1440160"/>
            </a:xfrm>
            <a:prstGeom prst="flowChartDocumen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/>
                <a:t>File </a:t>
              </a:r>
              <a:r>
                <a:rPr lang="fr-FR" sz="2000" dirty="0"/>
                <a:t>format </a:t>
              </a:r>
              <a:r>
                <a:rPr lang="fr-FR" sz="2000" dirty="0" smtClean="0"/>
                <a:t>SDN</a:t>
              </a:r>
            </a:p>
            <a:p>
              <a:pPr algn="ctr"/>
              <a:r>
                <a:rPr lang="fr-FR" sz="2000" dirty="0" smtClean="0"/>
                <a:t>MEDATLAS</a:t>
              </a:r>
            </a:p>
            <a:p>
              <a:pPr algn="ctr"/>
              <a:r>
                <a:rPr lang="fr-FR" sz="2000" b="1" dirty="0" smtClean="0">
                  <a:solidFill>
                    <a:srgbClr val="00B050"/>
                  </a:solidFill>
                </a:rPr>
                <a:t>QC</a:t>
              </a:r>
              <a:endParaRPr lang="en-GB" sz="2000" b="1" dirty="0">
                <a:solidFill>
                  <a:srgbClr val="00B050"/>
                </a:solidFill>
              </a:endParaRPr>
            </a:p>
          </p:txBody>
        </p:sp>
        <p:pic>
          <p:nvPicPr>
            <p:cNvPr id="6" name="Image 5" descr="qc2_atlsud_gb.jpg (Image JPEG, 1132x869 pixels) - Mozilla Firefox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5" t="14860" r="6868" b="1945"/>
            <a:stretch/>
          </p:blipFill>
          <p:spPr>
            <a:xfrm>
              <a:off x="2987824" y="3081670"/>
              <a:ext cx="3061967" cy="2363554"/>
            </a:xfrm>
            <a:prstGeom prst="rect">
              <a:avLst/>
            </a:prstGeom>
          </p:spPr>
        </p:pic>
      </p:grpSp>
      <p:pic>
        <p:nvPicPr>
          <p:cNvPr id="10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345" y="4043627"/>
            <a:ext cx="635471" cy="6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69" y="4089673"/>
            <a:ext cx="635471" cy="63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>
            <a:off x="323528" y="6309320"/>
            <a:ext cx="8640960" cy="0"/>
          </a:xfrm>
          <a:prstGeom prst="straightConnector1">
            <a:avLst/>
          </a:prstGeom>
          <a:ln w="762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39752" y="6395045"/>
            <a:ext cx="4142052" cy="418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21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39752" y="6395045"/>
            <a:ext cx="4142052" cy="418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97152"/>
            <a:ext cx="1539482" cy="19922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Work-flow – </a:t>
            </a:r>
            <a:r>
              <a:rPr lang="en-GB" sz="2600" dirty="0" err="1"/>
              <a:t>Phys</a:t>
            </a:r>
            <a:r>
              <a:rPr lang="en-GB" sz="2600" dirty="0"/>
              <a:t>/</a:t>
            </a:r>
            <a:r>
              <a:rPr lang="en-GB" sz="2600" dirty="0" err="1"/>
              <a:t>Chem</a:t>
            </a:r>
            <a:r>
              <a:rPr lang="fr-FR" sz="2600" dirty="0"/>
              <a:t> data </a:t>
            </a:r>
            <a:r>
              <a:rPr lang="fr-FR" sz="2600" dirty="0" err="1"/>
              <a:t>from</a:t>
            </a:r>
            <a:r>
              <a:rPr lang="fr-FR" sz="2600" dirty="0"/>
              <a:t> French </a:t>
            </a:r>
            <a:r>
              <a:rPr lang="fr-FR" sz="2600" dirty="0" err="1"/>
              <a:t>cruises</a:t>
            </a:r>
            <a:endParaRPr lang="en-GB" sz="2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6</a:t>
            </a:r>
            <a:r>
              <a:rPr lang="fr-FR" dirty="0" smtClean="0"/>
              <a:t>. </a:t>
            </a:r>
            <a:r>
              <a:rPr lang="fr-FR" dirty="0" err="1" smtClean="0"/>
              <a:t>Archiving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16" name="Organigramme : Document 15"/>
          <p:cNvSpPr/>
          <p:nvPr/>
        </p:nvSpPr>
        <p:spPr>
          <a:xfrm>
            <a:off x="1045095" y="2977064"/>
            <a:ext cx="2016224" cy="1440160"/>
          </a:xfrm>
          <a:prstGeom prst="flowChartDocumen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File </a:t>
            </a:r>
            <a:r>
              <a:rPr lang="fr-FR" sz="2000" dirty="0"/>
              <a:t>format </a:t>
            </a:r>
            <a:r>
              <a:rPr lang="fr-FR" sz="2000" dirty="0" smtClean="0"/>
              <a:t>SDN</a:t>
            </a:r>
          </a:p>
          <a:p>
            <a:pPr algn="ctr"/>
            <a:r>
              <a:rPr lang="fr-FR" sz="2000" dirty="0" smtClean="0"/>
              <a:t>MEDATLAS</a:t>
            </a:r>
            <a:endParaRPr lang="fr-FR" sz="2000" dirty="0" smtClean="0"/>
          </a:p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QC</a:t>
            </a:r>
            <a:endParaRPr lang="en-GB" sz="2000" dirty="0">
              <a:solidFill>
                <a:srgbClr val="00B050"/>
              </a:solidFill>
            </a:endParaRPr>
          </a:p>
        </p:txBody>
      </p:sp>
      <p:pic>
        <p:nvPicPr>
          <p:cNvPr id="9" name="Image 8" descr="Google Image Result for http://www.silicon.fr/wp-content/uploads/2012/06/stockage-disque-Fotolia.jpg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31944" r="46434" b="20278"/>
          <a:stretch/>
        </p:blipFill>
        <p:spPr>
          <a:xfrm>
            <a:off x="5741776" y="2708920"/>
            <a:ext cx="1423414" cy="18002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652120" y="4541058"/>
            <a:ext cx="2430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519D"/>
                </a:solidFill>
              </a:rPr>
              <a:t>IFREMER server</a:t>
            </a:r>
            <a:endParaRPr lang="en-GB" sz="2000" b="1" dirty="0">
              <a:solidFill>
                <a:srgbClr val="00519D"/>
              </a:solidFill>
            </a:endParaRPr>
          </a:p>
        </p:txBody>
      </p:sp>
      <p:pic>
        <p:nvPicPr>
          <p:cNvPr id="8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9308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informatique-pour-debutant.com/wp-content/uploads/2012/12/fleche-dro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363">
            <a:off x="3753737" y="5121635"/>
            <a:ext cx="1057851" cy="10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203848" y="2564904"/>
            <a:ext cx="2465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519D"/>
                </a:solidFill>
              </a:rPr>
              <a:t>Metadata loading</a:t>
            </a:r>
          </a:p>
          <a:p>
            <a:r>
              <a:rPr lang="en-GB" sz="2000" b="1" dirty="0">
                <a:solidFill>
                  <a:srgbClr val="00519D"/>
                </a:solidFill>
              </a:rPr>
              <a:t>i</a:t>
            </a:r>
            <a:r>
              <a:rPr lang="en-GB" sz="2000" b="1" dirty="0" smtClean="0">
                <a:solidFill>
                  <a:srgbClr val="00519D"/>
                </a:solidFill>
              </a:rPr>
              <a:t>n-house software</a:t>
            </a:r>
            <a:endParaRPr lang="en-GB" sz="2000" b="1" dirty="0">
              <a:solidFill>
                <a:srgbClr val="00519D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402224" y="4829090"/>
            <a:ext cx="246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519D"/>
                </a:solidFill>
              </a:rPr>
              <a:t>File archiving</a:t>
            </a:r>
            <a:endParaRPr lang="en-GB" sz="2000" b="1" dirty="0">
              <a:solidFill>
                <a:srgbClr val="00519D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652120" y="2380818"/>
            <a:ext cx="1710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519D"/>
                </a:solidFill>
              </a:rPr>
              <a:t>DB SISMER</a:t>
            </a:r>
            <a:endParaRPr lang="en-GB" sz="2000" b="1" dirty="0">
              <a:solidFill>
                <a:srgbClr val="00519D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23528" y="6669360"/>
            <a:ext cx="8640960" cy="0"/>
          </a:xfrm>
          <a:prstGeom prst="straightConnector1">
            <a:avLst/>
          </a:prstGeom>
          <a:ln w="762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419872" y="6053226"/>
            <a:ext cx="246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519D"/>
                </a:solidFill>
              </a:rPr>
              <a:t>MEDATLAS files</a:t>
            </a:r>
            <a:endParaRPr lang="en-GB" sz="2000" dirty="0">
              <a:solidFill>
                <a:srgbClr val="005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4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aDataNet2_presentation">
  <a:themeElements>
    <a:clrScheme name="SeaDataNe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aDataNet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aDataNe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SeaDataNet2_presentation</Template>
  <TotalTime>3275</TotalTime>
  <Words>630</Words>
  <Application>Microsoft Office PowerPoint</Application>
  <PresentationFormat>Affichage à l'écran (4:3)</PresentationFormat>
  <Paragraphs>268</Paragraphs>
  <Slides>18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SeaDataNet2_presentation</vt:lpstr>
      <vt:lpstr>IFREMER work-flow for production of CDIs data </vt:lpstr>
      <vt:lpstr>Data inventory : 234 606 CDIs from 137 labs</vt:lpstr>
      <vt:lpstr>Two work flow descriptions</vt:lpstr>
      <vt:lpstr>Work-flow – Phys/Chem data from French cruises</vt:lpstr>
      <vt:lpstr>Work-flow – Phys/Chem data from French cruises</vt:lpstr>
      <vt:lpstr>Work-flow – Phys/Chem data from French cruises</vt:lpstr>
      <vt:lpstr>Work-flow – Phys/Chem data from French cruises</vt:lpstr>
      <vt:lpstr>Work-flow – Phys/Chem data from French cruises</vt:lpstr>
      <vt:lpstr>Work-flow – Phys/Chem data from French cruises</vt:lpstr>
      <vt:lpstr>Work-flow – Phys/Chem data from French cruises</vt:lpstr>
      <vt:lpstr>Work-flow – Phys/Chem data from French cruises</vt:lpstr>
      <vt:lpstr>Work-flow – Phys/Chem data from French cruises</vt:lpstr>
      <vt:lpstr>Work-flow – French Argo float</vt:lpstr>
      <vt:lpstr>Work-flow – French Argo float</vt:lpstr>
      <vt:lpstr>Work-flow – French Argo floats</vt:lpstr>
      <vt:lpstr>Work-flow – French Argo floats</vt:lpstr>
      <vt:lpstr>Work-flow – French Argo floats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SeaDataNet, un mode d'accès européen aux données océanographiques.</dc:title>
  <dc:creator>Michele FICHAUT, Ifremer Brest PDG-IMN-IDM-SISME</dc:creator>
  <cp:lastModifiedBy>Michele FICHAUT, Ifremer Brest PDG-IMN-IDM-SISME</cp:lastModifiedBy>
  <cp:revision>178</cp:revision>
  <cp:lastPrinted>2012-11-28T12:44:20Z</cp:lastPrinted>
  <dcterms:created xsi:type="dcterms:W3CDTF">2012-11-26T14:06:39Z</dcterms:created>
  <dcterms:modified xsi:type="dcterms:W3CDTF">2014-05-19T15:10:45Z</dcterms:modified>
</cp:coreProperties>
</file>