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15138" cy="99314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9D"/>
    <a:srgbClr val="00A7E5"/>
    <a:srgbClr val="28803D"/>
    <a:srgbClr val="00529E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1452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3226" cy="496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335" y="0"/>
            <a:ext cx="2953226" cy="496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 alt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514" y="4717415"/>
            <a:ext cx="5452110" cy="4469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de-DE" smtClean="0"/>
              <a:t>Cliquez pour modifier les styles du texte du masque</a:t>
            </a:r>
          </a:p>
          <a:p>
            <a:pPr lvl="1"/>
            <a:r>
              <a:rPr lang="fr-FR" altLang="de-DE" smtClean="0"/>
              <a:t>Deuxième niveau</a:t>
            </a:r>
          </a:p>
          <a:p>
            <a:pPr lvl="2"/>
            <a:r>
              <a:rPr lang="fr-FR" altLang="de-DE" smtClean="0"/>
              <a:t>Troisième niveau</a:t>
            </a:r>
          </a:p>
          <a:p>
            <a:pPr lvl="3"/>
            <a:r>
              <a:rPr lang="fr-FR" altLang="de-DE" smtClean="0"/>
              <a:t>Quatrième niveau</a:t>
            </a:r>
          </a:p>
          <a:p>
            <a:pPr lvl="4"/>
            <a:r>
              <a:rPr lang="fr-FR" altLang="de-DE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3106"/>
            <a:ext cx="2953226" cy="496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335" y="9433106"/>
            <a:ext cx="2953226" cy="496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050B89-9C0E-4B87-AC7B-92559866FA29}" type="slidenum">
              <a:rPr lang="fr-FR" altLang="de-DE"/>
              <a:pPr/>
              <a:t>‹Nr.›</a:t>
            </a:fld>
            <a:endParaRPr lang="fr-FR" altLang="de-DE"/>
          </a:p>
        </p:txBody>
      </p:sp>
    </p:spTree>
    <p:extLst>
      <p:ext uri="{BB962C8B-B14F-4D97-AF65-F5344CB8AC3E}">
        <p14:creationId xmlns:p14="http://schemas.microsoft.com/office/powerpoint/2010/main" val="19449091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blipFill dpi="0" rotWithShape="0">
          <a:blip r:embed="rId2"/>
          <a:srcRect/>
          <a:stretch>
            <a:fillRect r="-8333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713" y="4652963"/>
            <a:ext cx="7200900" cy="288925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de-DE" altLang="de-DE" noProof="0" smtClean="0"/>
              <a:t>Titelmasterformat durch Klicken bearbeiten</a:t>
            </a:r>
            <a:endParaRPr lang="fr-FR" altLang="de-DE" noProof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5013325"/>
            <a:ext cx="7200900" cy="215900"/>
          </a:xfrm>
        </p:spPr>
        <p:txBody>
          <a:bodyPr/>
          <a:lstStyle>
            <a:lvl1pPr marL="0" indent="0">
              <a:buFontTx/>
              <a:buNone/>
              <a:defRPr sz="1200">
                <a:solidFill>
                  <a:srgbClr val="00519D"/>
                </a:solidFill>
              </a:defRPr>
            </a:lvl1pPr>
          </a:lstStyle>
          <a:p>
            <a:pPr lvl="0"/>
            <a:r>
              <a:rPr lang="de-DE" altLang="de-DE" noProof="0" smtClean="0"/>
              <a:t>Formatvorlage des Untertitelmasters durch Klicken bearbeiten</a:t>
            </a:r>
            <a:endParaRPr lang="fr-FR" altLang="de-DE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4F2015-9BE1-4813-A4A0-B81E90830531}" type="slidenum">
              <a:rPr lang="fr-FR" altLang="de-DE"/>
              <a:pPr/>
              <a:t>‹Nr.›</a:t>
            </a:fld>
            <a:endParaRPr lang="fr-FR" altLang="de-DE"/>
          </a:p>
        </p:txBody>
      </p:sp>
    </p:spTree>
    <p:extLst>
      <p:ext uri="{BB962C8B-B14F-4D97-AF65-F5344CB8AC3E}">
        <p14:creationId xmlns:p14="http://schemas.microsoft.com/office/powerpoint/2010/main" val="3355041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94513" y="1484313"/>
            <a:ext cx="2070100" cy="45370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4213" y="1484313"/>
            <a:ext cx="6057900" cy="45370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5BF5C8-7E31-4F5E-88E1-BCA8E04C4DD1}" type="slidenum">
              <a:rPr lang="fr-FR" altLang="de-DE"/>
              <a:pPr/>
              <a:t>‹Nr.›</a:t>
            </a:fld>
            <a:endParaRPr lang="fr-FR" altLang="de-DE"/>
          </a:p>
        </p:txBody>
      </p:sp>
    </p:spTree>
    <p:extLst>
      <p:ext uri="{BB962C8B-B14F-4D97-AF65-F5344CB8AC3E}">
        <p14:creationId xmlns:p14="http://schemas.microsoft.com/office/powerpoint/2010/main" val="1781339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00D7E-FAAB-4ABF-B8B3-5370AAF0B2BA}" type="slidenum">
              <a:rPr lang="fr-FR" altLang="de-DE"/>
              <a:pPr/>
              <a:t>‹Nr.›</a:t>
            </a:fld>
            <a:endParaRPr lang="fr-FR" altLang="de-DE"/>
          </a:p>
        </p:txBody>
      </p:sp>
    </p:spTree>
    <p:extLst>
      <p:ext uri="{BB962C8B-B14F-4D97-AF65-F5344CB8AC3E}">
        <p14:creationId xmlns:p14="http://schemas.microsoft.com/office/powerpoint/2010/main" val="2823578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D65EA5-D0A0-49DF-83DB-31D9BA6779CB}" type="slidenum">
              <a:rPr lang="fr-FR" altLang="de-DE"/>
              <a:pPr/>
              <a:t>‹Nr.›</a:t>
            </a:fld>
            <a:endParaRPr lang="fr-FR" altLang="de-DE"/>
          </a:p>
        </p:txBody>
      </p:sp>
    </p:spTree>
    <p:extLst>
      <p:ext uri="{BB962C8B-B14F-4D97-AF65-F5344CB8AC3E}">
        <p14:creationId xmlns:p14="http://schemas.microsoft.com/office/powerpoint/2010/main" val="2802553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4213" y="2060575"/>
            <a:ext cx="40640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00613" y="2060575"/>
            <a:ext cx="40640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39001F-566D-4E70-99FB-4B3F824945F6}" type="slidenum">
              <a:rPr lang="fr-FR" altLang="de-DE"/>
              <a:pPr/>
              <a:t>‹Nr.›</a:t>
            </a:fld>
            <a:endParaRPr lang="fr-FR" altLang="de-DE"/>
          </a:p>
        </p:txBody>
      </p:sp>
    </p:spTree>
    <p:extLst>
      <p:ext uri="{BB962C8B-B14F-4D97-AF65-F5344CB8AC3E}">
        <p14:creationId xmlns:p14="http://schemas.microsoft.com/office/powerpoint/2010/main" val="1959597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BA4655-6294-485A-A18B-4FDC013BECD4}" type="slidenum">
              <a:rPr lang="fr-FR" altLang="de-DE"/>
              <a:pPr/>
              <a:t>‹Nr.›</a:t>
            </a:fld>
            <a:endParaRPr lang="fr-FR" altLang="de-DE"/>
          </a:p>
        </p:txBody>
      </p:sp>
    </p:spTree>
    <p:extLst>
      <p:ext uri="{BB962C8B-B14F-4D97-AF65-F5344CB8AC3E}">
        <p14:creationId xmlns:p14="http://schemas.microsoft.com/office/powerpoint/2010/main" val="180378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757F0F-68B2-4EBD-9BDE-F382F25AA199}" type="slidenum">
              <a:rPr lang="fr-FR" altLang="de-DE"/>
              <a:pPr/>
              <a:t>‹Nr.›</a:t>
            </a:fld>
            <a:endParaRPr lang="fr-FR" altLang="de-DE"/>
          </a:p>
        </p:txBody>
      </p:sp>
    </p:spTree>
    <p:extLst>
      <p:ext uri="{BB962C8B-B14F-4D97-AF65-F5344CB8AC3E}">
        <p14:creationId xmlns:p14="http://schemas.microsoft.com/office/powerpoint/2010/main" val="3095997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7E81AF-3539-4479-84CF-D465759962AE}" type="slidenum">
              <a:rPr lang="fr-FR" altLang="de-DE"/>
              <a:pPr/>
              <a:t>‹Nr.›</a:t>
            </a:fld>
            <a:endParaRPr lang="fr-FR" altLang="de-DE"/>
          </a:p>
        </p:txBody>
      </p:sp>
    </p:spTree>
    <p:extLst>
      <p:ext uri="{BB962C8B-B14F-4D97-AF65-F5344CB8AC3E}">
        <p14:creationId xmlns:p14="http://schemas.microsoft.com/office/powerpoint/2010/main" val="1143012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9B05E-8BD8-4339-848D-5C38FDDAF394}" type="slidenum">
              <a:rPr lang="fr-FR" altLang="de-DE"/>
              <a:pPr/>
              <a:t>‹Nr.›</a:t>
            </a:fld>
            <a:endParaRPr lang="fr-FR" altLang="de-DE"/>
          </a:p>
        </p:txBody>
      </p:sp>
    </p:spTree>
    <p:extLst>
      <p:ext uri="{BB962C8B-B14F-4D97-AF65-F5344CB8AC3E}">
        <p14:creationId xmlns:p14="http://schemas.microsoft.com/office/powerpoint/2010/main" val="362856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E6234-5680-449F-B932-1D9C4FD6233F}" type="slidenum">
              <a:rPr lang="fr-FR" altLang="de-DE"/>
              <a:pPr/>
              <a:t>‹Nr.›</a:t>
            </a:fld>
            <a:endParaRPr lang="fr-FR" altLang="de-DE"/>
          </a:p>
        </p:txBody>
      </p:sp>
    </p:spTree>
    <p:extLst>
      <p:ext uri="{BB962C8B-B14F-4D97-AF65-F5344CB8AC3E}">
        <p14:creationId xmlns:p14="http://schemas.microsoft.com/office/powerpoint/2010/main" val="1281699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 r="-8333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484313"/>
            <a:ext cx="8280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de-DE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2060575"/>
            <a:ext cx="8280400" cy="396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de-DE" smtClean="0"/>
              <a:t>Cliquez pour modifier les styles du texte du masque</a:t>
            </a:r>
          </a:p>
          <a:p>
            <a:pPr lvl="1"/>
            <a:r>
              <a:rPr lang="fr-FR" altLang="de-DE" smtClean="0"/>
              <a:t>Deuxième niveau</a:t>
            </a:r>
          </a:p>
          <a:p>
            <a:pPr lvl="2"/>
            <a:r>
              <a:rPr lang="fr-FR" altLang="de-DE" smtClean="0"/>
              <a:t>Troisième niveau</a:t>
            </a:r>
          </a:p>
          <a:p>
            <a:pPr lvl="3"/>
            <a:r>
              <a:rPr lang="fr-FR" altLang="de-DE" smtClean="0"/>
              <a:t>Quatrième niveau</a:t>
            </a:r>
          </a:p>
          <a:p>
            <a:pPr lvl="4"/>
            <a:r>
              <a:rPr lang="fr-FR" altLang="de-DE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32525"/>
            <a:ext cx="91440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808080"/>
                </a:solidFill>
              </a:defRPr>
            </a:lvl1pPr>
          </a:lstStyle>
          <a:p>
            <a:endParaRPr lang="fr-FR" alt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016625"/>
            <a:ext cx="9144000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808080"/>
                </a:solidFill>
              </a:defRPr>
            </a:lvl1pPr>
          </a:lstStyle>
          <a:p>
            <a:endParaRPr lang="fr-FR" alt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640513"/>
            <a:ext cx="9144000" cy="21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rgbClr val="00519D"/>
                </a:solidFill>
              </a:defRPr>
            </a:lvl1pPr>
          </a:lstStyle>
          <a:p>
            <a:fld id="{C6A5B8ED-9ECF-4795-B98A-5729785523CA}" type="slidenum">
              <a:rPr lang="fr-FR" altLang="de-DE"/>
              <a:pPr/>
              <a:t>‹Nr.›</a:t>
            </a:fld>
            <a:endParaRPr lang="fr-FR" altLang="de-DE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0" y="6464300"/>
            <a:ext cx="91440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de-DE" sz="1100" b="1">
                <a:solidFill>
                  <a:srgbClr val="00A7E5"/>
                </a:solidFill>
              </a:rPr>
              <a:t>sdn-userdesk@seadatanet.org – www.seadatanet.org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519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519D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519D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519D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519D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519D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519D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519D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519D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00A7E5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00519D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rgbClr val="00A7E5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519D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○"/>
        <a:defRPr sz="2000">
          <a:solidFill>
            <a:srgbClr val="00A7E5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○"/>
        <a:defRPr sz="2000">
          <a:solidFill>
            <a:srgbClr val="00A7E5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○"/>
        <a:defRPr sz="2000">
          <a:solidFill>
            <a:srgbClr val="00A7E5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○"/>
        <a:defRPr sz="2000">
          <a:solidFill>
            <a:srgbClr val="00A7E5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○"/>
        <a:defRPr sz="2000">
          <a:solidFill>
            <a:srgbClr val="00A7E5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Abgerundetes Rechteck 74"/>
          <p:cNvSpPr/>
          <p:nvPr/>
        </p:nvSpPr>
        <p:spPr bwMode="auto">
          <a:xfrm>
            <a:off x="251520" y="1953624"/>
            <a:ext cx="5606241" cy="4344663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srgbClr val="B00606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de-DE" sz="2800" dirty="0" smtClean="0"/>
              <a:t>CDI Workflow at BSH</a:t>
            </a:r>
            <a:endParaRPr lang="de-DE" altLang="de-DE" sz="2800" dirty="0" smtClean="0"/>
          </a:p>
        </p:txBody>
      </p:sp>
      <p:grpSp>
        <p:nvGrpSpPr>
          <p:cNvPr id="7172" name="Gruppieren 11"/>
          <p:cNvGrpSpPr>
            <a:grpSpLocks/>
          </p:cNvGrpSpPr>
          <p:nvPr/>
        </p:nvGrpSpPr>
        <p:grpSpPr bwMode="auto">
          <a:xfrm>
            <a:off x="2663869" y="1969443"/>
            <a:ext cx="1908131" cy="2179637"/>
            <a:chOff x="2915815" y="1858218"/>
            <a:chExt cx="1908744" cy="2179638"/>
          </a:xfrm>
        </p:grpSpPr>
        <p:sp>
          <p:nvSpPr>
            <p:cNvPr id="7206" name="Text Box 25"/>
            <p:cNvSpPr txBox="1">
              <a:spLocks noChangeArrowheads="1"/>
            </p:cNvSpPr>
            <p:nvPr/>
          </p:nvSpPr>
          <p:spPr bwMode="auto">
            <a:xfrm>
              <a:off x="2915815" y="1858218"/>
              <a:ext cx="1908744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rgbClr val="00519D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519D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de-DE" sz="1200" dirty="0" smtClean="0">
                  <a:solidFill>
                    <a:srgbClr val="002060"/>
                  </a:solidFill>
                </a:rPr>
                <a:t>      CDI Entry DB </a:t>
              </a:r>
              <a:r>
                <a:rPr lang="en-GB" altLang="de-DE" sz="1200" dirty="0">
                  <a:solidFill>
                    <a:srgbClr val="002060"/>
                  </a:solidFill>
                </a:rPr>
                <a:t>+ </a:t>
              </a:r>
              <a:r>
                <a:rPr lang="en-GB" altLang="de-DE" sz="1200" dirty="0" smtClean="0">
                  <a:solidFill>
                    <a:srgbClr val="002060"/>
                  </a:solidFill>
                </a:rPr>
                <a:t>QC</a:t>
              </a:r>
              <a:endParaRPr lang="en-GB" altLang="de-DE" sz="1200" dirty="0">
                <a:solidFill>
                  <a:srgbClr val="002060"/>
                </a:solidFill>
              </a:endParaRPr>
            </a:p>
          </p:txBody>
        </p:sp>
        <p:grpSp>
          <p:nvGrpSpPr>
            <p:cNvPr id="7207" name="Gruppieren 10"/>
            <p:cNvGrpSpPr>
              <a:grpSpLocks/>
            </p:cNvGrpSpPr>
            <p:nvPr/>
          </p:nvGrpSpPr>
          <p:grpSpPr bwMode="auto">
            <a:xfrm>
              <a:off x="3192016" y="2132856"/>
              <a:ext cx="1524000" cy="1905000"/>
              <a:chOff x="3192016" y="2132856"/>
              <a:chExt cx="1524000" cy="1905000"/>
            </a:xfrm>
          </p:grpSpPr>
          <p:sp>
            <p:nvSpPr>
              <p:cNvPr id="7209" name="AutoShape 24"/>
              <p:cNvSpPr>
                <a:spLocks noChangeArrowheads="1"/>
              </p:cNvSpPr>
              <p:nvPr/>
            </p:nvSpPr>
            <p:spPr bwMode="auto">
              <a:xfrm>
                <a:off x="3192130" y="2132855"/>
                <a:ext cx="1524489" cy="1905001"/>
              </a:xfrm>
              <a:prstGeom prst="roundRect">
                <a:avLst>
                  <a:gd name="adj" fmla="val 16667"/>
                </a:avLst>
              </a:prstGeom>
              <a:noFill/>
              <a:ln w="31750">
                <a:solidFill>
                  <a:schemeClr val="accent6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000">
                    <a:solidFill>
                      <a:srgbClr val="00A7E5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00519D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rgbClr val="00A7E5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00519D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○"/>
                  <a:defRPr sz="2000">
                    <a:solidFill>
                      <a:srgbClr val="00A7E5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○"/>
                  <a:defRPr sz="2000">
                    <a:solidFill>
                      <a:srgbClr val="00A7E5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○"/>
                  <a:defRPr sz="2000">
                    <a:solidFill>
                      <a:srgbClr val="00A7E5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○"/>
                  <a:defRPr sz="2000">
                    <a:solidFill>
                      <a:srgbClr val="00A7E5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○"/>
                  <a:defRPr sz="2000">
                    <a:solidFill>
                      <a:srgbClr val="00A7E5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de-DE" altLang="de-DE" sz="1800" smtClean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497" name="AutoShape 15"/>
              <p:cNvSpPr>
                <a:spLocks noChangeArrowheads="1"/>
              </p:cNvSpPr>
              <p:nvPr/>
            </p:nvSpPr>
            <p:spPr bwMode="auto">
              <a:xfrm>
                <a:off x="3347755" y="2361455"/>
                <a:ext cx="1219591" cy="1524001"/>
              </a:xfrm>
              <a:prstGeom prst="can">
                <a:avLst>
                  <a:gd name="adj" fmla="val 31250"/>
                </a:avLst>
              </a:prstGeom>
              <a:solidFill>
                <a:srgbClr val="CCECFF"/>
              </a:solidFill>
              <a:ln w="9525">
                <a:solidFill>
                  <a:srgbClr val="00216A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rgbClr val="00A7E5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519D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rgbClr val="00A7E5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519D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○"/>
                  <a:defRPr sz="2000">
                    <a:solidFill>
                      <a:srgbClr val="00A7E5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○"/>
                  <a:defRPr sz="2000">
                    <a:solidFill>
                      <a:srgbClr val="00A7E5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○"/>
                  <a:defRPr sz="2000">
                    <a:solidFill>
                      <a:srgbClr val="00A7E5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○"/>
                  <a:defRPr sz="2000">
                    <a:solidFill>
                      <a:srgbClr val="00A7E5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○"/>
                  <a:defRPr sz="2000">
                    <a:solidFill>
                      <a:srgbClr val="00A7E5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  <a:defRPr/>
                </a:pPr>
                <a:r>
                  <a:rPr lang="en-GB" altLang="de-DE" sz="1200" b="1" dirty="0" smtClean="0">
                    <a:solidFill>
                      <a:srgbClr val="00519D"/>
                    </a:solidFill>
                    <a:latin typeface="+mn-lt"/>
                  </a:rPr>
                  <a:t>Data Inventory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  <a:defRPr/>
                </a:pPr>
                <a:r>
                  <a:rPr lang="en-GB" altLang="de-DE" sz="1200" b="1" dirty="0" smtClean="0">
                    <a:solidFill>
                      <a:srgbClr val="00519D"/>
                    </a:solidFill>
                    <a:latin typeface="+mn-lt"/>
                  </a:rPr>
                  <a:t>at BSH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  <a:defRPr/>
                </a:pPr>
                <a:r>
                  <a:rPr lang="en-GB" altLang="de-DE" sz="1200" b="1" dirty="0" smtClean="0">
                    <a:solidFill>
                      <a:srgbClr val="00519D"/>
                    </a:solidFill>
                    <a:latin typeface="+mn-lt"/>
                  </a:rPr>
                  <a:t>Oracle DB</a:t>
                </a:r>
                <a:endParaRPr lang="de-DE" altLang="de-DE" sz="1200" dirty="0" smtClean="0">
                  <a:solidFill>
                    <a:srgbClr val="00519D"/>
                  </a:solidFill>
                  <a:latin typeface="+mn-lt"/>
                </a:endParaRPr>
              </a:p>
            </p:txBody>
          </p:sp>
        </p:grpSp>
      </p:grpSp>
      <p:grpSp>
        <p:nvGrpSpPr>
          <p:cNvPr id="7174" name="Gruppieren 25"/>
          <p:cNvGrpSpPr>
            <a:grpSpLocks/>
          </p:cNvGrpSpPr>
          <p:nvPr/>
        </p:nvGrpSpPr>
        <p:grpSpPr bwMode="auto">
          <a:xfrm>
            <a:off x="1691680" y="3185289"/>
            <a:ext cx="1205252" cy="830997"/>
            <a:chOff x="1799034" y="2431673"/>
            <a:chExt cx="1620838" cy="830997"/>
          </a:xfrm>
        </p:grpSpPr>
        <p:sp>
          <p:nvSpPr>
            <p:cNvPr id="7203" name="AutoShape 12"/>
            <p:cNvSpPr>
              <a:spLocks noChangeArrowheads="1"/>
            </p:cNvSpPr>
            <p:nvPr/>
          </p:nvSpPr>
          <p:spPr bwMode="auto">
            <a:xfrm>
              <a:off x="1908286" y="2662808"/>
              <a:ext cx="1511586" cy="228600"/>
            </a:xfrm>
            <a:prstGeom prst="rightArrow">
              <a:avLst>
                <a:gd name="adj1" fmla="val 50000"/>
                <a:gd name="adj2" fmla="val 83333"/>
              </a:avLst>
            </a:prstGeom>
            <a:gradFill rotWithShape="0">
              <a:gsLst>
                <a:gs pos="0">
                  <a:srgbClr val="99CCFF"/>
                </a:gs>
                <a:gs pos="100000">
                  <a:srgbClr val="DDDDDD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rgbClr val="00519D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519D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de-DE" altLang="de-DE" sz="2100">
                <a:solidFill>
                  <a:schemeClr val="tx1"/>
                </a:solidFill>
              </a:endParaRPr>
            </a:p>
          </p:txBody>
        </p:sp>
        <p:sp>
          <p:nvSpPr>
            <p:cNvPr id="7204" name="Text Box 32"/>
            <p:cNvSpPr txBox="1">
              <a:spLocks noChangeArrowheads="1"/>
            </p:cNvSpPr>
            <p:nvPr/>
          </p:nvSpPr>
          <p:spPr bwMode="auto">
            <a:xfrm>
              <a:off x="1799034" y="2431673"/>
              <a:ext cx="1596415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rgbClr val="00519D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519D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de-DE" sz="1200" dirty="0" smtClean="0">
                  <a:solidFill>
                    <a:schemeClr val="tx1"/>
                  </a:solidFill>
                </a:rPr>
                <a:t>Data </a:t>
              </a:r>
              <a:r>
                <a:rPr lang="en-GB" altLang="de-DE" sz="1200" dirty="0" smtClean="0">
                  <a:solidFill>
                    <a:schemeClr val="tx1"/>
                  </a:solidFill>
                </a:rPr>
                <a:t>collection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de-DE" sz="1200" dirty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de-DE" sz="1200" dirty="0" smtClean="0">
                  <a:solidFill>
                    <a:schemeClr val="tx1"/>
                  </a:solidFill>
                </a:rPr>
                <a:t>Access-DB, VB</a:t>
              </a:r>
              <a:endParaRPr lang="en-GB" altLang="de-DE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7183" name="Textfeld 43"/>
          <p:cNvSpPr txBox="1">
            <a:spLocks noChangeArrowheads="1"/>
          </p:cNvSpPr>
          <p:nvPr/>
        </p:nvSpPr>
        <p:spPr bwMode="auto">
          <a:xfrm>
            <a:off x="6300192" y="1825659"/>
            <a:ext cx="2079585" cy="523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519D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519D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400" dirty="0" err="1" smtClean="0">
                <a:solidFill>
                  <a:srgbClr val="00519D"/>
                </a:solidFill>
              </a:rPr>
              <a:t>SeaDataNet</a:t>
            </a:r>
            <a:r>
              <a:rPr lang="de-DE" altLang="de-DE" sz="1400" dirty="0" smtClean="0">
                <a:solidFill>
                  <a:srgbClr val="00519D"/>
                </a:solidFill>
              </a:rPr>
              <a:t> </a:t>
            </a:r>
            <a:r>
              <a:rPr lang="de-DE" altLang="de-DE" sz="1400" dirty="0" err="1" smtClean="0">
                <a:solidFill>
                  <a:srgbClr val="00519D"/>
                </a:solidFill>
              </a:rPr>
              <a:t>shopping</a:t>
            </a:r>
            <a:r>
              <a:rPr lang="de-DE" altLang="de-DE" sz="1400" dirty="0" smtClean="0">
                <a:solidFill>
                  <a:srgbClr val="00519D"/>
                </a:solidFill>
              </a:rPr>
              <a:t> </a:t>
            </a:r>
            <a:r>
              <a:rPr lang="de-DE" altLang="de-DE" sz="1400" dirty="0" err="1" smtClean="0">
                <a:solidFill>
                  <a:srgbClr val="00519D"/>
                </a:solidFill>
              </a:rPr>
              <a:t>system</a:t>
            </a:r>
            <a:r>
              <a:rPr lang="de-DE" altLang="de-DE" sz="1400" dirty="0" smtClean="0">
                <a:solidFill>
                  <a:srgbClr val="00519D"/>
                </a:solidFill>
              </a:rPr>
              <a:t> at </a:t>
            </a:r>
            <a:r>
              <a:rPr lang="de-DE" altLang="de-DE" sz="1400" dirty="0" smtClean="0">
                <a:solidFill>
                  <a:srgbClr val="C00000"/>
                </a:solidFill>
              </a:rPr>
              <a:t>MARIS</a:t>
            </a:r>
            <a:endParaRPr lang="de-DE" altLang="de-DE" sz="1400" dirty="0">
              <a:solidFill>
                <a:srgbClr val="C00000"/>
              </a:solidFill>
            </a:endParaRPr>
          </a:p>
        </p:txBody>
      </p:sp>
      <p:sp>
        <p:nvSpPr>
          <p:cNvPr id="49" name="Datumsplatzhalter 3"/>
          <p:cNvSpPr txBox="1">
            <a:spLocks noGrp="1"/>
          </p:cNvSpPr>
          <p:nvPr/>
        </p:nvSpPr>
        <p:spPr bwMode="auto">
          <a:xfrm>
            <a:off x="0" y="6232525"/>
            <a:ext cx="91440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519D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519D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de-DE" sz="1100" dirty="0">
              <a:solidFill>
                <a:srgbClr val="808080"/>
              </a:solidFill>
            </a:endParaRPr>
          </a:p>
        </p:txBody>
      </p:sp>
      <p:grpSp>
        <p:nvGrpSpPr>
          <p:cNvPr id="12" name="Gruppieren 11"/>
          <p:cNvGrpSpPr/>
          <p:nvPr/>
        </p:nvGrpSpPr>
        <p:grpSpPr>
          <a:xfrm>
            <a:off x="5940152" y="1679830"/>
            <a:ext cx="2952328" cy="4083571"/>
            <a:chOff x="427359" y="4966195"/>
            <a:chExt cx="2952328" cy="1215718"/>
          </a:xfrm>
        </p:grpSpPr>
        <p:sp>
          <p:nvSpPr>
            <p:cNvPr id="7194" name="Text Box 34"/>
            <p:cNvSpPr txBox="1">
              <a:spLocks noChangeArrowheads="1"/>
            </p:cNvSpPr>
            <p:nvPr/>
          </p:nvSpPr>
          <p:spPr bwMode="auto">
            <a:xfrm>
              <a:off x="427359" y="6099448"/>
              <a:ext cx="1345240" cy="82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rgbClr val="00519D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519D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de-DE" sz="1200" dirty="0" smtClean="0">
                  <a:solidFill>
                    <a:schemeClr val="tx1"/>
                  </a:solidFill>
                </a:rPr>
                <a:t>CS-W harvesting</a:t>
              </a:r>
              <a:endParaRPr lang="en-GB" altLang="de-DE" sz="1200" dirty="0">
                <a:solidFill>
                  <a:schemeClr val="tx1"/>
                </a:solidFill>
              </a:endParaRPr>
            </a:p>
          </p:txBody>
        </p:sp>
        <p:grpSp>
          <p:nvGrpSpPr>
            <p:cNvPr id="7177" name="Gruppieren 8"/>
            <p:cNvGrpSpPr>
              <a:grpSpLocks/>
            </p:cNvGrpSpPr>
            <p:nvPr/>
          </p:nvGrpSpPr>
          <p:grpSpPr bwMode="auto">
            <a:xfrm>
              <a:off x="535061" y="4966195"/>
              <a:ext cx="2844626" cy="1127125"/>
              <a:chOff x="251520" y="4869160"/>
              <a:chExt cx="2845349" cy="1126976"/>
            </a:xfrm>
          </p:grpSpPr>
          <p:pic>
            <p:nvPicPr>
              <p:cNvPr id="7196" name="Picture 21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1F1F1"/>
                  </a:clrFrom>
                  <a:clrTo>
                    <a:srgbClr val="F1F1F1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04580" y="4962609"/>
                <a:ext cx="633539" cy="2813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" name="Abgerundetes Rechteck 2"/>
              <p:cNvSpPr/>
              <p:nvPr/>
            </p:nvSpPr>
            <p:spPr bwMode="auto">
              <a:xfrm>
                <a:off x="251520" y="4869160"/>
                <a:ext cx="2845349" cy="1126976"/>
              </a:xfrm>
              <a:prstGeom prst="round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>
                  <a:solidFill>
                    <a:srgbClr val="B00606"/>
                  </a:solidFill>
                </a:endParaRPr>
              </a:p>
            </p:txBody>
          </p:sp>
        </p:grpSp>
      </p:grpSp>
      <p:grpSp>
        <p:nvGrpSpPr>
          <p:cNvPr id="8" name="Gruppieren 7"/>
          <p:cNvGrpSpPr/>
          <p:nvPr/>
        </p:nvGrpSpPr>
        <p:grpSpPr>
          <a:xfrm>
            <a:off x="2767607" y="4941192"/>
            <a:ext cx="2668489" cy="1357095"/>
            <a:chOff x="3275856" y="4941192"/>
            <a:chExt cx="2668489" cy="1357095"/>
          </a:xfrm>
        </p:grpSpPr>
        <p:grpSp>
          <p:nvGrpSpPr>
            <p:cNvPr id="10" name="Gruppieren 9"/>
            <p:cNvGrpSpPr/>
            <p:nvPr/>
          </p:nvGrpSpPr>
          <p:grpSpPr>
            <a:xfrm>
              <a:off x="3489399" y="5156795"/>
              <a:ext cx="1941512" cy="762000"/>
              <a:chOff x="3494088" y="5084763"/>
              <a:chExt cx="1941512" cy="762000"/>
            </a:xfrm>
          </p:grpSpPr>
          <p:pic>
            <p:nvPicPr>
              <p:cNvPr id="7186" name="Picture 28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45510" y="5084763"/>
                <a:ext cx="790090" cy="762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7187" name="Picture 31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94088" y="5102906"/>
                <a:ext cx="1150430" cy="6718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7176" name="Textfeld 3"/>
            <p:cNvSpPr txBox="1">
              <a:spLocks noChangeArrowheads="1"/>
            </p:cNvSpPr>
            <p:nvPr/>
          </p:nvSpPr>
          <p:spPr bwMode="auto">
            <a:xfrm>
              <a:off x="3275856" y="6021288"/>
              <a:ext cx="266848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rgbClr val="00519D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519D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200" b="1" dirty="0" err="1" smtClean="0">
                  <a:solidFill>
                    <a:srgbClr val="B00606"/>
                  </a:solidFill>
                </a:rPr>
                <a:t>GeoNetwork</a:t>
              </a:r>
              <a:r>
                <a:rPr lang="de-DE" altLang="de-DE" sz="1200" b="1" dirty="0" smtClean="0">
                  <a:solidFill>
                    <a:srgbClr val="B00606"/>
                  </a:solidFill>
                </a:rPr>
                <a:t>  CS-W </a:t>
              </a:r>
              <a:r>
                <a:rPr lang="de-DE" altLang="de-DE" sz="1200" b="1" dirty="0" err="1">
                  <a:solidFill>
                    <a:srgbClr val="B00606"/>
                  </a:solidFill>
                </a:rPr>
                <a:t>server</a:t>
              </a:r>
              <a:endParaRPr lang="de-DE" altLang="de-DE" sz="1200" b="1" dirty="0">
                <a:solidFill>
                  <a:srgbClr val="B00606"/>
                </a:solidFill>
              </a:endParaRPr>
            </a:p>
          </p:txBody>
        </p:sp>
        <p:sp>
          <p:nvSpPr>
            <p:cNvPr id="46" name="Abgerundetes Rechteck 45"/>
            <p:cNvSpPr/>
            <p:nvPr/>
          </p:nvSpPr>
          <p:spPr bwMode="auto">
            <a:xfrm>
              <a:off x="3487612" y="4941192"/>
              <a:ext cx="1907437" cy="1127125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>
                <a:solidFill>
                  <a:srgbClr val="B00606"/>
                </a:solidFill>
              </a:endParaRP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563888" y="5785519"/>
              <a:ext cx="8931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Oracle DB</a:t>
              </a:r>
              <a:endParaRPr lang="en-GB" sz="12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13" name="Flussdiagramm: Mehrere Dokumente 12"/>
          <p:cNvSpPr/>
          <p:nvPr/>
        </p:nvSpPr>
        <p:spPr>
          <a:xfrm>
            <a:off x="551265" y="3171165"/>
            <a:ext cx="1111422" cy="905907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ASCII, EXCEL, etc.</a:t>
            </a:r>
            <a:endParaRPr lang="de-D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lussdiagramm: Prozess 16"/>
          <p:cNvSpPr/>
          <p:nvPr/>
        </p:nvSpPr>
        <p:spPr>
          <a:xfrm>
            <a:off x="5076056" y="2809214"/>
            <a:ext cx="576064" cy="259746"/>
          </a:xfrm>
          <a:prstGeom prst="flowChartProcess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DM</a:t>
            </a:r>
            <a:endParaRPr lang="de-DE" sz="1600" dirty="0"/>
          </a:p>
        </p:txBody>
      </p:sp>
      <p:sp>
        <p:nvSpPr>
          <p:cNvPr id="65" name="Flussdiagramm: Prozess 64"/>
          <p:cNvSpPr/>
          <p:nvPr/>
        </p:nvSpPr>
        <p:spPr>
          <a:xfrm>
            <a:off x="6706660" y="2809214"/>
            <a:ext cx="673652" cy="259746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RSM</a:t>
            </a:r>
            <a:endParaRPr lang="de-DE" sz="1600" dirty="0"/>
          </a:p>
        </p:txBody>
      </p:sp>
      <p:sp>
        <p:nvSpPr>
          <p:cNvPr id="71" name="AutoShape 12"/>
          <p:cNvSpPr>
            <a:spLocks noChangeArrowheads="1"/>
          </p:cNvSpPr>
          <p:nvPr/>
        </p:nvSpPr>
        <p:spPr bwMode="auto">
          <a:xfrm>
            <a:off x="5652121" y="2852936"/>
            <a:ext cx="936104" cy="228600"/>
          </a:xfrm>
          <a:prstGeom prst="leftRightArrow">
            <a:avLst/>
          </a:prstGeom>
          <a:gradFill rotWithShape="0">
            <a:gsLst>
              <a:gs pos="0">
                <a:srgbClr val="99CCFF"/>
              </a:gs>
              <a:gs pos="100000">
                <a:srgbClr val="DDDDDD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519D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519D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e-DE" altLang="de-DE" sz="210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421370"/>
            <a:ext cx="1917427" cy="1303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" name="AutoShape 12"/>
          <p:cNvSpPr>
            <a:spLocks noChangeArrowheads="1"/>
          </p:cNvSpPr>
          <p:nvPr/>
        </p:nvSpPr>
        <p:spPr bwMode="auto">
          <a:xfrm>
            <a:off x="4525439" y="2840360"/>
            <a:ext cx="478609" cy="228600"/>
          </a:xfrm>
          <a:prstGeom prst="leftRightArrow">
            <a:avLst/>
          </a:prstGeom>
          <a:gradFill rotWithShape="0">
            <a:gsLst>
              <a:gs pos="0">
                <a:srgbClr val="99CCFF"/>
              </a:gs>
              <a:gs pos="100000">
                <a:srgbClr val="DDDDDD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519D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519D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e-DE" altLang="de-DE" sz="2100">
              <a:solidFill>
                <a:schemeClr val="tx1"/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539552" y="2052137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rgbClr val="00519D"/>
                </a:solidFill>
              </a:rPr>
              <a:t>German NODC at </a:t>
            </a:r>
            <a:r>
              <a:rPr lang="de-DE" sz="1600" dirty="0" smtClean="0">
                <a:solidFill>
                  <a:srgbClr val="C00000"/>
                </a:solidFill>
              </a:rPr>
              <a:t>BSH</a:t>
            </a:r>
            <a:endParaRPr lang="de-DE" sz="1600" dirty="0">
              <a:solidFill>
                <a:srgbClr val="C0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437112"/>
            <a:ext cx="995958" cy="788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0" name="Gruppieren 25"/>
          <p:cNvGrpSpPr>
            <a:grpSpLocks/>
          </p:cNvGrpSpPr>
          <p:nvPr/>
        </p:nvGrpSpPr>
        <p:grpSpPr bwMode="auto">
          <a:xfrm rot="19462357">
            <a:off x="1671681" y="4185100"/>
            <a:ext cx="1794391" cy="1024794"/>
            <a:chOff x="1686430" y="2662808"/>
            <a:chExt cx="2303655" cy="1024794"/>
          </a:xfrm>
        </p:grpSpPr>
        <p:sp>
          <p:nvSpPr>
            <p:cNvPr id="81" name="AutoShape 12"/>
            <p:cNvSpPr>
              <a:spLocks noChangeArrowheads="1"/>
            </p:cNvSpPr>
            <p:nvPr/>
          </p:nvSpPr>
          <p:spPr bwMode="auto">
            <a:xfrm>
              <a:off x="1908286" y="2662808"/>
              <a:ext cx="1511586" cy="228600"/>
            </a:xfrm>
            <a:prstGeom prst="rightArrow">
              <a:avLst>
                <a:gd name="adj1" fmla="val 50000"/>
                <a:gd name="adj2" fmla="val 83333"/>
              </a:avLst>
            </a:prstGeom>
            <a:gradFill rotWithShape="0">
              <a:gsLst>
                <a:gs pos="0">
                  <a:srgbClr val="99CCFF"/>
                </a:gs>
                <a:gs pos="100000">
                  <a:srgbClr val="DDDDDD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rgbClr val="00519D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519D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de-DE" altLang="de-DE" sz="2100">
                <a:solidFill>
                  <a:schemeClr val="tx1"/>
                </a:solidFill>
              </a:endParaRPr>
            </a:p>
          </p:txBody>
        </p:sp>
        <p:sp>
          <p:nvSpPr>
            <p:cNvPr id="82" name="Text Box 32"/>
            <p:cNvSpPr txBox="1">
              <a:spLocks noChangeArrowheads="1"/>
            </p:cNvSpPr>
            <p:nvPr/>
          </p:nvSpPr>
          <p:spPr bwMode="auto">
            <a:xfrm rot="2137643">
              <a:off x="1686430" y="3225937"/>
              <a:ext cx="230365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rgbClr val="00519D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519D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○"/>
                <a:defRPr sz="2000">
                  <a:solidFill>
                    <a:srgbClr val="00A7E5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de-DE" sz="1200" dirty="0">
                  <a:solidFill>
                    <a:schemeClr val="tx1"/>
                  </a:solidFill>
                </a:rPr>
                <a:t>g</a:t>
              </a:r>
              <a:r>
                <a:rPr lang="en-GB" altLang="de-DE" sz="1200" dirty="0" smtClean="0">
                  <a:solidFill>
                    <a:schemeClr val="tx1"/>
                  </a:solidFill>
                </a:rPr>
                <a:t>enerate ISO19139 CDI metadata</a:t>
              </a:r>
              <a:endParaRPr lang="en-GB" altLang="de-DE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83" name="AutoShape 12"/>
          <p:cNvSpPr>
            <a:spLocks noChangeArrowheads="1"/>
          </p:cNvSpPr>
          <p:nvPr/>
        </p:nvSpPr>
        <p:spPr bwMode="auto">
          <a:xfrm rot="1041478">
            <a:off x="1597133" y="5390559"/>
            <a:ext cx="1290106" cy="228600"/>
          </a:xfrm>
          <a:prstGeom prst="rightArrow">
            <a:avLst>
              <a:gd name="adj1" fmla="val 50000"/>
              <a:gd name="adj2" fmla="val 83333"/>
            </a:avLst>
          </a:prstGeom>
          <a:gradFill rotWithShape="0">
            <a:gsLst>
              <a:gs pos="0">
                <a:srgbClr val="99CCFF"/>
              </a:gs>
              <a:gs pos="100000">
                <a:srgbClr val="DDDDDD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519D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519D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e-DE" altLang="de-DE" sz="2100">
              <a:solidFill>
                <a:schemeClr val="tx1"/>
              </a:solidFill>
            </a:endParaRPr>
          </a:p>
        </p:txBody>
      </p:sp>
      <p:sp>
        <p:nvSpPr>
          <p:cNvPr id="22" name="Ellipse 21"/>
          <p:cNvSpPr/>
          <p:nvPr/>
        </p:nvSpPr>
        <p:spPr>
          <a:xfrm>
            <a:off x="5308712" y="3528557"/>
            <a:ext cx="278042" cy="216024"/>
          </a:xfrm>
          <a:prstGeom prst="ellipse">
            <a:avLst/>
          </a:prstGeom>
          <a:solidFill>
            <a:schemeClr val="accent3"/>
          </a:solidFill>
          <a:ln w="1905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ln w="12700">
                <a:solidFill>
                  <a:schemeClr val="tx2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24" name="Gerade Verbindung 23"/>
          <p:cNvCxnSpPr>
            <a:stCxn id="22" idx="4"/>
          </p:cNvCxnSpPr>
          <p:nvPr/>
        </p:nvCxnSpPr>
        <p:spPr>
          <a:xfrm>
            <a:off x="5447733" y="3744581"/>
            <a:ext cx="1" cy="3408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88"/>
          <p:cNvCxnSpPr/>
          <p:nvPr/>
        </p:nvCxnSpPr>
        <p:spPr>
          <a:xfrm flipH="1">
            <a:off x="5421420" y="3888597"/>
            <a:ext cx="2160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 Verbindung 90"/>
          <p:cNvCxnSpPr/>
          <p:nvPr/>
        </p:nvCxnSpPr>
        <p:spPr>
          <a:xfrm>
            <a:off x="5226714" y="3888597"/>
            <a:ext cx="26671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Gerade Verbindung 92"/>
          <p:cNvCxnSpPr/>
          <p:nvPr/>
        </p:nvCxnSpPr>
        <p:spPr>
          <a:xfrm>
            <a:off x="5436096" y="4085456"/>
            <a:ext cx="216024" cy="18595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 Verbindung 94"/>
          <p:cNvCxnSpPr/>
          <p:nvPr/>
        </p:nvCxnSpPr>
        <p:spPr>
          <a:xfrm flipH="1">
            <a:off x="5245061" y="4104621"/>
            <a:ext cx="197677" cy="1884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AutoShape 12"/>
          <p:cNvSpPr>
            <a:spLocks noChangeArrowheads="1"/>
          </p:cNvSpPr>
          <p:nvPr/>
        </p:nvSpPr>
        <p:spPr bwMode="auto">
          <a:xfrm rot="12211394">
            <a:off x="4516391" y="3726218"/>
            <a:ext cx="620497" cy="228600"/>
          </a:xfrm>
          <a:prstGeom prst="rightArrow">
            <a:avLst>
              <a:gd name="adj1" fmla="val 38413"/>
              <a:gd name="adj2" fmla="val 83333"/>
            </a:avLst>
          </a:prstGeom>
          <a:gradFill rotWithShape="0">
            <a:gsLst>
              <a:gs pos="0">
                <a:srgbClr val="99CCFF"/>
              </a:gs>
              <a:gs pos="100000">
                <a:srgbClr val="DDDDDD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519D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519D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e-DE" altLang="de-DE" sz="2100">
              <a:solidFill>
                <a:schemeClr val="tx1"/>
              </a:solidFill>
            </a:endParaRPr>
          </a:p>
        </p:txBody>
      </p:sp>
      <p:sp>
        <p:nvSpPr>
          <p:cNvPr id="114" name="Text Box 32"/>
          <p:cNvSpPr txBox="1">
            <a:spLocks noChangeArrowheads="1"/>
          </p:cNvSpPr>
          <p:nvPr/>
        </p:nvSpPr>
        <p:spPr bwMode="auto">
          <a:xfrm>
            <a:off x="4527617" y="4005064"/>
            <a:ext cx="10164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519D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519D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dirty="0" smtClean="0">
                <a:solidFill>
                  <a:schemeClr val="tx1"/>
                </a:solidFill>
              </a:rPr>
              <a:t>Quality Control</a:t>
            </a:r>
            <a:endParaRPr lang="en-GB" altLang="de-DE" sz="1200" dirty="0">
              <a:solidFill>
                <a:schemeClr val="tx1"/>
              </a:solidFill>
            </a:endParaRPr>
          </a:p>
        </p:txBody>
      </p:sp>
      <p:sp>
        <p:nvSpPr>
          <p:cNvPr id="115" name="Text Box 32"/>
          <p:cNvSpPr txBox="1">
            <a:spLocks noChangeArrowheads="1"/>
          </p:cNvSpPr>
          <p:nvPr/>
        </p:nvSpPr>
        <p:spPr bwMode="auto">
          <a:xfrm>
            <a:off x="6600636" y="4736177"/>
            <a:ext cx="181644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519D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519D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dirty="0" smtClean="0">
                <a:solidFill>
                  <a:schemeClr val="tx1"/>
                </a:solidFill>
              </a:rPr>
              <a:t>Data Access Services</a:t>
            </a:r>
            <a:endParaRPr lang="en-GB" altLang="de-DE" sz="1200" dirty="0">
              <a:solidFill>
                <a:schemeClr val="tx1"/>
              </a:solidFill>
            </a:endParaRPr>
          </a:p>
        </p:txBody>
      </p:sp>
      <p:sp>
        <p:nvSpPr>
          <p:cNvPr id="116" name="AutoShape 12"/>
          <p:cNvSpPr>
            <a:spLocks noChangeArrowheads="1"/>
          </p:cNvSpPr>
          <p:nvPr/>
        </p:nvSpPr>
        <p:spPr bwMode="auto">
          <a:xfrm rot="9421116">
            <a:off x="4976720" y="5257533"/>
            <a:ext cx="1667056" cy="228600"/>
          </a:xfrm>
          <a:prstGeom prst="rightArrow">
            <a:avLst>
              <a:gd name="adj1" fmla="val 50000"/>
              <a:gd name="adj2" fmla="val 83333"/>
            </a:avLst>
          </a:prstGeom>
          <a:gradFill rotWithShape="0">
            <a:gsLst>
              <a:gs pos="0">
                <a:srgbClr val="99CCFF"/>
              </a:gs>
              <a:gs pos="100000">
                <a:srgbClr val="DDDDDD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519D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519D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e-DE" altLang="de-DE" sz="2100">
              <a:solidFill>
                <a:schemeClr val="tx1"/>
              </a:solidFill>
            </a:endParaRPr>
          </a:p>
        </p:txBody>
      </p:sp>
      <p:sp>
        <p:nvSpPr>
          <p:cNvPr id="120" name="Text Box 32"/>
          <p:cNvSpPr txBox="1">
            <a:spLocks noChangeArrowheads="1"/>
          </p:cNvSpPr>
          <p:nvPr/>
        </p:nvSpPr>
        <p:spPr bwMode="auto">
          <a:xfrm>
            <a:off x="6049205" y="3079993"/>
            <a:ext cx="118709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519D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519D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○"/>
              <a:defRPr sz="2000">
                <a:solidFill>
                  <a:srgbClr val="00A7E5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dirty="0" smtClean="0">
                <a:solidFill>
                  <a:schemeClr val="tx1"/>
                </a:solidFill>
              </a:rPr>
              <a:t>ODV, </a:t>
            </a:r>
            <a:r>
              <a:rPr lang="en-GB" altLang="de-DE" sz="1200" dirty="0" err="1">
                <a:solidFill>
                  <a:schemeClr val="tx1"/>
                </a:solidFill>
              </a:rPr>
              <a:t>N</a:t>
            </a:r>
            <a:r>
              <a:rPr lang="en-GB" altLang="de-DE" sz="1200" dirty="0" err="1" smtClean="0">
                <a:solidFill>
                  <a:schemeClr val="tx1"/>
                </a:solidFill>
              </a:rPr>
              <a:t>etCDF</a:t>
            </a:r>
            <a:endParaRPr lang="en-GB" altLang="de-D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41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eaDataNet2">
  <a:themeElements>
    <a:clrScheme name="SeaDataNet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eaDataNet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aDataNet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DataNet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DataNet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DataNet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DataNet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DataNet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aDataNet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aDataNet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aDataNet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aDataNet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aDataNet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aDataNet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SeaDataNet2</Template>
  <TotalTime>0</TotalTime>
  <Words>57</Words>
  <Application>Microsoft Office PowerPoint</Application>
  <PresentationFormat>Bildschirmpräsentation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SeaDataNet2</vt:lpstr>
      <vt:lpstr>CDI Workflow at BSH</vt:lpstr>
    </vt:vector>
  </TitlesOfParts>
  <Company>BSH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of Upgrading CSR Services</dc:title>
  <dc:creator>Anne Che-Bohnenstengel</dc:creator>
  <cp:lastModifiedBy>Matthias Pramme</cp:lastModifiedBy>
  <cp:revision>89</cp:revision>
  <dcterms:created xsi:type="dcterms:W3CDTF">2014-03-12T10:18:09Z</dcterms:created>
  <dcterms:modified xsi:type="dcterms:W3CDTF">2014-05-16T09:09:01Z</dcterms:modified>
</cp:coreProperties>
</file>