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72" r:id="rId3"/>
    <p:sldId id="269" r:id="rId4"/>
    <p:sldId id="277" r:id="rId5"/>
    <p:sldId id="283" r:id="rId6"/>
    <p:sldId id="281" r:id="rId7"/>
    <p:sldId id="284" r:id="rId8"/>
    <p:sldId id="282" r:id="rId9"/>
    <p:sldId id="268" r:id="rId10"/>
    <p:sldId id="273" r:id="rId11"/>
    <p:sldId id="275" r:id="rId12"/>
    <p:sldId id="279" r:id="rId13"/>
    <p:sldId id="274" r:id="rId14"/>
    <p:sldId id="276" r:id="rId1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avian" initial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7E5"/>
    <a:srgbClr val="808080"/>
    <a:srgbClr val="00529E"/>
    <a:srgbClr val="0051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43" autoAdjust="0"/>
  </p:normalViewPr>
  <p:slideViewPr>
    <p:cSldViewPr>
      <p:cViewPr varScale="1">
        <p:scale>
          <a:sx n="79" d="100"/>
          <a:sy n="79" d="100"/>
        </p:scale>
        <p:origin x="-1704" y="-84"/>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19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6D1790-22E2-4E63-A725-DBFB4BA3CF31}" type="datetimeFigureOut">
              <a:rPr lang="fr-FR" smtClean="0"/>
              <a:pPr/>
              <a:t>19/05/2014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1EAB2-90CC-4E02-9C63-6B275122C3D4}" type="slidenum">
              <a:rPr lang="fr-FR" smtClean="0"/>
              <a:pPr/>
              <a:t>‹N°›</a:t>
            </a:fld>
            <a:endParaRPr lang="fr-FR"/>
          </a:p>
        </p:txBody>
      </p:sp>
    </p:spTree>
    <p:extLst>
      <p:ext uri="{BB962C8B-B14F-4D97-AF65-F5344CB8AC3E}">
        <p14:creationId xmlns:p14="http://schemas.microsoft.com/office/powerpoint/2010/main" val="2442279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468296B-D3F1-4423-9590-CE8007AD94AE}" type="slidenum">
              <a:rPr lang="fr-FR"/>
              <a:pPr>
                <a:defRPr/>
              </a:pPr>
              <a:t>‹N°›</a:t>
            </a:fld>
            <a:endParaRPr lang="fr-FR"/>
          </a:p>
        </p:txBody>
      </p:sp>
    </p:spTree>
    <p:extLst>
      <p:ext uri="{BB962C8B-B14F-4D97-AF65-F5344CB8AC3E}">
        <p14:creationId xmlns:p14="http://schemas.microsoft.com/office/powerpoint/2010/main" val="2188184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8F0CA9C-B05F-41D3-B312-FB5BD7E25020}" type="slidenum">
              <a:rPr lang="fr-FR"/>
              <a:pPr eaLnBrk="1" hangingPunct="1"/>
              <a:t>1</a:t>
            </a:fld>
            <a:endParaRPr lang="fr-F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fr-FR" smtClean="0"/>
          </a:p>
        </p:txBody>
      </p:sp>
    </p:spTree>
    <p:extLst>
      <p:ext uri="{BB962C8B-B14F-4D97-AF65-F5344CB8AC3E}">
        <p14:creationId xmlns:p14="http://schemas.microsoft.com/office/powerpoint/2010/main" val="246129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Helps to answer the questions and to fix the problems the users have related to the </a:t>
            </a:r>
            <a:r>
              <a:rPr lang="en-US" dirty="0" err="1" smtClean="0"/>
              <a:t>SeaDataNet</a:t>
            </a:r>
            <a:r>
              <a:rPr lang="en-US" dirty="0" smtClean="0"/>
              <a:t> services and tools.</a:t>
            </a:r>
          </a:p>
          <a:p>
            <a:pPr marL="0" marR="0" lvl="1" indent="0" algn="l" defTabSz="914400" rtl="0" eaLnBrk="0" fontAlgn="base" latinLnBrk="0" hangingPunct="0">
              <a:lnSpc>
                <a:spcPct val="100000"/>
              </a:lnSpc>
              <a:spcBef>
                <a:spcPct val="30000"/>
              </a:spcBef>
              <a:spcAft>
                <a:spcPct val="0"/>
              </a:spcAft>
              <a:buClrTx/>
              <a:buSzTx/>
              <a:buFontTx/>
              <a:buNone/>
              <a:tabLst/>
              <a:defRPr/>
            </a:pPr>
            <a:r>
              <a:rPr lang="fr-FR" sz="1200" kern="0" dirty="0" err="1" smtClean="0">
                <a:solidFill>
                  <a:srgbClr val="00519D"/>
                </a:solidFill>
                <a:latin typeface="Arial" charset="0"/>
                <a:ea typeface="+mn-ea"/>
                <a:cs typeface="Arial" charset="0"/>
              </a:rPr>
              <a:t>Collaborates</a:t>
            </a:r>
            <a:r>
              <a:rPr lang="fr-FR" sz="1200" kern="0" dirty="0" smtClean="0">
                <a:solidFill>
                  <a:srgbClr val="00519D"/>
                </a:solidFill>
                <a:latin typeface="Arial" charset="0"/>
                <a:ea typeface="+mn-ea"/>
                <a:cs typeface="Arial" charset="0"/>
              </a:rPr>
              <a:t> </a:t>
            </a:r>
            <a:r>
              <a:rPr lang="fr-FR" sz="1200" kern="0" dirty="0" err="1" smtClean="0">
                <a:solidFill>
                  <a:srgbClr val="00519D"/>
                </a:solidFill>
                <a:latin typeface="Arial" charset="0"/>
                <a:ea typeface="+mn-ea"/>
                <a:cs typeface="Arial" charset="0"/>
              </a:rPr>
              <a:t>with</a:t>
            </a:r>
            <a:r>
              <a:rPr lang="fr-FR" sz="1200" kern="0" dirty="0" smtClean="0">
                <a:solidFill>
                  <a:srgbClr val="00519D"/>
                </a:solidFill>
                <a:latin typeface="Arial" charset="0"/>
                <a:ea typeface="+mn-ea"/>
                <a:cs typeface="Arial" charset="0"/>
              </a:rPr>
              <a:t> sdn-userdesk@seadatanet.org for user support </a:t>
            </a:r>
            <a:r>
              <a:rPr lang="fr-FR" sz="1200" kern="0" dirty="0" err="1" smtClean="0">
                <a:solidFill>
                  <a:srgbClr val="00519D"/>
                </a:solidFill>
                <a:latin typeface="Arial" charset="0"/>
                <a:ea typeface="+mn-ea"/>
                <a:cs typeface="Arial" charset="0"/>
              </a:rPr>
              <a:t>regarding</a:t>
            </a:r>
            <a:r>
              <a:rPr lang="fr-FR" sz="1200" kern="0" dirty="0" smtClean="0">
                <a:solidFill>
                  <a:srgbClr val="00519D"/>
                </a:solidFill>
                <a:latin typeface="Arial" charset="0"/>
                <a:ea typeface="+mn-ea"/>
                <a:cs typeface="Arial" charset="0"/>
              </a:rPr>
              <a:t> </a:t>
            </a:r>
            <a:r>
              <a:rPr lang="fr-FR" kern="0" dirty="0" err="1" smtClean="0">
                <a:solidFill>
                  <a:srgbClr val="00519D"/>
                </a:solidFill>
              </a:rPr>
              <a:t>Download</a:t>
            </a:r>
            <a:r>
              <a:rPr lang="fr-FR" kern="0" dirty="0" smtClean="0">
                <a:solidFill>
                  <a:srgbClr val="00519D"/>
                </a:solidFill>
              </a:rPr>
              <a:t> Manager, </a:t>
            </a:r>
            <a:r>
              <a:rPr lang="fr-FR" sz="1200" kern="0" dirty="0" smtClean="0">
                <a:solidFill>
                  <a:srgbClr val="00519D"/>
                </a:solidFill>
                <a:latin typeface="Arial" charset="0"/>
                <a:ea typeface="+mn-ea"/>
                <a:cs typeface="Arial" charset="0"/>
              </a:rPr>
              <a:t>MIKADO and </a:t>
            </a:r>
            <a:r>
              <a:rPr lang="en-US" sz="1200" kern="0" dirty="0" smtClean="0">
                <a:solidFill>
                  <a:srgbClr val="00519D"/>
                </a:solidFill>
                <a:latin typeface="Arial" charset="0"/>
                <a:ea typeface="+mn-ea"/>
                <a:cs typeface="Arial" charset="0"/>
              </a:rPr>
              <a:t>other</a:t>
            </a:r>
            <a:r>
              <a:rPr lang="fr-FR" sz="1200" kern="0" dirty="0" smtClean="0">
                <a:solidFill>
                  <a:srgbClr val="00519D"/>
                </a:solidFill>
                <a:latin typeface="Arial" charset="0"/>
                <a:ea typeface="+mn-ea"/>
                <a:cs typeface="Arial" charset="0"/>
              </a:rPr>
              <a:t> software. </a:t>
            </a:r>
            <a:endParaRPr lang="fr-FR" sz="1200" kern="0" noProof="0" dirty="0" smtClean="0">
              <a:solidFill>
                <a:srgbClr val="00519D"/>
              </a:solidFill>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1468296B-D3F1-4423-9590-CE8007AD94AE}" type="slidenum">
              <a:rPr lang="fr-FR" smtClean="0"/>
              <a:pPr>
                <a:defRPr/>
              </a:pPr>
              <a:t>2</a:t>
            </a:fld>
            <a:endParaRPr lang="fr-FR"/>
          </a:p>
        </p:txBody>
      </p:sp>
    </p:spTree>
    <p:extLst>
      <p:ext uri="{BB962C8B-B14F-4D97-AF65-F5344CB8AC3E}">
        <p14:creationId xmlns:p14="http://schemas.microsoft.com/office/powerpoint/2010/main" val="367794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Queries from </a:t>
            </a:r>
            <a:r>
              <a:rPr lang="en-US" i="1" dirty="0" smtClean="0"/>
              <a:t>I forgot my password</a:t>
            </a:r>
            <a:r>
              <a:rPr lang="en-US" dirty="0" smtClean="0"/>
              <a:t> to more complex queries (ex: hard bug in a software)</a:t>
            </a:r>
          </a:p>
          <a:p>
            <a:pPr lvl="1"/>
            <a:r>
              <a:rPr lang="en-US" dirty="0" smtClean="0"/>
              <a:t>Different levels of knowledge needed </a:t>
            </a:r>
          </a:p>
          <a:p>
            <a:pPr lvl="1"/>
            <a:r>
              <a:rPr lang="en-US" dirty="0" smtClean="0"/>
              <a:t>Lower level to answer simple queries </a:t>
            </a:r>
          </a:p>
          <a:p>
            <a:pPr lvl="1"/>
            <a:r>
              <a:rPr lang="en-US" dirty="0" smtClean="0"/>
              <a:t>Experts for fixing the bugs. </a:t>
            </a:r>
            <a:endParaRPr lang="fr-FR" dirty="0" smtClean="0"/>
          </a:p>
          <a:p>
            <a:endParaRPr lang="en-US" sz="1200" dirty="0" smtClean="0"/>
          </a:p>
          <a:p>
            <a:r>
              <a:rPr lang="en-US" sz="1200" dirty="0" smtClean="0"/>
              <a:t>This is the basic level of user support. The user representative is a generalist with a broader understanding of </a:t>
            </a:r>
            <a:r>
              <a:rPr lang="en-US" sz="1200" dirty="0" err="1" smtClean="0"/>
              <a:t>SeaDataNet</a:t>
            </a:r>
            <a:r>
              <a:rPr lang="en-US" sz="1200" dirty="0" smtClean="0"/>
              <a:t>, but might not understand the inner workings of the system.</a:t>
            </a:r>
          </a:p>
          <a:p>
            <a:r>
              <a:rPr lang="en-US" sz="1200" dirty="0" err="1" smtClean="0"/>
              <a:t>He/She</a:t>
            </a:r>
            <a:r>
              <a:rPr lang="en-US" sz="1200" dirty="0" smtClean="0"/>
              <a:t> in this case would identify the user, understand the problem and basic tips on solving the problem.</a:t>
            </a:r>
          </a:p>
          <a:p>
            <a:r>
              <a:rPr lang="en-US" sz="1200" dirty="0" smtClean="0"/>
              <a:t>Typical solutions could be found in a FAQ or a knowledge base that could be used in majority of the user calls. When the level 1 is not able to handle the issue, it is escalated to appropriate level 2 contact.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00529E"/>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529E"/>
                </a:solidFill>
              </a:rPr>
              <a:t>When the level 2 is not able to handle the issue, it is routed to appropriate level 3 contact.</a:t>
            </a:r>
          </a:p>
          <a:p>
            <a:r>
              <a:rPr lang="en-US" sz="1200" dirty="0" smtClean="0"/>
              <a:t>Involves technical knowledge and needs more experienced and/or specialized people. Advanced diagnostic tools and data analysis might be done here.</a:t>
            </a:r>
          </a:p>
          <a:p>
            <a:r>
              <a:rPr lang="en-US" sz="1200" dirty="0" smtClean="0"/>
              <a:t>If the issue is an existing one and if there is a solution, the solution is offered to the user.</a:t>
            </a:r>
          </a:p>
          <a:p>
            <a:r>
              <a:rPr lang="en-US" sz="1200" dirty="0" smtClean="0"/>
              <a:t>However, in some cases there might be no solution and it is an open bug. In that case, the Tier-II desk adds an additional entry to the bug list and depending on the number of instances could ask them developers to fix ASAP.</a:t>
            </a:r>
          </a:p>
          <a:p>
            <a:r>
              <a:rPr lang="en-US" sz="1200" dirty="0" smtClean="0"/>
              <a:t>If it is a new issue, further analysis has to be done to see if it could be worked around. The user would then be offered the fix. However, if the fix is not easily possible then it is escalated to the Tier-III where it is typically assigned to the developer at the company responsible for the product. The Tier-II desk could be staffed by either the company involved or outsourced to a 3</a:t>
            </a:r>
            <a:r>
              <a:rPr lang="en-US" sz="1200" baseline="30000" dirty="0" smtClean="0"/>
              <a:t>rd</a:t>
            </a:r>
            <a:r>
              <a:rPr lang="en-US" sz="1200" dirty="0" smtClean="0"/>
              <a:t> party.</a:t>
            </a:r>
          </a:p>
          <a:p>
            <a:endParaRPr lang="fr-FR" dirty="0" smtClean="0"/>
          </a:p>
          <a:p>
            <a:r>
              <a:rPr lang="en-US" dirty="0" smtClean="0"/>
              <a:t>Very specialized job provided by the specialists who are usually involved in development activities. The issue at hand could be quite complex and they will collect as much data as possible from the bottom two tiers.</a:t>
            </a:r>
          </a:p>
          <a:p>
            <a:r>
              <a:rPr lang="en-US" dirty="0" smtClean="0"/>
              <a:t>Some times the fixes would involve deeper analysis and we would be pushing the fix as an new update.</a:t>
            </a:r>
          </a:p>
          <a:p>
            <a:endParaRPr lang="fr-FR" dirty="0"/>
          </a:p>
        </p:txBody>
      </p:sp>
      <p:sp>
        <p:nvSpPr>
          <p:cNvPr id="4" name="Espace réservé du numéro de diapositive 3"/>
          <p:cNvSpPr>
            <a:spLocks noGrp="1"/>
          </p:cNvSpPr>
          <p:nvPr>
            <p:ph type="sldNum" sz="quarter" idx="10"/>
          </p:nvPr>
        </p:nvSpPr>
        <p:spPr/>
        <p:txBody>
          <a:bodyPr/>
          <a:lstStyle/>
          <a:p>
            <a:pPr>
              <a:defRPr/>
            </a:pPr>
            <a:fld id="{1468296B-D3F1-4423-9590-CE8007AD94AE}" type="slidenum">
              <a:rPr lang="fr-FR" smtClean="0"/>
              <a:pPr>
                <a:defRPr/>
              </a:pPr>
              <a:t>3</a:t>
            </a:fld>
            <a:endParaRPr lang="fr-FR"/>
          </a:p>
        </p:txBody>
      </p:sp>
    </p:spTree>
    <p:extLst>
      <p:ext uri="{BB962C8B-B14F-4D97-AF65-F5344CB8AC3E}">
        <p14:creationId xmlns:p14="http://schemas.microsoft.com/office/powerpoint/2010/main" val="3481024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1468296B-D3F1-4423-9590-CE8007AD94AE}" type="slidenum">
              <a:rPr lang="fr-FR" smtClean="0"/>
              <a:pPr>
                <a:defRPr/>
              </a:pPr>
              <a:t>6</a:t>
            </a:fld>
            <a:endParaRPr lang="fr-FR"/>
          </a:p>
        </p:txBody>
      </p:sp>
    </p:spTree>
    <p:extLst>
      <p:ext uri="{BB962C8B-B14F-4D97-AF65-F5344CB8AC3E}">
        <p14:creationId xmlns:p14="http://schemas.microsoft.com/office/powerpoint/2010/main" val="3481024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1468296B-D3F1-4423-9590-CE8007AD94AE}" type="slidenum">
              <a:rPr lang="fr-FR" smtClean="0"/>
              <a:pPr>
                <a:defRPr/>
              </a:pPr>
              <a:t>7</a:t>
            </a:fld>
            <a:endParaRPr lang="fr-FR"/>
          </a:p>
        </p:txBody>
      </p:sp>
    </p:spTree>
    <p:extLst>
      <p:ext uri="{BB962C8B-B14F-4D97-AF65-F5344CB8AC3E}">
        <p14:creationId xmlns:p14="http://schemas.microsoft.com/office/powerpoint/2010/main" val="348102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fr-FR" sz="1800" dirty="0" smtClean="0">
                <a:sym typeface="Wingdings" pitchFamily="2" charset="2"/>
              </a:rPr>
              <a:t> </a:t>
            </a:r>
            <a:r>
              <a:rPr lang="fr-FR" sz="1800" dirty="0" smtClean="0"/>
              <a:t>exact figures for </a:t>
            </a:r>
            <a:r>
              <a:rPr lang="fr-FR" sz="1800" dirty="0" err="1" smtClean="0"/>
              <a:t>supporting</a:t>
            </a:r>
            <a:r>
              <a:rPr lang="fr-FR" sz="1800" dirty="0" smtClean="0"/>
              <a:t> </a:t>
            </a:r>
            <a:r>
              <a:rPr lang="fr-FR" sz="1800" dirty="0" err="1" smtClean="0"/>
              <a:t>only</a:t>
            </a:r>
            <a:r>
              <a:rPr lang="fr-FR" sz="1800" dirty="0" smtClean="0"/>
              <a:t> </a:t>
            </a:r>
            <a:r>
              <a:rPr lang="fr-FR" sz="1800" dirty="0" err="1" smtClean="0"/>
              <a:t>SeaDataNet</a:t>
            </a:r>
            <a:r>
              <a:rPr lang="fr-FR" sz="1800" dirty="0" smtClean="0"/>
              <a:t> </a:t>
            </a:r>
            <a:r>
              <a:rPr lang="fr-FR" sz="1800" dirty="0" err="1" smtClean="0"/>
              <a:t>partners</a:t>
            </a:r>
            <a:r>
              <a:rPr lang="fr-FR" sz="1800" dirty="0" smtClean="0"/>
              <a:t> </a:t>
            </a:r>
            <a:r>
              <a:rPr lang="fr-FR" sz="1800" dirty="0" err="1" smtClean="0"/>
              <a:t>can</a:t>
            </a:r>
            <a:r>
              <a:rPr lang="fr-FR" sz="1800" dirty="0" smtClean="0"/>
              <a:t> </a:t>
            </a:r>
            <a:r>
              <a:rPr lang="fr-FR" sz="1800" dirty="0" err="1" smtClean="0"/>
              <a:t>be</a:t>
            </a:r>
            <a:r>
              <a:rPr lang="fr-FR" sz="1800" dirty="0" smtClean="0"/>
              <a:t> </a:t>
            </a:r>
            <a:r>
              <a:rPr lang="fr-FR" sz="1800" dirty="0" err="1" smtClean="0"/>
              <a:t>difficult</a:t>
            </a:r>
            <a:r>
              <a:rPr lang="fr-FR" sz="1800" dirty="0" smtClean="0"/>
              <a:t> to </a:t>
            </a:r>
            <a:r>
              <a:rPr lang="fr-FR" sz="1800" dirty="0" err="1" smtClean="0"/>
              <a:t>extract</a:t>
            </a:r>
            <a:endParaRPr lang="fr-FR" sz="1800"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1468296B-D3F1-4423-9590-CE8007AD94AE}" type="slidenum">
              <a:rPr lang="fr-FR" smtClean="0"/>
              <a:pPr>
                <a:defRPr/>
              </a:pPr>
              <a:t>8</a:t>
            </a:fld>
            <a:endParaRPr lang="fr-FR"/>
          </a:p>
        </p:txBody>
      </p:sp>
    </p:spTree>
    <p:extLst>
      <p:ext uri="{BB962C8B-B14F-4D97-AF65-F5344CB8AC3E}">
        <p14:creationId xmlns:p14="http://schemas.microsoft.com/office/powerpoint/2010/main" val="2608844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So, </a:t>
            </a:r>
            <a:r>
              <a:rPr lang="fr-FR" dirty="0" err="1" smtClean="0"/>
              <a:t>my</a:t>
            </a:r>
            <a:r>
              <a:rPr lang="fr-FR" baseline="0" dirty="0" smtClean="0"/>
              <a:t> </a:t>
            </a:r>
            <a:r>
              <a:rPr lang="fr-FR" baseline="0" dirty="0" err="1" smtClean="0"/>
              <a:t>presentation</a:t>
            </a:r>
            <a:r>
              <a:rPr lang="fr-FR" baseline="0" dirty="0" smtClean="0"/>
              <a:t> </a:t>
            </a:r>
            <a:r>
              <a:rPr lang="fr-FR" baseline="0" dirty="0" err="1" smtClean="0"/>
              <a:t>is</a:t>
            </a:r>
            <a:r>
              <a:rPr lang="fr-FR" baseline="0" dirty="0" smtClean="0"/>
              <a:t> </a:t>
            </a:r>
            <a:r>
              <a:rPr lang="fr-FR" baseline="0" dirty="0" err="1" smtClean="0"/>
              <a:t>finished</a:t>
            </a:r>
            <a:r>
              <a:rPr lang="fr-FR" baseline="0" dirty="0" smtClean="0"/>
              <a:t>. I </a:t>
            </a:r>
            <a:r>
              <a:rPr lang="fr-FR" baseline="0" dirty="0" err="1" smtClean="0"/>
              <a:t>hope</a:t>
            </a:r>
            <a:r>
              <a:rPr lang="fr-FR" baseline="0" dirty="0" smtClean="0"/>
              <a:t> </a:t>
            </a:r>
            <a:r>
              <a:rPr lang="fr-FR" baseline="0" dirty="0" err="1" smtClean="0"/>
              <a:t>my</a:t>
            </a:r>
            <a:r>
              <a:rPr lang="fr-FR" baseline="0" dirty="0" smtClean="0"/>
              <a:t> </a:t>
            </a:r>
            <a:r>
              <a:rPr lang="fr-FR" baseline="0" dirty="0" err="1" smtClean="0"/>
              <a:t>presentation</a:t>
            </a:r>
            <a:r>
              <a:rPr lang="fr-FR" baseline="0" dirty="0" smtClean="0"/>
              <a:t> </a:t>
            </a:r>
            <a:r>
              <a:rPr lang="fr-FR" baseline="0" dirty="0" err="1" smtClean="0"/>
              <a:t>was</a:t>
            </a:r>
            <a:r>
              <a:rPr lang="fr-FR" baseline="0" dirty="0" smtClean="0"/>
              <a:t> </a:t>
            </a:r>
            <a:r>
              <a:rPr lang="fr-FR" baseline="0" dirty="0" err="1" smtClean="0"/>
              <a:t>clear</a:t>
            </a:r>
            <a:r>
              <a:rPr lang="fr-FR" baseline="0" dirty="0" smtClean="0"/>
              <a:t> and </a:t>
            </a:r>
            <a:r>
              <a:rPr lang="fr-FR" baseline="0" dirty="0" err="1" smtClean="0"/>
              <a:t>it</a:t>
            </a:r>
            <a:r>
              <a:rPr lang="fr-FR" baseline="0" dirty="0" smtClean="0"/>
              <a:t> </a:t>
            </a:r>
            <a:r>
              <a:rPr lang="fr-FR" baseline="0" dirty="0" err="1" smtClean="0"/>
              <a:t>will</a:t>
            </a:r>
            <a:r>
              <a:rPr lang="fr-FR" baseline="0" dirty="0" smtClean="0"/>
              <a:t> help </a:t>
            </a:r>
            <a:r>
              <a:rPr lang="fr-FR" baseline="0" dirty="0" err="1" smtClean="0"/>
              <a:t>you</a:t>
            </a:r>
            <a:r>
              <a:rPr lang="fr-FR" baseline="0" dirty="0" smtClean="0"/>
              <a:t> to </a:t>
            </a:r>
            <a:r>
              <a:rPr lang="fr-FR" baseline="0" dirty="0" err="1" smtClean="0"/>
              <a:t>be</a:t>
            </a:r>
            <a:r>
              <a:rPr lang="fr-FR" baseline="0" dirty="0" smtClean="0"/>
              <a:t> </a:t>
            </a:r>
            <a:r>
              <a:rPr lang="fr-FR" baseline="0" dirty="0" err="1" smtClean="0"/>
              <a:t>ready</a:t>
            </a:r>
            <a:r>
              <a:rPr lang="fr-FR" baseline="0" dirty="0" smtClean="0"/>
              <a:t> for the first innovation cycle.</a:t>
            </a:r>
            <a:endParaRPr lang="fr-FR" dirty="0"/>
          </a:p>
        </p:txBody>
      </p:sp>
      <p:sp>
        <p:nvSpPr>
          <p:cNvPr id="4" name="Espace réservé du numéro de diapositive 3"/>
          <p:cNvSpPr>
            <a:spLocks noGrp="1"/>
          </p:cNvSpPr>
          <p:nvPr>
            <p:ph type="sldNum" sz="quarter" idx="10"/>
          </p:nvPr>
        </p:nvSpPr>
        <p:spPr/>
        <p:txBody>
          <a:bodyPr/>
          <a:lstStyle/>
          <a:p>
            <a:pPr>
              <a:defRPr/>
            </a:pPr>
            <a:fld id="{1468296B-D3F1-4423-9590-CE8007AD94AE}" type="slidenum">
              <a:rPr lang="fr-FR" smtClean="0"/>
              <a:pPr>
                <a:defRPr/>
              </a:pPr>
              <a:t>14</a:t>
            </a:fld>
            <a:endParaRPr lang="fr-FR"/>
          </a:p>
        </p:txBody>
      </p:sp>
    </p:spTree>
    <p:extLst>
      <p:ext uri="{BB962C8B-B14F-4D97-AF65-F5344CB8AC3E}">
        <p14:creationId xmlns:p14="http://schemas.microsoft.com/office/powerpoint/2010/main" val="4218832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0">
          <a:blip r:embed="rId2" cstate="print"/>
          <a:srcRect/>
          <a:stretch>
            <a:fillRect r="-8333"/>
          </a:stretch>
        </a:blipFill>
        <a:effectLst/>
      </p:bgPr>
    </p:bg>
    <p:spTree>
      <p:nvGrpSpPr>
        <p:cNvPr id="1" name=""/>
        <p:cNvGrpSpPr/>
        <p:nvPr/>
      </p:nvGrpSpPr>
      <p:grpSpPr>
        <a:xfrm>
          <a:off x="0" y="0"/>
          <a:ext cx="0" cy="0"/>
          <a:chOff x="0" y="0"/>
          <a:chExt cx="0" cy="0"/>
        </a:xfrm>
      </p:grpSpPr>
      <p:sp>
        <p:nvSpPr>
          <p:cNvPr id="4" name="ZoneTexte 8"/>
          <p:cNvSpPr txBox="1">
            <a:spLocks noChangeArrowheads="1"/>
          </p:cNvSpPr>
          <p:nvPr/>
        </p:nvSpPr>
        <p:spPr bwMode="auto">
          <a:xfrm>
            <a:off x="4716463" y="1196975"/>
            <a:ext cx="3384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i="1" dirty="0" smtClean="0">
                <a:solidFill>
                  <a:schemeClr val="bg1"/>
                </a:solidFill>
              </a:rPr>
              <a:t>Second training course  Ostende 20-22 May 2014</a:t>
            </a:r>
            <a:endParaRPr lang="fr-FR" i="1" dirty="0">
              <a:solidFill>
                <a:schemeClr val="bg1"/>
              </a:solidFill>
            </a:endParaRPr>
          </a:p>
        </p:txBody>
      </p:sp>
      <p:sp>
        <p:nvSpPr>
          <p:cNvPr id="5122" name="Rectangle 2"/>
          <p:cNvSpPr>
            <a:spLocks noGrp="1" noChangeArrowheads="1"/>
          </p:cNvSpPr>
          <p:nvPr>
            <p:ph type="ctrTitle"/>
          </p:nvPr>
        </p:nvSpPr>
        <p:spPr>
          <a:xfrm>
            <a:off x="1763713" y="4652963"/>
            <a:ext cx="7200900" cy="288925"/>
          </a:xfrm>
        </p:spPr>
        <p:txBody>
          <a:bodyPr/>
          <a:lstStyle>
            <a:lvl1pPr>
              <a:defRPr sz="2500"/>
            </a:lvl1pPr>
          </a:lstStyle>
          <a:p>
            <a:pPr lvl="0"/>
            <a:r>
              <a:rPr lang="fr-FR" noProof="0" smtClean="0"/>
              <a:t>Modifiez le style du titre</a:t>
            </a:r>
          </a:p>
        </p:txBody>
      </p:sp>
      <p:sp>
        <p:nvSpPr>
          <p:cNvPr id="5123" name="Rectangle 3"/>
          <p:cNvSpPr>
            <a:spLocks noGrp="1" noChangeArrowheads="1"/>
          </p:cNvSpPr>
          <p:nvPr>
            <p:ph type="subTitle" idx="1"/>
          </p:nvPr>
        </p:nvSpPr>
        <p:spPr>
          <a:xfrm>
            <a:off x="1763713" y="5013325"/>
            <a:ext cx="7200900" cy="215900"/>
          </a:xfrm>
        </p:spPr>
        <p:txBody>
          <a:bodyPr/>
          <a:lstStyle>
            <a:lvl1pPr marL="0" indent="0">
              <a:buFontTx/>
              <a:buNone/>
              <a:defRPr sz="1200">
                <a:solidFill>
                  <a:srgbClr val="00519D"/>
                </a:solidFill>
              </a:defRPr>
            </a:lvl1pPr>
          </a:lstStyle>
          <a:p>
            <a:pPr lvl="0"/>
            <a:r>
              <a:rPr lang="fr-FR" noProof="0" smtClean="0"/>
              <a:t>Modifiez le style des sous-titres du masque</a:t>
            </a:r>
          </a:p>
        </p:txBody>
      </p:sp>
    </p:spTree>
    <p:extLst>
      <p:ext uri="{BB962C8B-B14F-4D97-AF65-F5344CB8AC3E}">
        <p14:creationId xmlns:p14="http://schemas.microsoft.com/office/powerpoint/2010/main" val="1000791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5CA6C3E-47C3-4ABB-886F-F32DD7FFC920}" type="slidenum">
              <a:rPr lang="fr-FR"/>
              <a:pPr>
                <a:defRPr/>
              </a:pPr>
              <a:t>‹N°›</a:t>
            </a:fld>
            <a:endParaRPr lang="fr-FR"/>
          </a:p>
        </p:txBody>
      </p:sp>
    </p:spTree>
    <p:extLst>
      <p:ext uri="{BB962C8B-B14F-4D97-AF65-F5344CB8AC3E}">
        <p14:creationId xmlns:p14="http://schemas.microsoft.com/office/powerpoint/2010/main" val="3174000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94513" y="1484313"/>
            <a:ext cx="2070100" cy="45370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4213" y="1484313"/>
            <a:ext cx="6057900" cy="45370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7716CA3-F8DF-4CC7-BD80-DFDA06E71C57}" type="slidenum">
              <a:rPr lang="fr-FR"/>
              <a:pPr>
                <a:defRPr/>
              </a:pPr>
              <a:t>‹N°›</a:t>
            </a:fld>
            <a:endParaRPr lang="fr-FR"/>
          </a:p>
        </p:txBody>
      </p:sp>
    </p:spTree>
    <p:extLst>
      <p:ext uri="{BB962C8B-B14F-4D97-AF65-F5344CB8AC3E}">
        <p14:creationId xmlns:p14="http://schemas.microsoft.com/office/powerpoint/2010/main" val="51122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marL="457200" indent="-457200">
              <a:buFont typeface="Arial" pitchFamily="34" charset="0"/>
              <a:buChar cha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7ED762F-63A4-4BED-90B1-0FF561EA7E87}" type="slidenum">
              <a:rPr lang="fr-FR"/>
              <a:pPr>
                <a:defRPr/>
              </a:pPr>
              <a:t>‹N°›</a:t>
            </a:fld>
            <a:endParaRPr lang="fr-FR"/>
          </a:p>
        </p:txBody>
      </p:sp>
    </p:spTree>
    <p:extLst>
      <p:ext uri="{BB962C8B-B14F-4D97-AF65-F5344CB8AC3E}">
        <p14:creationId xmlns:p14="http://schemas.microsoft.com/office/powerpoint/2010/main" val="145633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2CD57CC-848E-4DB3-8D3F-8DEC7CC689A0}" type="slidenum">
              <a:rPr lang="fr-FR"/>
              <a:pPr>
                <a:defRPr/>
              </a:pPr>
              <a:t>‹N°›</a:t>
            </a:fld>
            <a:endParaRPr lang="fr-FR"/>
          </a:p>
        </p:txBody>
      </p:sp>
    </p:spTree>
    <p:extLst>
      <p:ext uri="{BB962C8B-B14F-4D97-AF65-F5344CB8AC3E}">
        <p14:creationId xmlns:p14="http://schemas.microsoft.com/office/powerpoint/2010/main" val="669595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4213" y="2060575"/>
            <a:ext cx="4064000"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00613" y="2060575"/>
            <a:ext cx="4064000"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A4CA7E9-CF05-4094-BA9B-1ABCC36EB6AE}" type="slidenum">
              <a:rPr lang="fr-FR"/>
              <a:pPr>
                <a:defRPr/>
              </a:pPr>
              <a:t>‹N°›</a:t>
            </a:fld>
            <a:endParaRPr lang="fr-FR"/>
          </a:p>
        </p:txBody>
      </p:sp>
    </p:spTree>
    <p:extLst>
      <p:ext uri="{BB962C8B-B14F-4D97-AF65-F5344CB8AC3E}">
        <p14:creationId xmlns:p14="http://schemas.microsoft.com/office/powerpoint/2010/main" val="116387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D0F4C8E-0611-4B54-9942-858C8EA09FE1}" type="slidenum">
              <a:rPr lang="fr-FR"/>
              <a:pPr>
                <a:defRPr/>
              </a:pPr>
              <a:t>‹N°›</a:t>
            </a:fld>
            <a:endParaRPr lang="fr-FR"/>
          </a:p>
        </p:txBody>
      </p:sp>
    </p:spTree>
    <p:extLst>
      <p:ext uri="{BB962C8B-B14F-4D97-AF65-F5344CB8AC3E}">
        <p14:creationId xmlns:p14="http://schemas.microsoft.com/office/powerpoint/2010/main" val="302281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0255D6A-CB60-4204-8B37-93D8EA75236E}" type="slidenum">
              <a:rPr lang="fr-FR"/>
              <a:pPr>
                <a:defRPr/>
              </a:pPr>
              <a:t>‹N°›</a:t>
            </a:fld>
            <a:endParaRPr lang="fr-FR"/>
          </a:p>
        </p:txBody>
      </p:sp>
    </p:spTree>
    <p:extLst>
      <p:ext uri="{BB962C8B-B14F-4D97-AF65-F5344CB8AC3E}">
        <p14:creationId xmlns:p14="http://schemas.microsoft.com/office/powerpoint/2010/main" val="2512505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9C3B8385-29BF-44CB-8A31-399B1A862E42}" type="slidenum">
              <a:rPr lang="fr-FR"/>
              <a:pPr>
                <a:defRPr/>
              </a:pPr>
              <a:t>‹N°›</a:t>
            </a:fld>
            <a:endParaRPr lang="fr-FR"/>
          </a:p>
        </p:txBody>
      </p:sp>
    </p:spTree>
    <p:extLst>
      <p:ext uri="{BB962C8B-B14F-4D97-AF65-F5344CB8AC3E}">
        <p14:creationId xmlns:p14="http://schemas.microsoft.com/office/powerpoint/2010/main" val="332655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695B110-078F-44D0-A2A8-D6F212C592E7}" type="slidenum">
              <a:rPr lang="fr-FR"/>
              <a:pPr>
                <a:defRPr/>
              </a:pPr>
              <a:t>‹N°›</a:t>
            </a:fld>
            <a:endParaRPr lang="fr-FR"/>
          </a:p>
        </p:txBody>
      </p:sp>
    </p:spTree>
    <p:extLst>
      <p:ext uri="{BB962C8B-B14F-4D97-AF65-F5344CB8AC3E}">
        <p14:creationId xmlns:p14="http://schemas.microsoft.com/office/powerpoint/2010/main" val="4222979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D9FE1AA-7472-47A9-AA79-D2252058A303}" type="slidenum">
              <a:rPr lang="fr-FR"/>
              <a:pPr>
                <a:defRPr/>
              </a:pPr>
              <a:t>‹N°›</a:t>
            </a:fld>
            <a:endParaRPr lang="fr-FR"/>
          </a:p>
        </p:txBody>
      </p:sp>
    </p:spTree>
    <p:extLst>
      <p:ext uri="{BB962C8B-B14F-4D97-AF65-F5344CB8AC3E}">
        <p14:creationId xmlns:p14="http://schemas.microsoft.com/office/powerpoint/2010/main" val="352982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r="-8333"/>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1484313"/>
            <a:ext cx="8280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684213" y="2060575"/>
            <a:ext cx="8280400"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0" y="6232525"/>
            <a:ext cx="9144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00" smtClean="0">
                <a:solidFill>
                  <a:srgbClr val="808080"/>
                </a:solidFill>
              </a:defRPr>
            </a:lvl1pPr>
          </a:lstStyle>
          <a:p>
            <a:pPr>
              <a:defRPr/>
            </a:pPr>
            <a:endParaRPr lang="fr-FR"/>
          </a:p>
        </p:txBody>
      </p:sp>
      <p:sp>
        <p:nvSpPr>
          <p:cNvPr id="1029" name="Rectangle 5"/>
          <p:cNvSpPr>
            <a:spLocks noGrp="1" noChangeArrowheads="1"/>
          </p:cNvSpPr>
          <p:nvPr>
            <p:ph type="ftr" sz="quarter" idx="3"/>
          </p:nvPr>
        </p:nvSpPr>
        <p:spPr bwMode="auto">
          <a:xfrm>
            <a:off x="0" y="6016625"/>
            <a:ext cx="9144000"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100" smtClean="0">
                <a:solidFill>
                  <a:srgbClr val="808080"/>
                </a:solidFill>
              </a:defRPr>
            </a:lvl1pPr>
          </a:lstStyle>
          <a:p>
            <a:pPr>
              <a:defRPr/>
            </a:pPr>
            <a:endParaRPr lang="fr-FR"/>
          </a:p>
        </p:txBody>
      </p:sp>
      <p:sp>
        <p:nvSpPr>
          <p:cNvPr id="1030" name="Rectangle 6"/>
          <p:cNvSpPr>
            <a:spLocks noGrp="1" noChangeArrowheads="1"/>
          </p:cNvSpPr>
          <p:nvPr>
            <p:ph type="sldNum" sz="quarter" idx="4"/>
          </p:nvPr>
        </p:nvSpPr>
        <p:spPr bwMode="auto">
          <a:xfrm>
            <a:off x="0" y="6640513"/>
            <a:ext cx="91440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smtClean="0">
                <a:solidFill>
                  <a:srgbClr val="00519D"/>
                </a:solidFill>
              </a:defRPr>
            </a:lvl1pPr>
          </a:lstStyle>
          <a:p>
            <a:pPr>
              <a:defRPr/>
            </a:pPr>
            <a:fld id="{5FA3003C-A3C2-4528-A478-D0BEDB1257E4}" type="slidenum">
              <a:rPr lang="fr-FR"/>
              <a:pPr>
                <a:defRPr/>
              </a:pPr>
              <a:t>‹N°›</a:t>
            </a:fld>
            <a:endParaRPr lang="fr-FR"/>
          </a:p>
        </p:txBody>
      </p:sp>
      <p:sp>
        <p:nvSpPr>
          <p:cNvPr id="1031" name="Text Box 8"/>
          <p:cNvSpPr txBox="1">
            <a:spLocks noChangeArrowheads="1"/>
          </p:cNvSpPr>
          <p:nvPr/>
        </p:nvSpPr>
        <p:spPr bwMode="auto">
          <a:xfrm>
            <a:off x="0" y="6464300"/>
            <a:ext cx="91440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100" b="1" dirty="0">
                <a:solidFill>
                  <a:srgbClr val="00A7E5"/>
                </a:solidFill>
              </a:rPr>
              <a:t>sdn-userdesk@seadatanet.org – </a:t>
            </a:r>
            <a:r>
              <a:rPr lang="fr-FR" sz="1100" b="1" dirty="0" smtClean="0">
                <a:solidFill>
                  <a:srgbClr val="00A7E5"/>
                </a:solidFill>
              </a:rPr>
              <a:t>cdi-support@maris.nl</a:t>
            </a:r>
            <a:endParaRPr lang="fr-FR" sz="1100" b="1" dirty="0">
              <a:solidFill>
                <a:srgbClr val="00A7E5"/>
              </a:solidFill>
            </a:endParaRPr>
          </a:p>
        </p:txBody>
      </p:sp>
      <p:sp>
        <p:nvSpPr>
          <p:cNvPr id="8" name="ZoneTexte 7"/>
          <p:cNvSpPr txBox="1"/>
          <p:nvPr/>
        </p:nvSpPr>
        <p:spPr>
          <a:xfrm>
            <a:off x="6156325" y="682625"/>
            <a:ext cx="2952750" cy="415498"/>
          </a:xfrm>
          <a:prstGeom prst="rect">
            <a:avLst/>
          </a:prstGeom>
          <a:noFill/>
        </p:spPr>
        <p:txBody>
          <a:bodyPr>
            <a:spAutoFit/>
          </a:bodyPr>
          <a:lstStyle/>
          <a:p>
            <a:pPr algn="ctr">
              <a:defRPr/>
            </a:pPr>
            <a:r>
              <a:rPr lang="fr-FR" sz="1050" i="1" dirty="0" smtClean="0">
                <a:solidFill>
                  <a:srgbClr val="00529E"/>
                </a:solidFill>
                <a:latin typeface="+mj-lt"/>
              </a:rPr>
              <a:t>Second training course</a:t>
            </a:r>
          </a:p>
          <a:p>
            <a:pPr algn="ctr">
              <a:defRPr/>
            </a:pPr>
            <a:r>
              <a:rPr lang="fr-FR" sz="1050" i="1" dirty="0" smtClean="0">
                <a:solidFill>
                  <a:srgbClr val="00529E"/>
                </a:solidFill>
                <a:latin typeface="+mj-lt"/>
              </a:rPr>
              <a:t>Ostende,</a:t>
            </a:r>
            <a:r>
              <a:rPr lang="fr-FR" sz="1050" i="1" baseline="0" dirty="0" smtClean="0">
                <a:solidFill>
                  <a:srgbClr val="00529E"/>
                </a:solidFill>
                <a:latin typeface="+mj-lt"/>
              </a:rPr>
              <a:t> 20-22 May 2014</a:t>
            </a:r>
            <a:endParaRPr lang="fr-FR" sz="1050" i="1" dirty="0">
              <a:solidFill>
                <a:srgbClr val="00529E"/>
              </a:solidFill>
              <a:latin typeface="+mj-lt"/>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200" b="1" i="1">
          <a:solidFill>
            <a:srgbClr val="00519D"/>
          </a:solidFill>
          <a:latin typeface="+mj-lt"/>
          <a:ea typeface="+mj-ea"/>
          <a:cs typeface="+mj-cs"/>
        </a:defRPr>
      </a:lvl1pPr>
      <a:lvl2pPr algn="l" rtl="0" eaLnBrk="1" fontAlgn="base" hangingPunct="1">
        <a:spcBef>
          <a:spcPct val="0"/>
        </a:spcBef>
        <a:spcAft>
          <a:spcPct val="0"/>
        </a:spcAft>
        <a:defRPr sz="3200" b="1" i="1">
          <a:solidFill>
            <a:srgbClr val="00519D"/>
          </a:solidFill>
          <a:latin typeface="Arial" charset="0"/>
          <a:cs typeface="Arial" charset="0"/>
        </a:defRPr>
      </a:lvl2pPr>
      <a:lvl3pPr algn="l" rtl="0" eaLnBrk="1" fontAlgn="base" hangingPunct="1">
        <a:spcBef>
          <a:spcPct val="0"/>
        </a:spcBef>
        <a:spcAft>
          <a:spcPct val="0"/>
        </a:spcAft>
        <a:defRPr sz="3200" b="1" i="1">
          <a:solidFill>
            <a:srgbClr val="00519D"/>
          </a:solidFill>
          <a:latin typeface="Arial" charset="0"/>
          <a:cs typeface="Arial" charset="0"/>
        </a:defRPr>
      </a:lvl3pPr>
      <a:lvl4pPr algn="l" rtl="0" eaLnBrk="1" fontAlgn="base" hangingPunct="1">
        <a:spcBef>
          <a:spcPct val="0"/>
        </a:spcBef>
        <a:spcAft>
          <a:spcPct val="0"/>
        </a:spcAft>
        <a:defRPr sz="3200" b="1" i="1">
          <a:solidFill>
            <a:srgbClr val="00519D"/>
          </a:solidFill>
          <a:latin typeface="Arial" charset="0"/>
          <a:cs typeface="Arial" charset="0"/>
        </a:defRPr>
      </a:lvl4pPr>
      <a:lvl5pPr algn="l" rtl="0" eaLnBrk="1" fontAlgn="base" hangingPunct="1">
        <a:spcBef>
          <a:spcPct val="0"/>
        </a:spcBef>
        <a:spcAft>
          <a:spcPct val="0"/>
        </a:spcAft>
        <a:defRPr sz="3200" b="1" i="1">
          <a:solidFill>
            <a:srgbClr val="00519D"/>
          </a:solidFill>
          <a:latin typeface="Arial" charset="0"/>
          <a:cs typeface="Arial" charset="0"/>
        </a:defRPr>
      </a:lvl5pPr>
      <a:lvl6pPr marL="457200" algn="l" rtl="0" eaLnBrk="1" fontAlgn="base" hangingPunct="1">
        <a:spcBef>
          <a:spcPct val="0"/>
        </a:spcBef>
        <a:spcAft>
          <a:spcPct val="0"/>
        </a:spcAft>
        <a:defRPr sz="3200" b="1" i="1">
          <a:solidFill>
            <a:srgbClr val="00519D"/>
          </a:solidFill>
          <a:latin typeface="Arial" charset="0"/>
          <a:cs typeface="Arial" charset="0"/>
        </a:defRPr>
      </a:lvl6pPr>
      <a:lvl7pPr marL="914400" algn="l" rtl="0" eaLnBrk="1" fontAlgn="base" hangingPunct="1">
        <a:spcBef>
          <a:spcPct val="0"/>
        </a:spcBef>
        <a:spcAft>
          <a:spcPct val="0"/>
        </a:spcAft>
        <a:defRPr sz="3200" b="1" i="1">
          <a:solidFill>
            <a:srgbClr val="00519D"/>
          </a:solidFill>
          <a:latin typeface="Arial" charset="0"/>
          <a:cs typeface="Arial" charset="0"/>
        </a:defRPr>
      </a:lvl7pPr>
      <a:lvl8pPr marL="1371600" algn="l" rtl="0" eaLnBrk="1" fontAlgn="base" hangingPunct="1">
        <a:spcBef>
          <a:spcPct val="0"/>
        </a:spcBef>
        <a:spcAft>
          <a:spcPct val="0"/>
        </a:spcAft>
        <a:defRPr sz="3200" b="1" i="1">
          <a:solidFill>
            <a:srgbClr val="00519D"/>
          </a:solidFill>
          <a:latin typeface="Arial" charset="0"/>
          <a:cs typeface="Arial" charset="0"/>
        </a:defRPr>
      </a:lvl8pPr>
      <a:lvl9pPr marL="1828800" algn="l" rtl="0" eaLnBrk="1" fontAlgn="base" hangingPunct="1">
        <a:spcBef>
          <a:spcPct val="0"/>
        </a:spcBef>
        <a:spcAft>
          <a:spcPct val="0"/>
        </a:spcAft>
        <a:defRPr sz="3200" b="1" i="1">
          <a:solidFill>
            <a:srgbClr val="00519D"/>
          </a:solidFill>
          <a:latin typeface="Arial" charset="0"/>
          <a:cs typeface="Arial" charset="0"/>
        </a:defRPr>
      </a:lvl9pPr>
    </p:titleStyle>
    <p:bodyStyle>
      <a:lvl1pPr marL="342900" indent="-342900" algn="l" rtl="0" eaLnBrk="1" fontAlgn="base" hangingPunct="1">
        <a:spcBef>
          <a:spcPct val="20000"/>
        </a:spcBef>
        <a:spcAft>
          <a:spcPct val="0"/>
        </a:spcAft>
        <a:buChar char="•"/>
        <a:defRPr sz="2800">
          <a:solidFill>
            <a:srgbClr val="00A7E5"/>
          </a:solidFill>
          <a:latin typeface="+mn-lt"/>
          <a:ea typeface="+mn-ea"/>
          <a:cs typeface="+mn-cs"/>
        </a:defRPr>
      </a:lvl1pPr>
      <a:lvl2pPr marL="742950" indent="-285750" algn="l" rtl="0" eaLnBrk="1" fontAlgn="base" hangingPunct="1">
        <a:spcBef>
          <a:spcPct val="20000"/>
        </a:spcBef>
        <a:spcAft>
          <a:spcPct val="0"/>
        </a:spcAft>
        <a:buChar char="–"/>
        <a:defRPr sz="2400">
          <a:solidFill>
            <a:srgbClr val="00519D"/>
          </a:solidFill>
          <a:latin typeface="+mn-lt"/>
          <a:cs typeface="+mn-cs"/>
        </a:defRPr>
      </a:lvl2pPr>
      <a:lvl3pPr marL="1143000" indent="-228600" algn="l" rtl="0" eaLnBrk="1" fontAlgn="base" hangingPunct="1">
        <a:spcBef>
          <a:spcPct val="20000"/>
        </a:spcBef>
        <a:spcAft>
          <a:spcPct val="0"/>
        </a:spcAft>
        <a:buChar char="•"/>
        <a:defRPr sz="2200">
          <a:solidFill>
            <a:srgbClr val="00A7E5"/>
          </a:solidFill>
          <a:latin typeface="+mn-lt"/>
          <a:cs typeface="+mn-cs"/>
        </a:defRPr>
      </a:lvl3pPr>
      <a:lvl4pPr marL="1600200" indent="-228600" algn="l" rtl="0" eaLnBrk="1" fontAlgn="base" hangingPunct="1">
        <a:spcBef>
          <a:spcPct val="20000"/>
        </a:spcBef>
        <a:spcAft>
          <a:spcPct val="0"/>
        </a:spcAft>
        <a:buChar char="–"/>
        <a:defRPr sz="2000">
          <a:solidFill>
            <a:srgbClr val="00519D"/>
          </a:solidFill>
          <a:latin typeface="+mn-lt"/>
          <a:cs typeface="+mn-cs"/>
        </a:defRPr>
      </a:lvl4pPr>
      <a:lvl5pPr marL="2057400" indent="-228600" algn="l" rtl="0" eaLnBrk="1" fontAlgn="base" hangingPunct="1">
        <a:spcBef>
          <a:spcPct val="20000"/>
        </a:spcBef>
        <a:spcAft>
          <a:spcPct val="0"/>
        </a:spcAft>
        <a:buFont typeface="Arial" charset="0"/>
        <a:buChar char="○"/>
        <a:defRPr sz="2000">
          <a:solidFill>
            <a:srgbClr val="00A7E5"/>
          </a:solidFill>
          <a:latin typeface="+mn-lt"/>
          <a:cs typeface="+mn-cs"/>
        </a:defRPr>
      </a:lvl5pPr>
      <a:lvl6pPr marL="2514600" indent="-228600" algn="l" rtl="0" eaLnBrk="1" fontAlgn="base" hangingPunct="1">
        <a:spcBef>
          <a:spcPct val="20000"/>
        </a:spcBef>
        <a:spcAft>
          <a:spcPct val="0"/>
        </a:spcAft>
        <a:buFont typeface="Arial" charset="0"/>
        <a:buChar char="○"/>
        <a:defRPr sz="2000">
          <a:solidFill>
            <a:srgbClr val="00A7E5"/>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00A7E5"/>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00A7E5"/>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00A7E5"/>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uth.seadatanet.org/login?service=https://www.ifremer.fr/AAARegistration/faces/UserPersonalInformation.jsp" TargetMode="External"/><Relationship Id="rId2" Type="http://schemas.openxmlformats.org/officeDocument/2006/relationships/hyperlink" Target="http://www.ifremer.fr/AAAServices/faces/NewLoginPasswd.jsp"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www.seadatanet.org/Standards-Software/Software/MIKADO/FAQ" TargetMode="External"/><Relationship Id="rId2" Type="http://schemas.openxmlformats.org/officeDocument/2006/relationships/hyperlink" Target="http://www.seadatanet.org/Standards-Software/Software/NEMO/FAQ"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hyperlink" Target="http://seadatanet.maris2.nl/faq.asp"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sdn-userdesk@seadatanet.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cdi-support@maris.n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sdn-userdesk@seadatanet.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sdn-userdesk@seadatanet.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adatanet.maris2.nl/v_cdi_v3_test/search.a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eadatanet.maris2.nl/v_cdi_v3_import/search.asp" TargetMode="External"/><Relationship Id="rId4" Type="http://schemas.openxmlformats.org/officeDocument/2006/relationships/hyperlink" Target="mailto:sdn-userdesk@seadatanet.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hare.ifremer.fr/share/page/site/seadatanet2/documentlibrary" TargetMode="External"/><Relationship Id="rId2" Type="http://schemas.openxmlformats.org/officeDocument/2006/relationships/hyperlink" Target="http://www.seadatanet.org/" TargetMode="External"/><Relationship Id="rId1" Type="http://schemas.openxmlformats.org/officeDocument/2006/relationships/slideLayout" Target="../slideLayouts/slideLayout2.xml"/><Relationship Id="rId5" Type="http://schemas.openxmlformats.org/officeDocument/2006/relationships/hyperlink" Target="http://odv.awi.de/" TargetMode="External"/><Relationship Id="rId4" Type="http://schemas.openxmlformats.org/officeDocument/2006/relationships/hyperlink" Target="http://modb.oce.ulg.ac.be/mediawiki/index.php/DIV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fr-FR" sz="2800" b="0" i="0" dirty="0"/>
              <a:t/>
            </a:r>
            <a:br>
              <a:rPr lang="fr-FR" sz="2800" b="0" i="0" dirty="0"/>
            </a:br>
            <a:r>
              <a:rPr lang="fr-FR" sz="2800" b="0" i="0" dirty="0"/>
              <a:t> </a:t>
            </a:r>
            <a:br>
              <a:rPr lang="fr-FR" sz="2800" b="0" i="0" dirty="0"/>
            </a:br>
            <a:r>
              <a:rPr lang="fr-FR" sz="2800" b="0" i="0" dirty="0" smtClean="0"/>
              <a:t>Helpdesk and </a:t>
            </a:r>
            <a:r>
              <a:rPr lang="fr-FR" sz="2800" b="0" i="0" dirty="0"/>
              <a:t>support </a:t>
            </a:r>
            <a:br>
              <a:rPr lang="fr-FR" sz="2800" b="0" i="0" dirty="0"/>
            </a:br>
            <a:r>
              <a:rPr lang="fr-FR" sz="2800" b="0" i="0" dirty="0"/>
              <a:t>	</a:t>
            </a:r>
            <a:br>
              <a:rPr lang="fr-FR" sz="2800" b="0" i="0" dirty="0"/>
            </a:br>
            <a:endParaRPr lang="en-GB" sz="2800" dirty="0" smtClean="0"/>
          </a:p>
        </p:txBody>
      </p:sp>
      <p:sp>
        <p:nvSpPr>
          <p:cNvPr id="3075" name="Rectangle 3"/>
          <p:cNvSpPr>
            <a:spLocks noGrp="1" noChangeArrowheads="1"/>
          </p:cNvSpPr>
          <p:nvPr>
            <p:ph type="subTitle" idx="1"/>
          </p:nvPr>
        </p:nvSpPr>
        <p:spPr/>
        <p:txBody>
          <a:bodyPr/>
          <a:lstStyle/>
          <a:p>
            <a:r>
              <a:rPr lang="en-GB" sz="1600" dirty="0"/>
              <a:t>Vanessa </a:t>
            </a:r>
            <a:r>
              <a:rPr lang="en-GB" sz="1600" dirty="0" err="1"/>
              <a:t>Tosello</a:t>
            </a:r>
            <a:r>
              <a:rPr lang="en-GB" sz="1600" dirty="0"/>
              <a:t> (IFREMER), </a:t>
            </a:r>
            <a:r>
              <a:rPr lang="en-GB" sz="1600" dirty="0" err="1"/>
              <a:t>Flavian</a:t>
            </a:r>
            <a:r>
              <a:rPr lang="en-GB" sz="1600" dirty="0"/>
              <a:t> Gheorghe (MARIS)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9792" y="6453336"/>
            <a:ext cx="37444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en-US" dirty="0"/>
              <a:t>Self-service solutions</a:t>
            </a:r>
            <a:endParaRPr lang="fr-FR" dirty="0"/>
          </a:p>
        </p:txBody>
      </p:sp>
      <p:sp>
        <p:nvSpPr>
          <p:cNvPr id="3" name="Espace réservé du contenu 2"/>
          <p:cNvSpPr>
            <a:spLocks noGrp="1"/>
          </p:cNvSpPr>
          <p:nvPr>
            <p:ph idx="1"/>
          </p:nvPr>
        </p:nvSpPr>
        <p:spPr>
          <a:xfrm>
            <a:off x="611560" y="2204864"/>
            <a:ext cx="8353053" cy="3816524"/>
          </a:xfrm>
        </p:spPr>
        <p:txBody>
          <a:bodyPr/>
          <a:lstStyle/>
          <a:p>
            <a:r>
              <a:rPr lang="en-US" sz="2400" dirty="0" smtClean="0"/>
              <a:t>Users can access themselves </a:t>
            </a:r>
            <a:r>
              <a:rPr lang="en-US" sz="2400"/>
              <a:t>self-service </a:t>
            </a:r>
            <a:r>
              <a:rPr lang="en-US" sz="2400" smtClean="0"/>
              <a:t>solutions </a:t>
            </a:r>
            <a:r>
              <a:rPr lang="en-US" sz="2400" dirty="0"/>
              <a:t>without the aid of the Help Desk </a:t>
            </a:r>
            <a:endParaRPr lang="en-US" sz="2400" dirty="0" smtClean="0"/>
          </a:p>
          <a:p>
            <a:pPr lvl="1"/>
            <a:r>
              <a:rPr lang="en-US" sz="2000" dirty="0" smtClean="0"/>
              <a:t>AAA </a:t>
            </a:r>
            <a:r>
              <a:rPr lang="en-US" sz="2000" dirty="0"/>
              <a:t>Services</a:t>
            </a:r>
          </a:p>
          <a:p>
            <a:pPr lvl="2"/>
            <a:r>
              <a:rPr lang="en-US" sz="1800" dirty="0">
                <a:hlinkClick r:id="rId2"/>
              </a:rPr>
              <a:t>Automated password resets</a:t>
            </a:r>
            <a:endParaRPr lang="en-US" sz="1800" dirty="0"/>
          </a:p>
          <a:p>
            <a:pPr lvl="2"/>
            <a:r>
              <a:rPr lang="en-US" sz="1800" dirty="0">
                <a:hlinkClick r:id="rId3"/>
              </a:rPr>
              <a:t>Change of personal </a:t>
            </a:r>
            <a:r>
              <a:rPr lang="en-US" sz="1800" dirty="0" smtClean="0">
                <a:hlinkClick r:id="rId3"/>
              </a:rPr>
              <a:t>information</a:t>
            </a:r>
            <a:endParaRPr lang="en-US" sz="2200" dirty="0" smtClean="0"/>
          </a:p>
        </p:txBody>
      </p:sp>
      <p:pic>
        <p:nvPicPr>
          <p:cNvPr id="11" name="Image 10" descr="Mozilla Firefox : Ifremer"/>
          <p:cNvPicPr>
            <a:picLocks noChangeAspect="1"/>
          </p:cNvPicPr>
          <p:nvPr/>
        </p:nvPicPr>
        <p:blipFill rotWithShape="1">
          <a:blip r:embed="rId4" cstate="print">
            <a:extLst>
              <a:ext uri="{28A0092B-C50C-407E-A947-70E740481C1C}">
                <a14:useLocalDpi xmlns:a14="http://schemas.microsoft.com/office/drawing/2010/main" val="0"/>
              </a:ext>
            </a:extLst>
          </a:blip>
          <a:srcRect l="27573" t="9517" r="27282" b="63682"/>
          <a:stretch/>
        </p:blipFill>
        <p:spPr>
          <a:xfrm>
            <a:off x="658912" y="4511100"/>
            <a:ext cx="4128117" cy="1482571"/>
          </a:xfrm>
          <a:prstGeom prst="rect">
            <a:avLst/>
          </a:prstGeom>
        </p:spPr>
      </p:pic>
      <p:pic>
        <p:nvPicPr>
          <p:cNvPr id="12" name="Image 11" descr="Mozilla Firefox : Ifremer"/>
          <p:cNvPicPr>
            <a:picLocks noChangeAspect="1"/>
          </p:cNvPicPr>
          <p:nvPr/>
        </p:nvPicPr>
        <p:blipFill rotWithShape="1">
          <a:blip r:embed="rId5" cstate="print">
            <a:extLst>
              <a:ext uri="{28A0092B-C50C-407E-A947-70E740481C1C}">
                <a14:useLocalDpi xmlns:a14="http://schemas.microsoft.com/office/drawing/2010/main" val="0"/>
              </a:ext>
            </a:extLst>
          </a:blip>
          <a:srcRect l="27573" t="9517" r="27573" b="41855"/>
          <a:stretch/>
        </p:blipFill>
        <p:spPr>
          <a:xfrm>
            <a:off x="4932040" y="3952694"/>
            <a:ext cx="4032448" cy="2644657"/>
          </a:xfrm>
          <a:prstGeom prst="rect">
            <a:avLst/>
          </a:prstGeom>
        </p:spPr>
      </p:pic>
      <p:pic>
        <p:nvPicPr>
          <p:cNvPr id="13" name="Imag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8" y="635263"/>
            <a:ext cx="2819155" cy="1346930"/>
          </a:xfrm>
          <a:prstGeom prst="rect">
            <a:avLst/>
          </a:prstGeom>
        </p:spPr>
      </p:pic>
    </p:spTree>
    <p:extLst>
      <p:ext uri="{BB962C8B-B14F-4D97-AF65-F5344CB8AC3E}">
        <p14:creationId xmlns:p14="http://schemas.microsoft.com/office/powerpoint/2010/main" val="3123326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9792" y="6453336"/>
            <a:ext cx="43924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en-US" dirty="0"/>
              <a:t>Self-service solutions</a:t>
            </a:r>
            <a:endParaRPr lang="fr-FR" dirty="0"/>
          </a:p>
        </p:txBody>
      </p:sp>
      <p:sp>
        <p:nvSpPr>
          <p:cNvPr id="3" name="Espace réservé du contenu 2"/>
          <p:cNvSpPr>
            <a:spLocks noGrp="1"/>
          </p:cNvSpPr>
          <p:nvPr>
            <p:ph idx="1"/>
          </p:nvPr>
        </p:nvSpPr>
        <p:spPr>
          <a:xfrm>
            <a:off x="684213" y="2204864"/>
            <a:ext cx="8280400" cy="3816524"/>
          </a:xfrm>
        </p:spPr>
        <p:txBody>
          <a:bodyPr/>
          <a:lstStyle/>
          <a:p>
            <a:r>
              <a:rPr lang="en-US" sz="2400" dirty="0" smtClean="0"/>
              <a:t>FAQ (software)</a:t>
            </a:r>
          </a:p>
          <a:p>
            <a:pPr lvl="1"/>
            <a:r>
              <a:rPr lang="en-US" sz="2000" dirty="0" smtClean="0">
                <a:hlinkClick r:id="rId2"/>
              </a:rPr>
              <a:t>NEMO</a:t>
            </a:r>
            <a:endParaRPr lang="en-US" sz="2000" dirty="0" smtClean="0"/>
          </a:p>
          <a:p>
            <a:pPr lvl="1"/>
            <a:r>
              <a:rPr lang="en-US" sz="2000" dirty="0" smtClean="0">
                <a:hlinkClick r:id="rId3"/>
              </a:rPr>
              <a:t>MIKADO</a:t>
            </a:r>
            <a:endParaRPr lang="en-US" sz="2000" dirty="0" smtClean="0"/>
          </a:p>
          <a:p>
            <a:pPr marL="0" indent="0">
              <a:buNone/>
            </a:pPr>
            <a:endParaRPr lang="en-US" dirty="0" smtClean="0"/>
          </a:p>
          <a:p>
            <a:endParaRPr lang="en-US" dirty="0" smtClean="0"/>
          </a:p>
        </p:txBody>
      </p:sp>
      <p:pic>
        <p:nvPicPr>
          <p:cNvPr id="5" name="Image 4" descr="FAQ - Seadatanet2 - Mozilla Firefox : Ifremer"/>
          <p:cNvPicPr>
            <a:picLocks noChangeAspect="1"/>
          </p:cNvPicPr>
          <p:nvPr/>
        </p:nvPicPr>
        <p:blipFill rotWithShape="1">
          <a:blip r:embed="rId4" cstate="print">
            <a:extLst>
              <a:ext uri="{28A0092B-C50C-407E-A947-70E740481C1C}">
                <a14:useLocalDpi xmlns:a14="http://schemas.microsoft.com/office/drawing/2010/main" val="0"/>
              </a:ext>
            </a:extLst>
          </a:blip>
          <a:srcRect l="21068" t="9517" r="21165" b="3178"/>
          <a:stretch/>
        </p:blipFill>
        <p:spPr>
          <a:xfrm>
            <a:off x="3837137" y="2028548"/>
            <a:ext cx="5282214" cy="4829452"/>
          </a:xfrm>
          <a:prstGeom prst="rect">
            <a:avLst/>
          </a:prstGeom>
        </p:spPr>
      </p:pic>
      <p:sp>
        <p:nvSpPr>
          <p:cNvPr id="9" name="Rectangle 8"/>
          <p:cNvSpPr/>
          <p:nvPr/>
        </p:nvSpPr>
        <p:spPr>
          <a:xfrm>
            <a:off x="4932040" y="3068960"/>
            <a:ext cx="21602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837137" y="4941168"/>
            <a:ext cx="59084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640" y="4005064"/>
            <a:ext cx="1656535" cy="1772493"/>
          </a:xfrm>
          <a:prstGeom prst="rect">
            <a:avLst/>
          </a:prstGeom>
        </p:spPr>
      </p:pic>
    </p:spTree>
    <p:extLst>
      <p:ext uri="{BB962C8B-B14F-4D97-AF65-F5344CB8AC3E}">
        <p14:creationId xmlns:p14="http://schemas.microsoft.com/office/powerpoint/2010/main" val="2396962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684213" y="1484313"/>
            <a:ext cx="8280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4000" b="1" i="1" u="none" strike="noStrike" kern="0" cap="all" spc="0" normalizeH="0" baseline="0" noProof="0" dirty="0">
              <a:ln>
                <a:noFill/>
              </a:ln>
              <a:solidFill>
                <a:srgbClr val="00519D"/>
              </a:solidFill>
              <a:effectLst/>
              <a:uLnTx/>
              <a:uFillTx/>
              <a:latin typeface="+mj-lt"/>
              <a:ea typeface="+mj-ea"/>
              <a:cs typeface="+mj-cs"/>
            </a:endParaRPr>
          </a:p>
        </p:txBody>
      </p:sp>
      <p:sp>
        <p:nvSpPr>
          <p:cNvPr id="7" name="Titre 1"/>
          <p:cNvSpPr>
            <a:spLocks noGrp="1"/>
          </p:cNvSpPr>
          <p:nvPr>
            <p:ph type="title"/>
          </p:nvPr>
        </p:nvSpPr>
        <p:spPr>
          <a:xfrm>
            <a:off x="611560" y="1412776"/>
            <a:ext cx="8280400" cy="495300"/>
          </a:xfrm>
        </p:spPr>
        <p:txBody>
          <a:bodyPr/>
          <a:lstStyle/>
          <a:p>
            <a:r>
              <a:rPr lang="en-US" sz="3200" cap="none" dirty="0" smtClean="0"/>
              <a:t>Self-service solutions</a:t>
            </a:r>
            <a:endParaRPr lang="fr-FR" sz="3200" cap="none" dirty="0"/>
          </a:p>
        </p:txBody>
      </p:sp>
      <p:sp>
        <p:nvSpPr>
          <p:cNvPr id="10" name="Espace réservé du contenu 2"/>
          <p:cNvSpPr txBox="1">
            <a:spLocks/>
          </p:cNvSpPr>
          <p:nvPr/>
        </p:nvSpPr>
        <p:spPr bwMode="auto">
          <a:xfrm>
            <a:off x="539552" y="2132856"/>
            <a:ext cx="8353053" cy="381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marL="457200" indent="-457200">
              <a:spcBef>
                <a:spcPct val="20000"/>
              </a:spcBef>
            </a:pPr>
            <a:r>
              <a:rPr kumimoji="0" lang="en-US" sz="2400" b="0" i="0" u="none" strike="noStrike" kern="0" cap="none" spc="0" normalizeH="0" baseline="0" noProof="0" dirty="0" smtClean="0">
                <a:ln>
                  <a:noFill/>
                </a:ln>
                <a:solidFill>
                  <a:srgbClr val="00A7E5"/>
                </a:solidFill>
                <a:effectLst/>
                <a:uLnTx/>
                <a:uFillTx/>
                <a:latin typeface="+mn-lt"/>
                <a:ea typeface="+mn-ea"/>
                <a:cs typeface="+mn-cs"/>
              </a:rPr>
              <a:t>Users can access </a:t>
            </a:r>
            <a:r>
              <a:rPr lang="en-US" sz="2400" kern="0" dirty="0" smtClean="0">
                <a:solidFill>
                  <a:srgbClr val="00A7E5"/>
                </a:solidFill>
              </a:rPr>
              <a:t>at </a:t>
            </a:r>
            <a:r>
              <a:rPr lang="en-US" sz="2400" kern="0" dirty="0" smtClean="0">
                <a:solidFill>
                  <a:srgbClr val="00A7E5"/>
                </a:solidFill>
                <a:hlinkClick r:id="rId2"/>
              </a:rPr>
              <a:t>http://seadatanet.maris2.nl/faq.asp</a:t>
            </a:r>
            <a:r>
              <a:rPr kumimoji="0" lang="en-US" sz="2400" b="0" i="0" u="none" strike="noStrike" kern="0" cap="none" spc="0" normalizeH="0" baseline="0" noProof="0" dirty="0" smtClean="0">
                <a:ln>
                  <a:noFill/>
                </a:ln>
                <a:solidFill>
                  <a:srgbClr val="00A7E5"/>
                </a:solidFill>
                <a:effectLst/>
                <a:uLnTx/>
                <a:uFillTx/>
                <a:latin typeface="+mn-lt"/>
                <a:ea typeface="+mn-ea"/>
                <a:cs typeface="+mn-cs"/>
              </a:rPr>
              <a:t> guides</a:t>
            </a:r>
            <a:r>
              <a:rPr kumimoji="0" lang="en-US" sz="2400" b="0" i="0" u="none" strike="noStrike" kern="0" cap="none" spc="0" normalizeH="0" noProof="0" dirty="0" smtClean="0">
                <a:ln>
                  <a:noFill/>
                </a:ln>
                <a:solidFill>
                  <a:srgbClr val="00A7E5"/>
                </a:solidFill>
                <a:effectLst/>
                <a:uLnTx/>
                <a:uFillTx/>
                <a:latin typeface="+mn-lt"/>
                <a:ea typeface="+mn-ea"/>
                <a:cs typeface="+mn-cs"/>
              </a:rPr>
              <a:t> </a:t>
            </a:r>
            <a:r>
              <a:rPr kumimoji="0" lang="en-US" sz="2400" b="0" i="0" u="none" strike="noStrike" kern="0" cap="none" spc="0" normalizeH="0" baseline="0" noProof="0" dirty="0" smtClean="0">
                <a:ln>
                  <a:noFill/>
                </a:ln>
                <a:solidFill>
                  <a:srgbClr val="00A7E5"/>
                </a:solidFill>
                <a:effectLst/>
                <a:uLnTx/>
                <a:uFillTx/>
                <a:latin typeface="+mn-lt"/>
                <a:ea typeface="+mn-ea"/>
                <a:cs typeface="+mn-cs"/>
              </a:rPr>
              <a:t>and solutions for common problems regarding</a:t>
            </a:r>
            <a:r>
              <a:rPr kumimoji="0" lang="en-US" sz="2400" b="0" i="0" u="none" strike="noStrike" kern="0" cap="none" spc="0" normalizeH="0" noProof="0" dirty="0" smtClean="0">
                <a:ln>
                  <a:noFill/>
                </a:ln>
                <a:solidFill>
                  <a:srgbClr val="00A7E5"/>
                </a:solidFill>
                <a:effectLst/>
                <a:uLnTx/>
                <a:uFillTx/>
                <a:latin typeface="+mn-lt"/>
                <a:ea typeface="+mn-ea"/>
                <a:cs typeface="+mn-cs"/>
              </a:rPr>
              <a:t>:</a:t>
            </a:r>
          </a:p>
          <a:p>
            <a:pPr marL="914400" lvl="1" indent="-457200">
              <a:spcBef>
                <a:spcPct val="20000"/>
              </a:spcBef>
              <a:buFont typeface="Arial" pitchFamily="34" charset="0"/>
              <a:buChar char="•"/>
            </a:pPr>
            <a:r>
              <a:rPr kumimoji="0" lang="en-US" sz="2400" b="0" i="0" u="none" strike="noStrike" kern="0" cap="none" spc="0" normalizeH="0" noProof="0" dirty="0" smtClean="0">
                <a:ln>
                  <a:noFill/>
                </a:ln>
                <a:solidFill>
                  <a:srgbClr val="00A7E5"/>
                </a:solidFill>
                <a:effectLst/>
                <a:uLnTx/>
                <a:uFillTx/>
                <a:latin typeface="+mn-lt"/>
                <a:ea typeface="+mn-ea"/>
                <a:cs typeface="+mn-cs"/>
              </a:rPr>
              <a:t>CDI </a:t>
            </a:r>
            <a:r>
              <a:rPr lang="en-US" sz="2400" kern="0" dirty="0" smtClean="0">
                <a:solidFill>
                  <a:srgbClr val="00A7E5"/>
                </a:solidFill>
              </a:rPr>
              <a:t>files generation</a:t>
            </a:r>
            <a:endParaRPr kumimoji="0" lang="en-US" sz="2400" b="0" i="0" u="none" strike="noStrike" kern="0" cap="none" spc="0" normalizeH="0" noProof="0" dirty="0" smtClean="0">
              <a:ln>
                <a:noFill/>
              </a:ln>
              <a:solidFill>
                <a:srgbClr val="00A7E5"/>
              </a:solidFill>
              <a:effectLst/>
              <a:uLnTx/>
              <a:uFillTx/>
              <a:latin typeface="+mn-lt"/>
              <a:ea typeface="+mn-ea"/>
              <a:cs typeface="+mn-cs"/>
            </a:endParaRPr>
          </a:p>
          <a:p>
            <a:pPr marL="914400" lvl="1" indent="-457200">
              <a:spcBef>
                <a:spcPct val="20000"/>
              </a:spcBef>
              <a:buFont typeface="Arial" pitchFamily="34" charset="0"/>
              <a:buChar char="•"/>
            </a:pPr>
            <a:r>
              <a:rPr kumimoji="0" lang="en-US" sz="2400" b="0" i="0" u="none" strike="noStrike" kern="0" cap="none" spc="0" normalizeH="0" noProof="0" dirty="0" smtClean="0">
                <a:ln>
                  <a:noFill/>
                </a:ln>
                <a:solidFill>
                  <a:srgbClr val="00A7E5"/>
                </a:solidFill>
                <a:effectLst/>
                <a:uLnTx/>
                <a:uFillTx/>
                <a:latin typeface="+mn-lt"/>
                <a:ea typeface="+mn-ea"/>
                <a:cs typeface="+mn-cs"/>
              </a:rPr>
              <a:t>ODV </a:t>
            </a:r>
            <a:r>
              <a:rPr lang="en-US" sz="2400" kern="0" dirty="0" smtClean="0">
                <a:solidFill>
                  <a:srgbClr val="00A7E5"/>
                </a:solidFill>
                <a:latin typeface="+mn-lt"/>
                <a:cs typeface="+mn-cs"/>
              </a:rPr>
              <a:t>files format generation</a:t>
            </a:r>
          </a:p>
          <a:p>
            <a:pPr marL="914400" lvl="1" indent="-457200">
              <a:spcBef>
                <a:spcPct val="20000"/>
              </a:spcBef>
              <a:buFont typeface="Arial" pitchFamily="34" charset="0"/>
              <a:buChar char="•"/>
            </a:pPr>
            <a:r>
              <a:rPr kumimoji="0" lang="en-US" sz="2400" b="0" i="0" u="none" strike="noStrike" kern="0" cap="none" spc="0" normalizeH="0" noProof="0" dirty="0" smtClean="0">
                <a:ln>
                  <a:noFill/>
                </a:ln>
                <a:solidFill>
                  <a:srgbClr val="00A7E5"/>
                </a:solidFill>
                <a:effectLst/>
                <a:uLnTx/>
                <a:uFillTx/>
                <a:latin typeface="+mn-lt"/>
                <a:ea typeface="+mn-ea"/>
                <a:cs typeface="+mn-cs"/>
              </a:rPr>
              <a:t>Download Manager installation</a:t>
            </a:r>
          </a:p>
          <a:p>
            <a:pPr marL="914400" lvl="1" indent="-457200">
              <a:spcBef>
                <a:spcPct val="20000"/>
              </a:spcBef>
              <a:buFont typeface="Arial" pitchFamily="34" charset="0"/>
              <a:buChar char="•"/>
            </a:pPr>
            <a:r>
              <a:rPr lang="en-US" sz="2400" kern="0" dirty="0" smtClean="0">
                <a:solidFill>
                  <a:srgbClr val="00A7E5"/>
                </a:solidFill>
              </a:rPr>
              <a:t>The procedures of </a:t>
            </a:r>
            <a:r>
              <a:rPr kumimoji="0" lang="en-US" sz="2400" b="0" i="0" u="none" strike="noStrike" kern="0" cap="none" spc="0" normalizeH="0" noProof="0" dirty="0" smtClean="0">
                <a:ln>
                  <a:noFill/>
                </a:ln>
                <a:solidFill>
                  <a:srgbClr val="00A7E5"/>
                </a:solidFill>
                <a:effectLst/>
                <a:uLnTx/>
                <a:uFillTx/>
                <a:latin typeface="+mn-lt"/>
                <a:ea typeface="+mn-ea"/>
                <a:cs typeface="+mn-cs"/>
              </a:rPr>
              <a:t>MARIS </a:t>
            </a:r>
            <a:r>
              <a:rPr lang="en-US" sz="2400" kern="0" dirty="0" smtClean="0">
                <a:solidFill>
                  <a:srgbClr val="00A7E5"/>
                </a:solidFill>
              </a:rPr>
              <a:t>for </a:t>
            </a:r>
            <a:r>
              <a:rPr kumimoji="0" lang="en-US" sz="2400" b="0" i="0" u="none" strike="noStrike" kern="0" cap="none" spc="0" normalizeH="0" noProof="0" dirty="0" smtClean="0">
                <a:ln>
                  <a:noFill/>
                </a:ln>
                <a:solidFill>
                  <a:srgbClr val="00A7E5"/>
                </a:solidFill>
                <a:effectLst/>
                <a:uLnTx/>
                <a:uFillTx/>
                <a:latin typeface="+mn-lt"/>
                <a:ea typeface="+mn-ea"/>
                <a:cs typeface="+mn-cs"/>
              </a:rPr>
              <a:t>CDI generation, CDI submission, Download Manager installation</a:t>
            </a:r>
          </a:p>
          <a:p>
            <a:pPr marL="914400" lvl="1" indent="-457200">
              <a:spcBef>
                <a:spcPct val="20000"/>
              </a:spcBef>
              <a:buFont typeface="Arial" pitchFamily="34" charset="0"/>
              <a:buChar char="•"/>
            </a:pPr>
            <a:r>
              <a:rPr lang="en-US" sz="2400" kern="0" noProof="0" dirty="0" smtClean="0">
                <a:solidFill>
                  <a:srgbClr val="00A7E5"/>
                </a:solidFill>
                <a:latin typeface="+mn-lt"/>
                <a:cs typeface="+mn-cs"/>
              </a:rPr>
              <a:t>Links to the “in depth” documentation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63797" y="6418070"/>
            <a:ext cx="381642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smtClean="0"/>
              <a:t>Feedback</a:t>
            </a:r>
            <a:endParaRPr lang="fr-FR" dirty="0"/>
          </a:p>
        </p:txBody>
      </p:sp>
      <p:pic>
        <p:nvPicPr>
          <p:cNvPr id="4" name="Image 3" descr="Seadatanet2 - Mozilla Firefox : Ifremer"/>
          <p:cNvPicPr>
            <a:picLocks noChangeAspect="1"/>
          </p:cNvPicPr>
          <p:nvPr/>
        </p:nvPicPr>
        <p:blipFill rotWithShape="1">
          <a:blip r:embed="rId2" cstate="print">
            <a:extLst>
              <a:ext uri="{28A0092B-C50C-407E-A947-70E740481C1C}">
                <a14:useLocalDpi xmlns:a14="http://schemas.microsoft.com/office/drawing/2010/main" val="0"/>
              </a:ext>
            </a:extLst>
          </a:blip>
          <a:srcRect l="20194" t="9517" r="21165" b="14573"/>
          <a:stretch/>
        </p:blipFill>
        <p:spPr>
          <a:xfrm>
            <a:off x="323537" y="2608680"/>
            <a:ext cx="4680520" cy="3665374"/>
          </a:xfrm>
          <a:prstGeom prst="rect">
            <a:avLst/>
          </a:prstGeom>
        </p:spPr>
      </p:pic>
      <p:sp>
        <p:nvSpPr>
          <p:cNvPr id="6" name="Rectangle 5"/>
          <p:cNvSpPr/>
          <p:nvPr/>
        </p:nvSpPr>
        <p:spPr>
          <a:xfrm>
            <a:off x="3851929" y="5769998"/>
            <a:ext cx="100811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SeaDataNet – User feedback - Mozilla Firefox : Ifremer"/>
          <p:cNvPicPr>
            <a:picLocks noChangeAspect="1"/>
          </p:cNvPicPr>
          <p:nvPr/>
        </p:nvPicPr>
        <p:blipFill rotWithShape="1">
          <a:blip r:embed="rId3" cstate="print">
            <a:extLst>
              <a:ext uri="{28A0092B-C50C-407E-A947-70E740481C1C}">
                <a14:useLocalDpi xmlns:a14="http://schemas.microsoft.com/office/drawing/2010/main" val="0"/>
              </a:ext>
            </a:extLst>
          </a:blip>
          <a:srcRect l="21165" t="30059" r="22136" b="13129"/>
          <a:stretch/>
        </p:blipFill>
        <p:spPr>
          <a:xfrm>
            <a:off x="4644025" y="2132856"/>
            <a:ext cx="4176447" cy="2531613"/>
          </a:xfrm>
          <a:prstGeom prst="rect">
            <a:avLst/>
          </a:prstGeom>
        </p:spPr>
      </p:pic>
      <p:cxnSp>
        <p:nvCxnSpPr>
          <p:cNvPr id="9" name="Connecteur droit avec flèche 8"/>
          <p:cNvCxnSpPr/>
          <p:nvPr/>
        </p:nvCxnSpPr>
        <p:spPr>
          <a:xfrm flipV="1">
            <a:off x="4860041" y="4664222"/>
            <a:ext cx="1440160" cy="11057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002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84213" y="2924944"/>
            <a:ext cx="8280400" cy="495300"/>
          </a:xfrm>
        </p:spPr>
        <p:txBody>
          <a:bodyPr/>
          <a:lstStyle/>
          <a:p>
            <a:pPr algn="ctr"/>
            <a:r>
              <a:rPr lang="fr-FR" cap="none" dirty="0" err="1" smtClean="0"/>
              <a:t>Thank</a:t>
            </a:r>
            <a:r>
              <a:rPr lang="fr-FR" cap="none" dirty="0" smtClean="0"/>
              <a:t> </a:t>
            </a:r>
            <a:r>
              <a:rPr lang="fr-FR" cap="none" dirty="0" err="1" smtClean="0"/>
              <a:t>you</a:t>
            </a:r>
            <a:r>
              <a:rPr lang="fr-FR" cap="none" dirty="0" smtClean="0"/>
              <a:t> for </a:t>
            </a:r>
            <a:r>
              <a:rPr lang="fr-FR" cap="none" dirty="0" err="1" smtClean="0"/>
              <a:t>your</a:t>
            </a:r>
            <a:r>
              <a:rPr lang="fr-FR" cap="none" dirty="0" smtClean="0"/>
              <a:t> attention</a:t>
            </a:r>
            <a:endParaRPr lang="fr-FR" cap="none" dirty="0"/>
          </a:p>
        </p:txBody>
      </p:sp>
      <p:sp>
        <p:nvSpPr>
          <p:cNvPr id="3" name="Espace réservé du numéro de diapositive 2"/>
          <p:cNvSpPr>
            <a:spLocks noGrp="1"/>
          </p:cNvSpPr>
          <p:nvPr>
            <p:ph type="sldNum" sz="quarter" idx="12"/>
          </p:nvPr>
        </p:nvSpPr>
        <p:spPr/>
        <p:txBody>
          <a:bodyPr/>
          <a:lstStyle/>
          <a:p>
            <a:pPr>
              <a:defRPr/>
            </a:pPr>
            <a:fld id="{32CD57CC-848E-4DB3-8D3F-8DEC7CC689A0}" type="slidenum">
              <a:rPr lang="fr-FR" smtClean="0"/>
              <a:pPr>
                <a:defRPr/>
              </a:pPr>
              <a:t>14</a:t>
            </a:fld>
            <a:endParaRPr lang="fr-F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3777718"/>
            <a:ext cx="2736304" cy="2058176"/>
          </a:xfrm>
          <a:prstGeom prst="rect">
            <a:avLst/>
          </a:prstGeom>
        </p:spPr>
      </p:pic>
    </p:spTree>
    <p:extLst>
      <p:ext uri="{BB962C8B-B14F-4D97-AF65-F5344CB8AC3E}">
        <p14:creationId xmlns:p14="http://schemas.microsoft.com/office/powerpoint/2010/main" val="595154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995936" y="2762430"/>
            <a:ext cx="4392488" cy="8640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All </a:t>
            </a:r>
            <a:r>
              <a:rPr lang="fr-FR" dirty="0" err="1" smtClean="0"/>
              <a:t>requests</a:t>
            </a:r>
            <a:r>
              <a:rPr lang="fr-FR" dirty="0" smtClean="0"/>
              <a:t> </a:t>
            </a:r>
          </a:p>
          <a:p>
            <a:pPr algn="ctr"/>
            <a:r>
              <a:rPr lang="fr-FR" dirty="0" smtClean="0">
                <a:hlinkClick r:id="rId3"/>
              </a:rPr>
              <a:t>sdn-userdesk@seadatanet.org</a:t>
            </a:r>
            <a:endParaRPr lang="fr-FR" dirty="0" smtClean="0"/>
          </a:p>
          <a:p>
            <a:pPr algn="ctr"/>
            <a:r>
              <a:rPr lang="fr-FR" dirty="0" smtClean="0"/>
              <a:t>(IFREMER team)</a:t>
            </a:r>
            <a:endParaRPr lang="fr-FR" dirty="0"/>
          </a:p>
        </p:txBody>
      </p:sp>
      <p:sp>
        <p:nvSpPr>
          <p:cNvPr id="5" name="Rectangle à coins arrondis 4"/>
          <p:cNvSpPr/>
          <p:nvPr/>
        </p:nvSpPr>
        <p:spPr>
          <a:xfrm>
            <a:off x="3995935" y="4077072"/>
            <a:ext cx="4392489" cy="11521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err="1" smtClean="0"/>
              <a:t>Requests</a:t>
            </a:r>
            <a:r>
              <a:rPr lang="fr-FR" dirty="0" smtClean="0"/>
              <a:t> about </a:t>
            </a:r>
            <a:r>
              <a:rPr lang="fr-FR" dirty="0" err="1" smtClean="0"/>
              <a:t>Download</a:t>
            </a:r>
            <a:r>
              <a:rPr lang="fr-FR" dirty="0" smtClean="0"/>
              <a:t> Manager, CDI and RSM</a:t>
            </a:r>
          </a:p>
          <a:p>
            <a:pPr algn="ctr"/>
            <a:r>
              <a:rPr lang="fr-FR" dirty="0" smtClean="0">
                <a:hlinkClick r:id="rId4"/>
              </a:rPr>
              <a:t>cdi-support@maris.nl</a:t>
            </a:r>
            <a:endParaRPr lang="fr-FR" dirty="0" smtClean="0"/>
          </a:p>
          <a:p>
            <a:pPr algn="ctr"/>
            <a:r>
              <a:rPr lang="fr-FR" dirty="0" smtClean="0"/>
              <a:t>(MARIS team)</a:t>
            </a:r>
            <a:endParaRPr lang="fr-FR" dirty="0"/>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2931485"/>
            <a:ext cx="1905000" cy="1905000"/>
          </a:xfrm>
          <a:prstGeom prst="rect">
            <a:avLst/>
          </a:prstGeom>
        </p:spPr>
      </p:pic>
      <p:sp>
        <p:nvSpPr>
          <p:cNvPr id="8" name="Flèche droite 7"/>
          <p:cNvSpPr/>
          <p:nvPr/>
        </p:nvSpPr>
        <p:spPr>
          <a:xfrm rot="19722397">
            <a:off x="2787662" y="3423241"/>
            <a:ext cx="1072301" cy="228888"/>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Flèche droite 8"/>
          <p:cNvSpPr/>
          <p:nvPr/>
        </p:nvSpPr>
        <p:spPr>
          <a:xfrm rot="1764912">
            <a:off x="2802492" y="4113786"/>
            <a:ext cx="1080120" cy="216024"/>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Titre 1"/>
          <p:cNvSpPr>
            <a:spLocks noGrp="1"/>
          </p:cNvSpPr>
          <p:nvPr>
            <p:ph type="title"/>
          </p:nvPr>
        </p:nvSpPr>
        <p:spPr>
          <a:xfrm>
            <a:off x="539552" y="1484784"/>
            <a:ext cx="8280400" cy="495300"/>
          </a:xfrm>
        </p:spPr>
        <p:txBody>
          <a:bodyPr/>
          <a:lstStyle/>
          <a:p>
            <a:r>
              <a:rPr lang="fr-FR" dirty="0" err="1" smtClean="0"/>
              <a:t>Who</a:t>
            </a:r>
            <a:r>
              <a:rPr lang="fr-FR" dirty="0" smtClean="0"/>
              <a:t> to contact?</a:t>
            </a:r>
            <a:endParaRPr lang="fr-FR" dirty="0"/>
          </a:p>
        </p:txBody>
      </p:sp>
      <p:sp>
        <p:nvSpPr>
          <p:cNvPr id="11" name="Double flèche verticale 10"/>
          <p:cNvSpPr/>
          <p:nvPr/>
        </p:nvSpPr>
        <p:spPr>
          <a:xfrm>
            <a:off x="6084168" y="3682448"/>
            <a:ext cx="216024" cy="360040"/>
          </a:xfrm>
          <a:prstGeom prst="upDownArrow">
            <a:avLst/>
          </a:prstGeom>
          <a:solidFill>
            <a:schemeClr val="bg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38667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629692" y="2819810"/>
            <a:ext cx="2340000" cy="802567"/>
          </a:xfrm>
          <a:prstGeom prst="round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err="1" smtClean="0"/>
              <a:t>Level</a:t>
            </a:r>
            <a:r>
              <a:rPr lang="fr-FR" sz="1600" dirty="0" smtClean="0"/>
              <a:t> 1</a:t>
            </a:r>
          </a:p>
        </p:txBody>
      </p:sp>
      <p:sp>
        <p:nvSpPr>
          <p:cNvPr id="5" name="Rectangle à coins arrondis 4"/>
          <p:cNvSpPr/>
          <p:nvPr/>
        </p:nvSpPr>
        <p:spPr>
          <a:xfrm>
            <a:off x="3635896" y="2819810"/>
            <a:ext cx="2340000" cy="802567"/>
          </a:xfrm>
          <a:prstGeom prst="roundRect">
            <a:avLst/>
          </a:prstGeom>
          <a:solidFill>
            <a:srgbClr val="00A7E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err="1" smtClean="0"/>
              <a:t>Level</a:t>
            </a:r>
            <a:r>
              <a:rPr lang="fr-FR" sz="1600" dirty="0" smtClean="0"/>
              <a:t> 2</a:t>
            </a:r>
            <a:endParaRPr lang="fr-FR" sz="1600" dirty="0"/>
          </a:p>
        </p:txBody>
      </p:sp>
      <p:sp>
        <p:nvSpPr>
          <p:cNvPr id="6" name="Rectangle à coins arrondis 5"/>
          <p:cNvSpPr/>
          <p:nvPr/>
        </p:nvSpPr>
        <p:spPr>
          <a:xfrm>
            <a:off x="6732240" y="2819810"/>
            <a:ext cx="2340000" cy="80256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err="1" smtClean="0"/>
              <a:t>Level</a:t>
            </a:r>
            <a:r>
              <a:rPr lang="fr-FR" sz="1600" dirty="0" smtClean="0"/>
              <a:t> 3</a:t>
            </a:r>
            <a:endParaRPr lang="fr-FR" sz="1600" dirty="0"/>
          </a:p>
        </p:txBody>
      </p:sp>
      <p:sp>
        <p:nvSpPr>
          <p:cNvPr id="7" name="Flèche droite 6"/>
          <p:cNvSpPr/>
          <p:nvPr/>
        </p:nvSpPr>
        <p:spPr>
          <a:xfrm>
            <a:off x="3059832" y="3107842"/>
            <a:ext cx="504056" cy="267522"/>
          </a:xfrm>
          <a:prstGeom prst="rightArrow">
            <a:avLst/>
          </a:prstGeom>
          <a:solidFill>
            <a:schemeClr val="bg1"/>
          </a:solidFill>
          <a:ln>
            <a:solidFill>
              <a:srgbClr val="00A7E5"/>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8" name="Rectangle 17"/>
          <p:cNvSpPr/>
          <p:nvPr/>
        </p:nvSpPr>
        <p:spPr>
          <a:xfrm>
            <a:off x="6497954" y="1307552"/>
            <a:ext cx="2574286" cy="1337611"/>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solidFill>
                  <a:srgbClr val="00529E"/>
                </a:solidFill>
              </a:rPr>
              <a:t>MARIS(CDI, RSM, EDMERP, EDMO), BODC (EDIOS, EDMED, </a:t>
            </a:r>
            <a:r>
              <a:rPr lang="fr-FR" sz="1600" dirty="0" err="1" smtClean="0">
                <a:solidFill>
                  <a:srgbClr val="00529E"/>
                </a:solidFill>
              </a:rPr>
              <a:t>Vocab</a:t>
            </a:r>
            <a:r>
              <a:rPr lang="fr-FR" sz="1600" dirty="0" smtClean="0">
                <a:solidFill>
                  <a:srgbClr val="00529E"/>
                </a:solidFill>
              </a:rPr>
              <a:t>), BSH (CSR), AWI (ODV), ULG (DIVA)</a:t>
            </a:r>
            <a:endParaRPr lang="fr-FR" sz="1600" dirty="0">
              <a:solidFill>
                <a:srgbClr val="00529E"/>
              </a:solidFill>
            </a:endParaRPr>
          </a:p>
        </p:txBody>
      </p:sp>
      <p:sp>
        <p:nvSpPr>
          <p:cNvPr id="20" name="Flèche droite 19"/>
          <p:cNvSpPr/>
          <p:nvPr/>
        </p:nvSpPr>
        <p:spPr>
          <a:xfrm rot="18930763">
            <a:off x="5907727" y="2427411"/>
            <a:ext cx="544006" cy="279616"/>
          </a:xfrm>
          <a:prstGeom prst="rightArrow">
            <a:avLst/>
          </a:prstGeom>
          <a:solidFill>
            <a:schemeClr val="bg1"/>
          </a:solidFill>
          <a:ln>
            <a:solidFill>
              <a:srgbClr val="00A7E5"/>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2" name="ZoneTexte 21"/>
          <p:cNvSpPr txBox="1"/>
          <p:nvPr/>
        </p:nvSpPr>
        <p:spPr>
          <a:xfrm>
            <a:off x="107504" y="3789040"/>
            <a:ext cx="3168352" cy="2939266"/>
          </a:xfrm>
          <a:prstGeom prst="rect">
            <a:avLst/>
          </a:prstGeom>
          <a:solidFill>
            <a:schemeClr val="bg1"/>
          </a:solidFill>
        </p:spPr>
        <p:txBody>
          <a:bodyPr wrap="square" rtlCol="0">
            <a:spAutoFit/>
          </a:bodyPr>
          <a:lstStyle/>
          <a:p>
            <a:pPr marL="285750" indent="-285750">
              <a:spcBef>
                <a:spcPts val="600"/>
              </a:spcBef>
              <a:buFont typeface="Arial" pitchFamily="34" charset="0"/>
              <a:buChar char="•"/>
            </a:pPr>
            <a:r>
              <a:rPr lang="en-US" sz="1600" dirty="0" smtClean="0">
                <a:solidFill>
                  <a:srgbClr val="00529E"/>
                </a:solidFill>
              </a:rPr>
              <a:t>One person every working day, not necessarily involved in </a:t>
            </a:r>
            <a:r>
              <a:rPr lang="en-US" sz="1600" dirty="0" err="1" smtClean="0">
                <a:solidFill>
                  <a:srgbClr val="00529E"/>
                </a:solidFill>
              </a:rPr>
              <a:t>SeaDataNet</a:t>
            </a:r>
            <a:endParaRPr lang="en-US" sz="1600" dirty="0" smtClean="0">
              <a:solidFill>
                <a:srgbClr val="00529E"/>
              </a:solidFill>
            </a:endParaRPr>
          </a:p>
          <a:p>
            <a:pPr marL="285750" indent="-285750">
              <a:spcBef>
                <a:spcPts val="600"/>
              </a:spcBef>
              <a:buFont typeface="Arial" pitchFamily="34" charset="0"/>
              <a:buChar char="•"/>
            </a:pPr>
            <a:r>
              <a:rPr lang="en-US" sz="1600" dirty="0" smtClean="0">
                <a:solidFill>
                  <a:srgbClr val="00529E"/>
                </a:solidFill>
              </a:rPr>
              <a:t>Basic level of user support</a:t>
            </a:r>
          </a:p>
          <a:p>
            <a:pPr marL="285750" indent="-285750">
              <a:spcBef>
                <a:spcPts val="600"/>
              </a:spcBef>
              <a:buFont typeface="Arial" pitchFamily="34" charset="0"/>
              <a:buChar char="•"/>
            </a:pPr>
            <a:r>
              <a:rPr lang="en-US" sz="1600" dirty="0" smtClean="0">
                <a:solidFill>
                  <a:srgbClr val="00529E"/>
                </a:solidFill>
              </a:rPr>
              <a:t>Answer to simple queries or documented queries</a:t>
            </a:r>
          </a:p>
          <a:p>
            <a:pPr marL="742950" lvl="1" indent="-285750">
              <a:spcBef>
                <a:spcPts val="600"/>
              </a:spcBef>
              <a:buFont typeface="Arial" pitchFamily="34" charset="0"/>
              <a:buChar char="•"/>
            </a:pPr>
            <a:r>
              <a:rPr lang="en-US" sz="1600" dirty="0" smtClean="0">
                <a:solidFill>
                  <a:srgbClr val="00529E"/>
                </a:solidFill>
              </a:rPr>
              <a:t>AAA Services (Role)</a:t>
            </a:r>
          </a:p>
          <a:p>
            <a:pPr marL="285750" indent="-285750">
              <a:spcBef>
                <a:spcPts val="600"/>
              </a:spcBef>
              <a:buFont typeface="Arial" pitchFamily="34" charset="0"/>
              <a:buChar char="•"/>
            </a:pPr>
            <a:r>
              <a:rPr lang="en-US" sz="1600" dirty="0" smtClean="0">
                <a:solidFill>
                  <a:srgbClr val="00529E"/>
                </a:solidFill>
              </a:rPr>
              <a:t>Routing to level 2 if necessary</a:t>
            </a:r>
          </a:p>
          <a:p>
            <a:pPr marL="285750" indent="-285750">
              <a:spcBef>
                <a:spcPts val="600"/>
              </a:spcBef>
              <a:buFont typeface="Arial" pitchFamily="34" charset="0"/>
              <a:buChar char="•"/>
            </a:pPr>
            <a:endParaRPr lang="en-US" sz="1600" dirty="0" smtClean="0">
              <a:solidFill>
                <a:srgbClr val="00529E"/>
              </a:solidFill>
            </a:endParaRPr>
          </a:p>
        </p:txBody>
      </p:sp>
      <p:sp>
        <p:nvSpPr>
          <p:cNvPr id="23" name="ZoneTexte 22"/>
          <p:cNvSpPr txBox="1"/>
          <p:nvPr/>
        </p:nvSpPr>
        <p:spPr>
          <a:xfrm>
            <a:off x="3280355" y="3789040"/>
            <a:ext cx="3060341" cy="3031599"/>
          </a:xfrm>
          <a:prstGeom prst="rect">
            <a:avLst/>
          </a:prstGeom>
          <a:solidFill>
            <a:schemeClr val="bg1"/>
          </a:solidFill>
        </p:spPr>
        <p:txBody>
          <a:bodyPr wrap="square" rtlCol="0">
            <a:spAutoFit/>
          </a:bodyPr>
          <a:lstStyle/>
          <a:p>
            <a:pPr marL="285750" indent="-285750">
              <a:spcBef>
                <a:spcPts val="600"/>
              </a:spcBef>
              <a:buFont typeface="Arial" pitchFamily="34" charset="0"/>
              <a:buChar char="•"/>
            </a:pPr>
            <a:r>
              <a:rPr lang="en-US" sz="1600" dirty="0" smtClean="0">
                <a:solidFill>
                  <a:srgbClr val="00529E"/>
                </a:solidFill>
              </a:rPr>
              <a:t>Broader </a:t>
            </a:r>
            <a:r>
              <a:rPr lang="en-US" sz="1600" dirty="0">
                <a:solidFill>
                  <a:srgbClr val="00529E"/>
                </a:solidFill>
              </a:rPr>
              <a:t>understanding of </a:t>
            </a:r>
            <a:r>
              <a:rPr lang="en-US" sz="1600" dirty="0" err="1">
                <a:solidFill>
                  <a:srgbClr val="00529E"/>
                </a:solidFill>
              </a:rPr>
              <a:t>SeaDataNet</a:t>
            </a:r>
            <a:r>
              <a:rPr lang="en-US" sz="1600" dirty="0">
                <a:solidFill>
                  <a:srgbClr val="00529E"/>
                </a:solidFill>
              </a:rPr>
              <a:t>, but might not understand </a:t>
            </a:r>
            <a:r>
              <a:rPr lang="en-US" sz="1600" dirty="0" smtClean="0">
                <a:solidFill>
                  <a:srgbClr val="00529E"/>
                </a:solidFill>
              </a:rPr>
              <a:t>all the components of the </a:t>
            </a:r>
            <a:r>
              <a:rPr lang="en-US" sz="1600" dirty="0">
                <a:solidFill>
                  <a:srgbClr val="00529E"/>
                </a:solidFill>
              </a:rPr>
              <a:t>system.</a:t>
            </a:r>
          </a:p>
          <a:p>
            <a:pPr marL="285750" indent="-285750" algn="just">
              <a:spcBef>
                <a:spcPts val="600"/>
              </a:spcBef>
              <a:buFont typeface="Arial" pitchFamily="34" charset="0"/>
              <a:buChar char="•"/>
            </a:pPr>
            <a:r>
              <a:rPr lang="en-US" sz="1600" dirty="0" smtClean="0">
                <a:solidFill>
                  <a:srgbClr val="00529E"/>
                </a:solidFill>
              </a:rPr>
              <a:t>Identify </a:t>
            </a:r>
            <a:r>
              <a:rPr lang="en-US" sz="1600" dirty="0">
                <a:solidFill>
                  <a:srgbClr val="00529E"/>
                </a:solidFill>
              </a:rPr>
              <a:t>the user, understand the problem and </a:t>
            </a:r>
            <a:r>
              <a:rPr lang="en-US" sz="1600" dirty="0" smtClean="0">
                <a:solidFill>
                  <a:srgbClr val="00529E"/>
                </a:solidFill>
              </a:rPr>
              <a:t>solve </a:t>
            </a:r>
            <a:r>
              <a:rPr lang="en-US" sz="1600" dirty="0">
                <a:solidFill>
                  <a:srgbClr val="00529E"/>
                </a:solidFill>
              </a:rPr>
              <a:t>the problem</a:t>
            </a:r>
            <a:r>
              <a:rPr lang="en-US" sz="1600" dirty="0" smtClean="0">
                <a:solidFill>
                  <a:srgbClr val="00529E"/>
                </a:solidFill>
              </a:rPr>
              <a:t>.</a:t>
            </a:r>
          </a:p>
          <a:p>
            <a:pPr marL="742950" lvl="1" indent="-285750" algn="just">
              <a:spcBef>
                <a:spcPts val="600"/>
              </a:spcBef>
              <a:buFont typeface="Arial" pitchFamily="34" charset="0"/>
              <a:buChar char="•"/>
            </a:pPr>
            <a:r>
              <a:rPr lang="en-US" sz="1600" dirty="0" smtClean="0">
                <a:solidFill>
                  <a:srgbClr val="00529E"/>
                </a:solidFill>
              </a:rPr>
              <a:t>Usage of software and services managed by IFREMER</a:t>
            </a:r>
          </a:p>
          <a:p>
            <a:pPr marL="285750" indent="-285750" algn="just">
              <a:spcBef>
                <a:spcPts val="600"/>
              </a:spcBef>
              <a:buFont typeface="Arial" pitchFamily="34" charset="0"/>
              <a:buChar char="•"/>
            </a:pPr>
            <a:r>
              <a:rPr lang="en-US" sz="1600" dirty="0" smtClean="0">
                <a:solidFill>
                  <a:srgbClr val="00529E"/>
                </a:solidFill>
              </a:rPr>
              <a:t>Routing to level 3</a:t>
            </a:r>
          </a:p>
        </p:txBody>
      </p:sp>
      <p:sp>
        <p:nvSpPr>
          <p:cNvPr id="25" name="ZoneTexte 24"/>
          <p:cNvSpPr txBox="1"/>
          <p:nvPr/>
        </p:nvSpPr>
        <p:spPr>
          <a:xfrm>
            <a:off x="6327195" y="3781777"/>
            <a:ext cx="2781310" cy="3031599"/>
          </a:xfrm>
          <a:prstGeom prst="rect">
            <a:avLst/>
          </a:prstGeom>
          <a:solidFill>
            <a:schemeClr val="bg1"/>
          </a:solidFill>
        </p:spPr>
        <p:txBody>
          <a:bodyPr wrap="square" rtlCol="0">
            <a:spAutoFit/>
          </a:bodyPr>
          <a:lstStyle/>
          <a:p>
            <a:pPr marL="285750" indent="-285750">
              <a:spcBef>
                <a:spcPts val="600"/>
              </a:spcBef>
              <a:buFont typeface="Arial" pitchFamily="34" charset="0"/>
              <a:buChar char="•"/>
            </a:pPr>
            <a:r>
              <a:rPr lang="en-US" sz="1600" dirty="0" smtClean="0">
                <a:solidFill>
                  <a:srgbClr val="00529E"/>
                </a:solidFill>
              </a:rPr>
              <a:t>Involves more technical </a:t>
            </a:r>
            <a:r>
              <a:rPr lang="en-US" sz="1600" dirty="0">
                <a:solidFill>
                  <a:srgbClr val="00529E"/>
                </a:solidFill>
              </a:rPr>
              <a:t>knowledge and needs </a:t>
            </a:r>
            <a:r>
              <a:rPr lang="en-US" sz="1600" dirty="0" smtClean="0">
                <a:solidFill>
                  <a:srgbClr val="00529E"/>
                </a:solidFill>
              </a:rPr>
              <a:t>more </a:t>
            </a:r>
            <a:r>
              <a:rPr lang="en-US" sz="1600" dirty="0">
                <a:solidFill>
                  <a:srgbClr val="00529E"/>
                </a:solidFill>
              </a:rPr>
              <a:t>specialized </a:t>
            </a:r>
            <a:r>
              <a:rPr lang="en-US" sz="1600" dirty="0" smtClean="0">
                <a:solidFill>
                  <a:srgbClr val="00529E"/>
                </a:solidFill>
              </a:rPr>
              <a:t>people.</a:t>
            </a:r>
          </a:p>
          <a:p>
            <a:pPr marL="285750" indent="-285750">
              <a:spcBef>
                <a:spcPts val="600"/>
              </a:spcBef>
              <a:buFont typeface="Arial" pitchFamily="34" charset="0"/>
              <a:buChar char="•"/>
            </a:pPr>
            <a:r>
              <a:rPr lang="en-US" sz="1600" dirty="0" smtClean="0">
                <a:solidFill>
                  <a:srgbClr val="00529E"/>
                </a:solidFill>
              </a:rPr>
              <a:t>Advanced </a:t>
            </a:r>
            <a:r>
              <a:rPr lang="en-US" sz="1600" dirty="0">
                <a:solidFill>
                  <a:srgbClr val="00529E"/>
                </a:solidFill>
              </a:rPr>
              <a:t>diagnostic tools and </a:t>
            </a:r>
            <a:r>
              <a:rPr lang="en-US" sz="1600" dirty="0" smtClean="0">
                <a:solidFill>
                  <a:srgbClr val="00529E"/>
                </a:solidFill>
              </a:rPr>
              <a:t>analysis </a:t>
            </a:r>
            <a:r>
              <a:rPr lang="en-US" sz="1600" dirty="0">
                <a:solidFill>
                  <a:srgbClr val="00529E"/>
                </a:solidFill>
              </a:rPr>
              <a:t>might be done here</a:t>
            </a:r>
            <a:r>
              <a:rPr lang="en-US" sz="1600" dirty="0" smtClean="0">
                <a:solidFill>
                  <a:srgbClr val="00529E"/>
                </a:solidFill>
              </a:rPr>
              <a:t>.</a:t>
            </a:r>
          </a:p>
          <a:p>
            <a:pPr marL="742950" lvl="1" indent="-285750">
              <a:spcBef>
                <a:spcPts val="600"/>
              </a:spcBef>
              <a:buFont typeface="Arial" pitchFamily="34" charset="0"/>
              <a:buChar char="•"/>
            </a:pPr>
            <a:r>
              <a:rPr lang="en-US" sz="1600" dirty="0" smtClean="0">
                <a:solidFill>
                  <a:srgbClr val="00529E"/>
                </a:solidFill>
              </a:rPr>
              <a:t>Bugs in software and services managed by IFREMER</a:t>
            </a:r>
          </a:p>
          <a:p>
            <a:pPr marL="742950" lvl="1" indent="-285750">
              <a:spcBef>
                <a:spcPts val="600"/>
              </a:spcBef>
              <a:buFont typeface="Arial" pitchFamily="34" charset="0"/>
              <a:buChar char="•"/>
            </a:pPr>
            <a:r>
              <a:rPr lang="en-US" sz="1600" dirty="0" smtClean="0">
                <a:solidFill>
                  <a:srgbClr val="00529E"/>
                </a:solidFill>
              </a:rPr>
              <a:t>IT infrastructure</a:t>
            </a:r>
          </a:p>
        </p:txBody>
      </p:sp>
      <p:sp>
        <p:nvSpPr>
          <p:cNvPr id="47" name="Flèche droite 46"/>
          <p:cNvSpPr/>
          <p:nvPr/>
        </p:nvSpPr>
        <p:spPr>
          <a:xfrm>
            <a:off x="6084168" y="3107842"/>
            <a:ext cx="504056" cy="267522"/>
          </a:xfrm>
          <a:prstGeom prst="rightArrow">
            <a:avLst/>
          </a:prstGeom>
          <a:solidFill>
            <a:schemeClr val="bg1"/>
          </a:solidFill>
          <a:ln>
            <a:solidFill>
              <a:srgbClr val="00A7E5"/>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8" name="Flèche droite 47"/>
          <p:cNvSpPr/>
          <p:nvPr/>
        </p:nvSpPr>
        <p:spPr>
          <a:xfrm rot="5400000">
            <a:off x="1689748" y="2569048"/>
            <a:ext cx="219888" cy="288032"/>
          </a:xfrm>
          <a:prstGeom prst="rightArrow">
            <a:avLst/>
          </a:prstGeom>
          <a:solidFill>
            <a:schemeClr val="bg1"/>
          </a:solidFill>
          <a:ln>
            <a:solidFill>
              <a:srgbClr val="00A7E5"/>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cxnSp>
        <p:nvCxnSpPr>
          <p:cNvPr id="17" name="Connecteur droit 16"/>
          <p:cNvCxnSpPr/>
          <p:nvPr/>
        </p:nvCxnSpPr>
        <p:spPr>
          <a:xfrm>
            <a:off x="6327195" y="2819810"/>
            <a:ext cx="27003" cy="378741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275856" y="2819810"/>
            <a:ext cx="0" cy="378741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57" name="Titre 56"/>
          <p:cNvSpPr>
            <a:spLocks noGrp="1"/>
          </p:cNvSpPr>
          <p:nvPr>
            <p:ph type="title"/>
          </p:nvPr>
        </p:nvSpPr>
        <p:spPr>
          <a:xfrm>
            <a:off x="684213" y="1340768"/>
            <a:ext cx="8280400" cy="495300"/>
          </a:xfrm>
        </p:spPr>
        <p:txBody>
          <a:bodyPr/>
          <a:lstStyle/>
          <a:p>
            <a:r>
              <a:rPr lang="fr-FR" dirty="0" err="1" smtClean="0"/>
              <a:t>Workflow</a:t>
            </a:r>
            <a:r>
              <a:rPr lang="fr-FR" dirty="0" smtClean="0"/>
              <a:t> (</a:t>
            </a:r>
            <a:r>
              <a:rPr lang="fr-FR" dirty="0" err="1" smtClean="0"/>
              <a:t>sdn-userdesk</a:t>
            </a:r>
            <a:r>
              <a:rPr lang="fr-FR" dirty="0" smtClean="0"/>
              <a:t>)</a:t>
            </a:r>
            <a:endParaRPr lang="fr-FR" dirty="0"/>
          </a:p>
        </p:txBody>
      </p:sp>
      <p:sp>
        <p:nvSpPr>
          <p:cNvPr id="60" name="Rectangle à coins arrondis 59"/>
          <p:cNvSpPr/>
          <p:nvPr/>
        </p:nvSpPr>
        <p:spPr>
          <a:xfrm>
            <a:off x="127949" y="2060848"/>
            <a:ext cx="3363931" cy="39718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hlinkClick r:id="rId3"/>
              </a:rPr>
              <a:t>sdn-userdesk@seadatanet.org</a:t>
            </a:r>
            <a:endParaRPr lang="fr-FR" dirty="0" smtClean="0"/>
          </a:p>
        </p:txBody>
      </p:sp>
    </p:spTree>
    <p:extLst>
      <p:ext uri="{BB962C8B-B14F-4D97-AF65-F5344CB8AC3E}">
        <p14:creationId xmlns:p14="http://schemas.microsoft.com/office/powerpoint/2010/main" val="3497062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SDN Helpdesk (</a:t>
            </a:r>
            <a:r>
              <a:rPr lang="fr-FR" dirty="0" err="1" smtClean="0"/>
              <a:t>sdn-userdesk</a:t>
            </a:r>
            <a:r>
              <a:rPr lang="fr-FR" dirty="0" smtClean="0"/>
              <a:t>) in figures</a:t>
            </a:r>
            <a:endParaRPr lang="fr-FR" dirty="0"/>
          </a:p>
        </p:txBody>
      </p:sp>
      <p:sp>
        <p:nvSpPr>
          <p:cNvPr id="8" name="Espace réservé du contenu 2"/>
          <p:cNvSpPr>
            <a:spLocks noGrp="1"/>
          </p:cNvSpPr>
          <p:nvPr>
            <p:ph idx="1"/>
          </p:nvPr>
        </p:nvSpPr>
        <p:spPr>
          <a:xfrm>
            <a:off x="179512" y="2132857"/>
            <a:ext cx="8785101" cy="4104456"/>
          </a:xfrm>
        </p:spPr>
        <p:txBody>
          <a:bodyPr/>
          <a:lstStyle/>
          <a:p>
            <a:r>
              <a:rPr lang="fr-FR" sz="2000" dirty="0" err="1" smtClean="0"/>
              <a:t>Since</a:t>
            </a:r>
            <a:r>
              <a:rPr lang="fr-FR" sz="2000" dirty="0" smtClean="0"/>
              <a:t> the </a:t>
            </a:r>
            <a:r>
              <a:rPr lang="fr-FR" sz="2000" dirty="0" err="1" smtClean="0"/>
              <a:t>beginning</a:t>
            </a:r>
            <a:r>
              <a:rPr lang="fr-FR" sz="2000" dirty="0" smtClean="0"/>
              <a:t> of </a:t>
            </a:r>
            <a:r>
              <a:rPr lang="fr-FR" sz="2000" dirty="0" err="1" smtClean="0"/>
              <a:t>SeaDataNet</a:t>
            </a:r>
            <a:r>
              <a:rPr lang="fr-FR" sz="2000" dirty="0" smtClean="0"/>
              <a:t> 2 (</a:t>
            </a:r>
            <a:r>
              <a:rPr lang="fr-FR" sz="2000" dirty="0"/>
              <a:t>~= 645 </a:t>
            </a:r>
            <a:r>
              <a:rPr lang="fr-FR" sz="2000" dirty="0" err="1" smtClean="0"/>
              <a:t>working</a:t>
            </a:r>
            <a:r>
              <a:rPr lang="fr-FR" sz="2000" dirty="0" smtClean="0"/>
              <a:t> </a:t>
            </a:r>
            <a:r>
              <a:rPr lang="fr-FR" sz="2000" dirty="0" err="1" smtClean="0"/>
              <a:t>days</a:t>
            </a:r>
            <a:r>
              <a:rPr lang="fr-FR" sz="2000" dirty="0" smtClean="0"/>
              <a:t>)</a:t>
            </a:r>
          </a:p>
          <a:p>
            <a:pPr lvl="1"/>
            <a:r>
              <a:rPr lang="fr-FR" sz="2000" dirty="0" err="1" smtClean="0"/>
              <a:t>we</a:t>
            </a:r>
            <a:r>
              <a:rPr lang="fr-FR" sz="2000" dirty="0" smtClean="0"/>
              <a:t> have </a:t>
            </a:r>
            <a:r>
              <a:rPr lang="fr-FR" sz="2000" dirty="0" err="1" smtClean="0"/>
              <a:t>received</a:t>
            </a:r>
            <a:r>
              <a:rPr lang="fr-FR" sz="2000" dirty="0" smtClean="0"/>
              <a:t> about 700 </a:t>
            </a:r>
            <a:r>
              <a:rPr lang="fr-FR" sz="2000" dirty="0" err="1" smtClean="0"/>
              <a:t>requests</a:t>
            </a:r>
            <a:r>
              <a:rPr lang="fr-FR" sz="2000" dirty="0" smtClean="0"/>
              <a:t> : more </a:t>
            </a:r>
            <a:r>
              <a:rPr lang="fr-FR" sz="2000" dirty="0" err="1"/>
              <a:t>than</a:t>
            </a:r>
            <a:r>
              <a:rPr lang="fr-FR" sz="2000" dirty="0"/>
              <a:t> 1 </a:t>
            </a:r>
            <a:r>
              <a:rPr lang="fr-FR" sz="2000" dirty="0" err="1"/>
              <a:t>request</a:t>
            </a:r>
            <a:r>
              <a:rPr lang="fr-FR" sz="2000" dirty="0"/>
              <a:t> by </a:t>
            </a:r>
            <a:r>
              <a:rPr lang="fr-FR" sz="2000" dirty="0" err="1"/>
              <a:t>day</a:t>
            </a:r>
            <a:r>
              <a:rPr lang="fr-FR" sz="2000" dirty="0" smtClean="0"/>
              <a:t>! </a:t>
            </a:r>
          </a:p>
          <a:p>
            <a:pPr lvl="1"/>
            <a:r>
              <a:rPr lang="fr-FR" sz="2000" dirty="0" err="1"/>
              <a:t>w</a:t>
            </a:r>
            <a:r>
              <a:rPr lang="fr-FR" sz="2000" dirty="0" err="1" smtClean="0"/>
              <a:t>e</a:t>
            </a:r>
            <a:r>
              <a:rPr lang="fr-FR" sz="2000" dirty="0" smtClean="0"/>
              <a:t> have </a:t>
            </a:r>
            <a:r>
              <a:rPr lang="fr-FR" sz="2000" dirty="0" err="1" smtClean="0"/>
              <a:t>exchanged</a:t>
            </a:r>
            <a:r>
              <a:rPr lang="fr-FR" sz="2000" dirty="0" smtClean="0"/>
              <a:t> about 1800 emails for </a:t>
            </a:r>
            <a:r>
              <a:rPr lang="fr-FR" sz="2000" dirty="0" err="1" smtClean="0"/>
              <a:t>helping</a:t>
            </a:r>
            <a:r>
              <a:rPr lang="fr-FR" sz="2000" dirty="0" smtClean="0"/>
              <a:t> </a:t>
            </a:r>
            <a:r>
              <a:rPr lang="fr-FR" sz="2000" dirty="0" err="1" smtClean="0"/>
              <a:t>users</a:t>
            </a:r>
            <a:endParaRPr lang="fr-FR" sz="2000" dirty="0" smtClean="0"/>
          </a:p>
          <a:p>
            <a:r>
              <a:rPr lang="fr-FR" sz="2000" dirty="0" smtClean="0"/>
              <a:t>Time for </a:t>
            </a:r>
            <a:r>
              <a:rPr lang="fr-FR" sz="2000" dirty="0" err="1" smtClean="0"/>
              <a:t>resolving</a:t>
            </a:r>
            <a:endParaRPr lang="fr-FR" sz="2000" dirty="0"/>
          </a:p>
          <a:p>
            <a:pPr lvl="1"/>
            <a:r>
              <a:rPr lang="fr-FR" sz="2000" dirty="0" err="1" smtClean="0"/>
              <a:t>Several</a:t>
            </a:r>
            <a:r>
              <a:rPr lang="fr-FR" sz="2000" dirty="0" smtClean="0"/>
              <a:t> minutes to </a:t>
            </a:r>
            <a:r>
              <a:rPr lang="fr-FR" sz="2000" dirty="0" err="1" smtClean="0"/>
              <a:t>several</a:t>
            </a:r>
            <a:r>
              <a:rPr lang="fr-FR" sz="2000" dirty="0" smtClean="0"/>
              <a:t> </a:t>
            </a:r>
            <a:r>
              <a:rPr lang="fr-FR" sz="2000" dirty="0" err="1" smtClean="0"/>
              <a:t>days</a:t>
            </a:r>
            <a:endParaRPr lang="fr-FR" sz="2000" dirty="0"/>
          </a:p>
          <a:p>
            <a:pPr lvl="1"/>
            <a:r>
              <a:rPr lang="fr-FR" sz="2000" dirty="0" smtClean="0"/>
              <a:t>Longer for DM</a:t>
            </a:r>
            <a:r>
              <a:rPr lang="fr-FR" sz="2000" dirty="0"/>
              <a:t>, </a:t>
            </a:r>
            <a:r>
              <a:rPr lang="fr-FR" sz="2000" dirty="0" smtClean="0"/>
              <a:t>NEMO and </a:t>
            </a:r>
            <a:r>
              <a:rPr lang="fr-FR" sz="2000" dirty="0"/>
              <a:t>MIKADO</a:t>
            </a:r>
          </a:p>
          <a:p>
            <a:endParaRPr lang="fr-FR" sz="2600" dirty="0" smtClean="0"/>
          </a:p>
          <a:p>
            <a:pPr marL="457200" lvl="1" indent="0">
              <a:buNone/>
            </a:pPr>
            <a:endParaRPr lang="fr-FR" dirty="0"/>
          </a:p>
        </p:txBody>
      </p:sp>
      <p:sp>
        <p:nvSpPr>
          <p:cNvPr id="11" name="Rectangle 10"/>
          <p:cNvSpPr/>
          <p:nvPr/>
        </p:nvSpPr>
        <p:spPr>
          <a:xfrm>
            <a:off x="2663797" y="6418070"/>
            <a:ext cx="381642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2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789" y="4479112"/>
            <a:ext cx="3672408" cy="220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4441" y="4501238"/>
            <a:ext cx="3667999"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510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en-GB" smtClean="0"/>
              <a:t>Role of CDI-Support (MARIS)</a:t>
            </a:r>
            <a:endParaRPr lang="en-GB"/>
          </a:p>
        </p:txBody>
      </p:sp>
      <p:sp>
        <p:nvSpPr>
          <p:cNvPr id="3" name="Espace réservé du contenu 2"/>
          <p:cNvSpPr>
            <a:spLocks noGrp="1"/>
          </p:cNvSpPr>
          <p:nvPr>
            <p:ph idx="1"/>
          </p:nvPr>
        </p:nvSpPr>
        <p:spPr/>
        <p:txBody>
          <a:bodyPr/>
          <a:lstStyle/>
          <a:p>
            <a:pPr>
              <a:spcBef>
                <a:spcPts val="600"/>
              </a:spcBef>
              <a:defRPr/>
            </a:pPr>
            <a:r>
              <a:rPr lang="en-GB" sz="2000" smtClean="0"/>
              <a:t>Handles CDI submissions of partners for the various projects that use the SeaDataNet infrastructure</a:t>
            </a:r>
          </a:p>
          <a:p>
            <a:pPr>
              <a:spcBef>
                <a:spcPts val="600"/>
              </a:spcBef>
              <a:defRPr/>
            </a:pPr>
            <a:r>
              <a:rPr lang="en-GB" sz="2000" smtClean="0"/>
              <a:t>Connects and tests the Download Manager installations of the new and existing partners </a:t>
            </a:r>
          </a:p>
          <a:p>
            <a:pPr>
              <a:spcBef>
                <a:spcPts val="600"/>
              </a:spcBef>
              <a:defRPr/>
            </a:pPr>
            <a:r>
              <a:rPr lang="en-GB" sz="2000" smtClean="0"/>
              <a:t>Monitors the running of the Download Manager servers at the partners using :</a:t>
            </a:r>
          </a:p>
          <a:p>
            <a:pPr lvl="1">
              <a:spcBef>
                <a:spcPts val="600"/>
              </a:spcBef>
              <a:defRPr/>
            </a:pPr>
            <a:r>
              <a:rPr lang="en-GB" sz="1600" smtClean="0"/>
              <a:t>NAGIOS reports </a:t>
            </a:r>
          </a:p>
          <a:p>
            <a:pPr lvl="1">
              <a:spcBef>
                <a:spcPts val="600"/>
              </a:spcBef>
              <a:defRPr/>
            </a:pPr>
            <a:r>
              <a:rPr lang="en-GB" sz="1600" smtClean="0"/>
              <a:t>Daily tests (robot - ordering program) </a:t>
            </a:r>
          </a:p>
          <a:p>
            <a:pPr lvl="1">
              <a:spcBef>
                <a:spcPts val="600"/>
              </a:spcBef>
              <a:defRPr/>
            </a:pPr>
            <a:r>
              <a:rPr lang="en-GB" sz="1600" smtClean="0"/>
              <a:t>Weekly checks of log files of the Download Manager installations</a:t>
            </a:r>
          </a:p>
          <a:p>
            <a:pPr>
              <a:spcBef>
                <a:spcPts val="600"/>
              </a:spcBef>
              <a:defRPr/>
            </a:pPr>
            <a:r>
              <a:rPr lang="en-GB" sz="2000" smtClean="0"/>
              <a:t>Provides support to clients and partners for the RSM web interface</a:t>
            </a:r>
          </a:p>
          <a:p>
            <a:pPr>
              <a:spcBef>
                <a:spcPts val="600"/>
              </a:spcBef>
              <a:defRPr/>
            </a:pPr>
            <a:r>
              <a:rPr lang="en-GB" sz="2000" smtClean="0"/>
              <a:t>Provides notifications and support for problems found during data collections for various data products</a:t>
            </a:r>
          </a:p>
          <a:p>
            <a:endParaRPr lang="en-GB" sz="2000"/>
          </a:p>
        </p:txBody>
      </p:sp>
    </p:spTree>
    <p:extLst>
      <p:ext uri="{BB962C8B-B14F-4D97-AF65-F5344CB8AC3E}">
        <p14:creationId xmlns:p14="http://schemas.microsoft.com/office/powerpoint/2010/main" val="3242734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563888" y="3356992"/>
            <a:ext cx="2340000" cy="802567"/>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Test </a:t>
            </a:r>
            <a:r>
              <a:rPr lang="fr-FR" sz="1600" dirty="0" err="1" smtClean="0"/>
              <a:t>environment</a:t>
            </a:r>
            <a:endParaRPr lang="fr-FR" sz="1600" dirty="0" smtClean="0"/>
          </a:p>
        </p:txBody>
      </p:sp>
      <p:sp>
        <p:nvSpPr>
          <p:cNvPr id="5" name="Rectangle à coins arrondis 4"/>
          <p:cNvSpPr/>
          <p:nvPr/>
        </p:nvSpPr>
        <p:spPr>
          <a:xfrm>
            <a:off x="6660232" y="3346513"/>
            <a:ext cx="2340000" cy="802567"/>
          </a:xfrm>
          <a:prstGeom prst="roundRect">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Production </a:t>
            </a:r>
            <a:r>
              <a:rPr lang="fr-FR" sz="1600" dirty="0" err="1" smtClean="0"/>
              <a:t>environment</a:t>
            </a:r>
            <a:endParaRPr lang="fr-FR" sz="1600" dirty="0"/>
          </a:p>
        </p:txBody>
      </p:sp>
      <p:sp>
        <p:nvSpPr>
          <p:cNvPr id="7" name="Flèche droite 6"/>
          <p:cNvSpPr/>
          <p:nvPr/>
        </p:nvSpPr>
        <p:spPr>
          <a:xfrm>
            <a:off x="5940152" y="3593526"/>
            <a:ext cx="651168" cy="267522"/>
          </a:xfrm>
          <a:prstGeom prst="rightArrow">
            <a:avLst/>
          </a:prstGeom>
          <a:solidFill>
            <a:schemeClr val="bg1"/>
          </a:solidFill>
          <a:ln>
            <a:solidFill>
              <a:srgbClr val="00A7E5"/>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8" name="Flèche droite 47"/>
          <p:cNvSpPr/>
          <p:nvPr/>
        </p:nvSpPr>
        <p:spPr>
          <a:xfrm rot="5400000">
            <a:off x="1403648" y="2852936"/>
            <a:ext cx="576064" cy="288032"/>
          </a:xfrm>
          <a:prstGeom prst="rightArrow">
            <a:avLst/>
          </a:prstGeom>
          <a:solidFill>
            <a:schemeClr val="bg1"/>
          </a:solidFill>
          <a:ln>
            <a:solidFill>
              <a:srgbClr val="00A7E5"/>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7" name="Titre 56"/>
          <p:cNvSpPr>
            <a:spLocks noGrp="1"/>
          </p:cNvSpPr>
          <p:nvPr>
            <p:ph type="title"/>
          </p:nvPr>
        </p:nvSpPr>
        <p:spPr>
          <a:xfrm>
            <a:off x="323528" y="1349524"/>
            <a:ext cx="8641085" cy="495300"/>
          </a:xfrm>
        </p:spPr>
        <p:txBody>
          <a:bodyPr/>
          <a:lstStyle/>
          <a:p>
            <a:r>
              <a:rPr lang="fr-FR" dirty="0" err="1" smtClean="0"/>
              <a:t>Workflow</a:t>
            </a:r>
            <a:r>
              <a:rPr lang="fr-FR" dirty="0" smtClean="0"/>
              <a:t> (cdi-support) for DM installations</a:t>
            </a:r>
            <a:endParaRPr lang="fr-FR" dirty="0"/>
          </a:p>
        </p:txBody>
      </p:sp>
      <p:sp>
        <p:nvSpPr>
          <p:cNvPr id="60" name="Rectangle à coins arrondis 59"/>
          <p:cNvSpPr/>
          <p:nvPr/>
        </p:nvSpPr>
        <p:spPr>
          <a:xfrm>
            <a:off x="179512" y="2204864"/>
            <a:ext cx="3363931" cy="39718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hlinkClick r:id="rId3"/>
              </a:rPr>
              <a:t>cdi-support@seadatanet.org</a:t>
            </a:r>
            <a:endParaRPr lang="fr-FR" dirty="0" smtClean="0"/>
          </a:p>
        </p:txBody>
      </p:sp>
      <p:sp>
        <p:nvSpPr>
          <p:cNvPr id="19" name="Rectangle à coins arrondis 3"/>
          <p:cNvSpPr/>
          <p:nvPr/>
        </p:nvSpPr>
        <p:spPr>
          <a:xfrm>
            <a:off x="467544" y="3356992"/>
            <a:ext cx="2340000" cy="802567"/>
          </a:xfrm>
          <a:prstGeom prst="round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New </a:t>
            </a:r>
            <a:r>
              <a:rPr lang="fr-FR" sz="1600" dirty="0" err="1" smtClean="0"/>
              <a:t>partner’s</a:t>
            </a:r>
            <a:r>
              <a:rPr lang="fr-FR" sz="1600" dirty="0" smtClean="0"/>
              <a:t> </a:t>
            </a:r>
            <a:r>
              <a:rPr lang="fr-FR" sz="1600" dirty="0" err="1" smtClean="0"/>
              <a:t>Download</a:t>
            </a:r>
            <a:r>
              <a:rPr lang="fr-FR" sz="1600" dirty="0" smtClean="0"/>
              <a:t> Manager installation</a:t>
            </a:r>
          </a:p>
        </p:txBody>
      </p:sp>
      <p:sp>
        <p:nvSpPr>
          <p:cNvPr id="31" name="Flèche droite 6"/>
          <p:cNvSpPr/>
          <p:nvPr/>
        </p:nvSpPr>
        <p:spPr>
          <a:xfrm>
            <a:off x="2843809" y="3573016"/>
            <a:ext cx="720079" cy="267522"/>
          </a:xfrm>
          <a:prstGeom prst="rightArrow">
            <a:avLst/>
          </a:prstGeom>
          <a:solidFill>
            <a:schemeClr val="bg1"/>
          </a:solidFill>
          <a:ln>
            <a:solidFill>
              <a:srgbClr val="00A7E5"/>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5" name="ZoneTexte 22"/>
          <p:cNvSpPr txBox="1"/>
          <p:nvPr/>
        </p:nvSpPr>
        <p:spPr>
          <a:xfrm>
            <a:off x="323528" y="4581128"/>
            <a:ext cx="8424936" cy="1000274"/>
          </a:xfrm>
          <a:prstGeom prst="rect">
            <a:avLst/>
          </a:prstGeom>
          <a:solidFill>
            <a:schemeClr val="bg1"/>
          </a:solidFill>
        </p:spPr>
        <p:txBody>
          <a:bodyPr wrap="square" rtlCol="0">
            <a:spAutoFit/>
          </a:bodyPr>
          <a:lstStyle/>
          <a:p>
            <a:pPr marL="285750" indent="-285750">
              <a:spcBef>
                <a:spcPts val="600"/>
              </a:spcBef>
            </a:pPr>
            <a:r>
              <a:rPr lang="en-US" dirty="0" smtClean="0">
                <a:solidFill>
                  <a:srgbClr val="00529E"/>
                </a:solidFill>
              </a:rPr>
              <a:t>	The above schema shows the different steps for connecting of a new partner to the </a:t>
            </a:r>
            <a:r>
              <a:rPr lang="en-US" dirty="0" err="1" smtClean="0">
                <a:solidFill>
                  <a:srgbClr val="00529E"/>
                </a:solidFill>
              </a:rPr>
              <a:t>SeaDataNet</a:t>
            </a:r>
            <a:r>
              <a:rPr lang="en-US" dirty="0" smtClean="0">
                <a:solidFill>
                  <a:srgbClr val="00529E"/>
                </a:solidFill>
              </a:rPr>
              <a:t> infrastructure. </a:t>
            </a:r>
          </a:p>
          <a:p>
            <a:pPr marL="285750" indent="-285750">
              <a:spcBef>
                <a:spcPts val="600"/>
              </a:spcBef>
            </a:pPr>
            <a:r>
              <a:rPr lang="en-US" dirty="0" smtClean="0">
                <a:solidFill>
                  <a:srgbClr val="00529E"/>
                </a:solidFill>
              </a:rPr>
              <a:t>     These steps have been presented in detail by Dick in his talk.</a:t>
            </a:r>
          </a:p>
        </p:txBody>
      </p:sp>
    </p:spTree>
    <p:extLst>
      <p:ext uri="{BB962C8B-B14F-4D97-AF65-F5344CB8AC3E}">
        <p14:creationId xmlns:p14="http://schemas.microsoft.com/office/powerpoint/2010/main" val="3497062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ZoneTexte 22"/>
          <p:cNvSpPr txBox="1"/>
          <p:nvPr/>
        </p:nvSpPr>
        <p:spPr>
          <a:xfrm>
            <a:off x="4139952" y="3577659"/>
            <a:ext cx="2160240" cy="3277820"/>
          </a:xfrm>
          <a:prstGeom prst="rect">
            <a:avLst/>
          </a:prstGeom>
          <a:solidFill>
            <a:schemeClr val="bg1"/>
          </a:solidFill>
        </p:spPr>
        <p:txBody>
          <a:bodyPr wrap="square" rtlCol="0">
            <a:spAutoFit/>
          </a:bodyPr>
          <a:lstStyle/>
          <a:p>
            <a:pPr>
              <a:spcBef>
                <a:spcPts val="600"/>
              </a:spcBef>
            </a:pPr>
            <a:r>
              <a:rPr lang="en-US" sz="1600" dirty="0" smtClean="0">
                <a:solidFill>
                  <a:srgbClr val="00529E"/>
                </a:solidFill>
              </a:rPr>
              <a:t>For new partners or new data types, CDIs loaded in the </a:t>
            </a:r>
            <a:r>
              <a:rPr lang="en-US" sz="1600" dirty="0" smtClean="0">
                <a:solidFill>
                  <a:srgbClr val="00529E"/>
                </a:solidFill>
                <a:hlinkClick r:id="rId3"/>
              </a:rPr>
              <a:t>test environment </a:t>
            </a:r>
            <a:endParaRPr lang="en-US" sz="1600" dirty="0" smtClean="0">
              <a:solidFill>
                <a:srgbClr val="00529E"/>
              </a:solidFill>
            </a:endParaRPr>
          </a:p>
          <a:p>
            <a:pPr lvl="1" indent="-182880">
              <a:spcBef>
                <a:spcPts val="600"/>
              </a:spcBef>
              <a:buFont typeface="Arial" pitchFamily="34" charset="0"/>
              <a:buChar char="•"/>
            </a:pPr>
            <a:r>
              <a:rPr lang="en-US" sz="1600" dirty="0" smtClean="0">
                <a:solidFill>
                  <a:srgbClr val="00529E"/>
                </a:solidFill>
              </a:rPr>
              <a:t>Test of downloading of new data types</a:t>
            </a:r>
          </a:p>
          <a:p>
            <a:pPr lvl="1" indent="-182880">
              <a:spcBef>
                <a:spcPts val="600"/>
              </a:spcBef>
              <a:buFont typeface="Arial" pitchFamily="34" charset="0"/>
              <a:buChar char="•"/>
            </a:pPr>
            <a:r>
              <a:rPr lang="en-US" sz="1600" dirty="0" smtClean="0">
                <a:solidFill>
                  <a:srgbClr val="00529E"/>
                </a:solidFill>
              </a:rPr>
              <a:t>When everything </a:t>
            </a:r>
            <a:r>
              <a:rPr lang="en-US" sz="1600" dirty="0">
                <a:solidFill>
                  <a:srgbClr val="00529E"/>
                </a:solidFill>
              </a:rPr>
              <a:t>OK, </a:t>
            </a:r>
            <a:r>
              <a:rPr lang="en-US" sz="1600" dirty="0" smtClean="0">
                <a:solidFill>
                  <a:srgbClr val="00529E"/>
                </a:solidFill>
              </a:rPr>
              <a:t>CDIs </a:t>
            </a:r>
            <a:r>
              <a:rPr lang="en-US" sz="1600" dirty="0">
                <a:solidFill>
                  <a:srgbClr val="00529E"/>
                </a:solidFill>
              </a:rPr>
              <a:t>go </a:t>
            </a:r>
            <a:r>
              <a:rPr lang="en-US" sz="1600" dirty="0" smtClean="0">
                <a:solidFill>
                  <a:srgbClr val="00529E"/>
                </a:solidFill>
              </a:rPr>
              <a:t>to </a:t>
            </a:r>
            <a:r>
              <a:rPr lang="en-US" sz="1600" dirty="0">
                <a:solidFill>
                  <a:srgbClr val="00529E"/>
                </a:solidFill>
              </a:rPr>
              <a:t>next </a:t>
            </a:r>
            <a:r>
              <a:rPr lang="en-US" sz="1600" dirty="0" smtClean="0">
                <a:solidFill>
                  <a:srgbClr val="00529E"/>
                </a:solidFill>
              </a:rPr>
              <a:t>step</a:t>
            </a:r>
            <a:endParaRPr lang="en-US" sz="1600" dirty="0">
              <a:solidFill>
                <a:srgbClr val="00529E"/>
              </a:solidFill>
            </a:endParaRPr>
          </a:p>
          <a:p>
            <a:pPr lvl="1" indent="-182880">
              <a:spcBef>
                <a:spcPts val="600"/>
              </a:spcBef>
              <a:buFont typeface="Arial" pitchFamily="34" charset="0"/>
              <a:buChar char="•"/>
            </a:pPr>
            <a:endParaRPr lang="en-US" sz="1600" dirty="0" smtClean="0">
              <a:solidFill>
                <a:srgbClr val="00529E"/>
              </a:solidFill>
            </a:endParaRPr>
          </a:p>
        </p:txBody>
      </p:sp>
      <p:sp>
        <p:nvSpPr>
          <p:cNvPr id="23" name="ZoneTexte 22"/>
          <p:cNvSpPr txBox="1"/>
          <p:nvPr/>
        </p:nvSpPr>
        <p:spPr>
          <a:xfrm>
            <a:off x="2195736" y="3573016"/>
            <a:ext cx="1944216" cy="3185487"/>
          </a:xfrm>
          <a:prstGeom prst="rect">
            <a:avLst/>
          </a:prstGeom>
          <a:solidFill>
            <a:schemeClr val="bg1"/>
          </a:solidFill>
        </p:spPr>
        <p:txBody>
          <a:bodyPr wrap="square" rtlCol="0">
            <a:spAutoFit/>
          </a:bodyPr>
          <a:lstStyle/>
          <a:p>
            <a:pPr>
              <a:spcBef>
                <a:spcPts val="600"/>
              </a:spcBef>
            </a:pPr>
            <a:r>
              <a:rPr lang="en-US" sz="1600" dirty="0" smtClean="0">
                <a:solidFill>
                  <a:srgbClr val="00529E"/>
                </a:solidFill>
              </a:rPr>
              <a:t>CDIs visually checked and using a specific program:</a:t>
            </a:r>
          </a:p>
          <a:p>
            <a:pPr marL="182880" indent="-182880">
              <a:spcBef>
                <a:spcPts val="600"/>
              </a:spcBef>
              <a:buFont typeface="Arial" pitchFamily="34" charset="0"/>
              <a:buChar char="•"/>
            </a:pPr>
            <a:r>
              <a:rPr lang="en-US" sz="1600" dirty="0" smtClean="0">
                <a:solidFill>
                  <a:srgbClr val="00529E"/>
                </a:solidFill>
              </a:rPr>
              <a:t>If issues in CDIs, partner notified</a:t>
            </a:r>
          </a:p>
          <a:p>
            <a:pPr marL="182880" indent="-182880">
              <a:spcBef>
                <a:spcPts val="600"/>
              </a:spcBef>
              <a:buFont typeface="Arial" pitchFamily="34" charset="0"/>
              <a:buChar char="•"/>
            </a:pPr>
            <a:r>
              <a:rPr lang="en-US" sz="1600" dirty="0">
                <a:solidFill>
                  <a:srgbClr val="00529E"/>
                </a:solidFill>
              </a:rPr>
              <a:t>When everything OK, </a:t>
            </a:r>
            <a:r>
              <a:rPr lang="en-US" sz="1600" dirty="0" smtClean="0">
                <a:solidFill>
                  <a:srgbClr val="00529E"/>
                </a:solidFill>
              </a:rPr>
              <a:t>CDIs go to next step</a:t>
            </a:r>
          </a:p>
          <a:p>
            <a:pPr marL="182880" indent="-182880">
              <a:spcBef>
                <a:spcPts val="600"/>
              </a:spcBef>
              <a:buFont typeface="Arial" pitchFamily="34" charset="0"/>
              <a:buChar char="•"/>
            </a:pPr>
            <a:endParaRPr lang="en-US" sz="1600" dirty="0" smtClean="0">
              <a:solidFill>
                <a:srgbClr val="00529E"/>
              </a:solidFill>
            </a:endParaRPr>
          </a:p>
          <a:p>
            <a:pPr marL="182880" indent="-182880">
              <a:spcBef>
                <a:spcPts val="600"/>
              </a:spcBef>
              <a:buFont typeface="Arial" pitchFamily="34" charset="0"/>
              <a:buChar char="•"/>
            </a:pPr>
            <a:endParaRPr lang="en-US" sz="1600" dirty="0">
              <a:solidFill>
                <a:srgbClr val="00529E"/>
              </a:solidFill>
            </a:endParaRPr>
          </a:p>
          <a:p>
            <a:pPr marL="182880" indent="-182880">
              <a:spcBef>
                <a:spcPts val="600"/>
              </a:spcBef>
              <a:buFont typeface="Arial" pitchFamily="34" charset="0"/>
              <a:buChar char="•"/>
            </a:pPr>
            <a:endParaRPr lang="en-US" sz="1600" dirty="0" smtClean="0">
              <a:solidFill>
                <a:srgbClr val="00529E"/>
              </a:solidFill>
            </a:endParaRPr>
          </a:p>
        </p:txBody>
      </p:sp>
      <p:sp>
        <p:nvSpPr>
          <p:cNvPr id="48" name="Flèche droite 47"/>
          <p:cNvSpPr/>
          <p:nvPr/>
        </p:nvSpPr>
        <p:spPr>
          <a:xfrm rot="5400000">
            <a:off x="537620" y="2350812"/>
            <a:ext cx="291896" cy="288032"/>
          </a:xfrm>
          <a:prstGeom prst="rightArrow">
            <a:avLst/>
          </a:prstGeom>
          <a:solidFill>
            <a:srgbClr val="00A7E5"/>
          </a:solidFill>
          <a:ln>
            <a:solidFill>
              <a:srgbClr val="00A7E5"/>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cxnSp>
        <p:nvCxnSpPr>
          <p:cNvPr id="17" name="Connecteur droit 16"/>
          <p:cNvCxnSpPr/>
          <p:nvPr/>
        </p:nvCxnSpPr>
        <p:spPr>
          <a:xfrm flipV="1">
            <a:off x="6300192" y="2708920"/>
            <a:ext cx="0" cy="3744416"/>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195736" y="2708920"/>
            <a:ext cx="0" cy="367240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57" name="Titre 56"/>
          <p:cNvSpPr>
            <a:spLocks noGrp="1"/>
          </p:cNvSpPr>
          <p:nvPr>
            <p:ph type="title"/>
          </p:nvPr>
        </p:nvSpPr>
        <p:spPr>
          <a:xfrm>
            <a:off x="323528" y="1196752"/>
            <a:ext cx="8641085" cy="495300"/>
          </a:xfrm>
        </p:spPr>
        <p:txBody>
          <a:bodyPr/>
          <a:lstStyle/>
          <a:p>
            <a:r>
              <a:rPr lang="fr-FR" dirty="0" err="1" smtClean="0"/>
              <a:t>Workflow</a:t>
            </a:r>
            <a:r>
              <a:rPr lang="fr-FR" dirty="0" smtClean="0"/>
              <a:t> (cdi-support) for CDI </a:t>
            </a:r>
            <a:r>
              <a:rPr lang="fr-FR" dirty="0" err="1" smtClean="0"/>
              <a:t>submissions</a:t>
            </a:r>
            <a:endParaRPr lang="fr-FR" dirty="0"/>
          </a:p>
        </p:txBody>
      </p:sp>
      <p:sp>
        <p:nvSpPr>
          <p:cNvPr id="60" name="Rectangle à coins arrondis 59"/>
          <p:cNvSpPr/>
          <p:nvPr/>
        </p:nvSpPr>
        <p:spPr>
          <a:xfrm>
            <a:off x="0" y="1916832"/>
            <a:ext cx="3363931" cy="39718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hlinkClick r:id="rId4"/>
              </a:rPr>
              <a:t>cdi-support@seadatanet.org</a:t>
            </a:r>
            <a:endParaRPr lang="fr-FR" dirty="0" smtClean="0"/>
          </a:p>
        </p:txBody>
      </p:sp>
      <p:sp>
        <p:nvSpPr>
          <p:cNvPr id="26" name="Rectangle à coins arrondis 3"/>
          <p:cNvSpPr/>
          <p:nvPr/>
        </p:nvSpPr>
        <p:spPr>
          <a:xfrm>
            <a:off x="179512" y="2708920"/>
            <a:ext cx="1800200" cy="802567"/>
          </a:xfrm>
          <a:prstGeom prst="roundRect">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CDI XML files </a:t>
            </a:r>
            <a:r>
              <a:rPr lang="fr-FR" sz="1600" dirty="0" err="1" smtClean="0"/>
              <a:t>submission</a:t>
            </a:r>
            <a:endParaRPr lang="fr-FR" sz="1600" dirty="0" smtClean="0"/>
          </a:p>
        </p:txBody>
      </p:sp>
      <p:sp>
        <p:nvSpPr>
          <p:cNvPr id="27" name="Rectangle à coins arrondis 3"/>
          <p:cNvSpPr/>
          <p:nvPr/>
        </p:nvSpPr>
        <p:spPr>
          <a:xfrm>
            <a:off x="4181530" y="1700808"/>
            <a:ext cx="1974646" cy="933922"/>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Test </a:t>
            </a:r>
            <a:r>
              <a:rPr lang="fr-FR" sz="1600" dirty="0" err="1" smtClean="0"/>
              <a:t>environment</a:t>
            </a:r>
            <a:endParaRPr lang="fr-FR" sz="1600" dirty="0" smtClean="0"/>
          </a:p>
          <a:p>
            <a:pPr algn="ctr"/>
            <a:r>
              <a:rPr lang="fr-FR" sz="1600" dirty="0" smtClean="0"/>
              <a:t>(for new data types)</a:t>
            </a:r>
          </a:p>
        </p:txBody>
      </p:sp>
      <p:sp>
        <p:nvSpPr>
          <p:cNvPr id="30" name="Flèche droite 6"/>
          <p:cNvSpPr/>
          <p:nvPr/>
        </p:nvSpPr>
        <p:spPr>
          <a:xfrm>
            <a:off x="2051720" y="2996952"/>
            <a:ext cx="360040" cy="267522"/>
          </a:xfrm>
          <a:prstGeom prst="rightArrow">
            <a:avLst/>
          </a:prstGeom>
          <a:solidFill>
            <a:srgbClr val="00A7E5"/>
          </a:solidFill>
          <a:ln>
            <a:solidFill>
              <a:srgbClr val="00A7E5"/>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8" name="ZoneTexte 22"/>
          <p:cNvSpPr txBox="1"/>
          <p:nvPr/>
        </p:nvSpPr>
        <p:spPr>
          <a:xfrm>
            <a:off x="251520" y="3573016"/>
            <a:ext cx="1944216" cy="3416320"/>
          </a:xfrm>
          <a:prstGeom prst="rect">
            <a:avLst/>
          </a:prstGeom>
          <a:solidFill>
            <a:schemeClr val="bg1"/>
          </a:solidFill>
        </p:spPr>
        <p:txBody>
          <a:bodyPr wrap="square" rtlCol="0">
            <a:spAutoFit/>
          </a:bodyPr>
          <a:lstStyle/>
          <a:p>
            <a:pPr>
              <a:spcBef>
                <a:spcPts val="600"/>
              </a:spcBef>
            </a:pPr>
            <a:r>
              <a:rPr lang="en-US" sz="1600" dirty="0" smtClean="0">
                <a:solidFill>
                  <a:srgbClr val="00529E"/>
                </a:solidFill>
              </a:rPr>
              <a:t>The partner sends its CDI XML files by email or FTP</a:t>
            </a:r>
            <a:endParaRPr lang="en-US" sz="1600" dirty="0">
              <a:solidFill>
                <a:srgbClr val="00529E"/>
              </a:solidFill>
            </a:endParaRPr>
          </a:p>
          <a:p>
            <a:pPr marL="285750" indent="-285750">
              <a:spcBef>
                <a:spcPts val="600"/>
              </a:spcBef>
              <a:buFont typeface="Arial" pitchFamily="34" charset="0"/>
              <a:buChar char="•"/>
            </a:pPr>
            <a:endParaRPr lang="en-US" sz="1600" dirty="0" smtClean="0">
              <a:solidFill>
                <a:srgbClr val="00529E"/>
              </a:solidFill>
            </a:endParaRPr>
          </a:p>
          <a:p>
            <a:pPr marL="285750" indent="-285750">
              <a:spcBef>
                <a:spcPts val="600"/>
              </a:spcBef>
              <a:buFont typeface="Arial" pitchFamily="34" charset="0"/>
              <a:buChar char="•"/>
            </a:pPr>
            <a:endParaRPr lang="en-US" sz="1600" dirty="0">
              <a:solidFill>
                <a:srgbClr val="00529E"/>
              </a:solidFill>
            </a:endParaRPr>
          </a:p>
          <a:p>
            <a:pPr marL="285750" indent="-285750">
              <a:spcBef>
                <a:spcPts val="600"/>
              </a:spcBef>
              <a:buFont typeface="Arial" pitchFamily="34" charset="0"/>
              <a:buChar char="•"/>
            </a:pPr>
            <a:endParaRPr lang="en-US" sz="1600" dirty="0" smtClean="0">
              <a:solidFill>
                <a:srgbClr val="00529E"/>
              </a:solidFill>
            </a:endParaRPr>
          </a:p>
          <a:p>
            <a:pPr marL="285750" indent="-285750">
              <a:spcBef>
                <a:spcPts val="600"/>
              </a:spcBef>
              <a:buFont typeface="Arial" pitchFamily="34" charset="0"/>
              <a:buChar char="•"/>
            </a:pPr>
            <a:endParaRPr lang="en-US" sz="1600" dirty="0">
              <a:solidFill>
                <a:srgbClr val="00529E"/>
              </a:solidFill>
            </a:endParaRPr>
          </a:p>
          <a:p>
            <a:pPr>
              <a:spcBef>
                <a:spcPts val="600"/>
              </a:spcBef>
            </a:pPr>
            <a:endParaRPr lang="en-US" sz="1600" dirty="0" smtClean="0">
              <a:solidFill>
                <a:srgbClr val="00529E"/>
              </a:solidFill>
            </a:endParaRPr>
          </a:p>
          <a:p>
            <a:pPr>
              <a:spcBef>
                <a:spcPts val="600"/>
              </a:spcBef>
            </a:pPr>
            <a:endParaRPr lang="en-US" sz="1600" dirty="0" smtClean="0">
              <a:solidFill>
                <a:srgbClr val="00529E"/>
              </a:solidFill>
            </a:endParaRPr>
          </a:p>
          <a:p>
            <a:pPr>
              <a:spcBef>
                <a:spcPts val="600"/>
              </a:spcBef>
            </a:pPr>
            <a:endParaRPr lang="en-US" sz="1600" dirty="0" smtClean="0">
              <a:solidFill>
                <a:srgbClr val="00529E"/>
              </a:solidFill>
            </a:endParaRPr>
          </a:p>
          <a:p>
            <a:pPr marL="285750" indent="-285750">
              <a:spcBef>
                <a:spcPts val="600"/>
              </a:spcBef>
              <a:buFont typeface="Arial" pitchFamily="34" charset="0"/>
              <a:buChar char="•"/>
            </a:pPr>
            <a:endParaRPr lang="en-US" sz="1600" dirty="0" smtClean="0">
              <a:solidFill>
                <a:srgbClr val="00529E"/>
              </a:solidFill>
            </a:endParaRPr>
          </a:p>
        </p:txBody>
      </p:sp>
      <p:sp>
        <p:nvSpPr>
          <p:cNvPr id="39" name="Rectangle à coins arrondis 3"/>
          <p:cNvSpPr/>
          <p:nvPr/>
        </p:nvSpPr>
        <p:spPr>
          <a:xfrm>
            <a:off x="2411760" y="2708920"/>
            <a:ext cx="1368152" cy="802567"/>
          </a:xfrm>
          <a:prstGeom prst="roundRect">
            <a:avLst/>
          </a:prstGeom>
          <a:solidFill>
            <a:srgbClr val="80808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CDI check</a:t>
            </a:r>
          </a:p>
        </p:txBody>
      </p:sp>
      <p:cxnSp>
        <p:nvCxnSpPr>
          <p:cNvPr id="41" name="Connecteur droit 16"/>
          <p:cNvCxnSpPr/>
          <p:nvPr/>
        </p:nvCxnSpPr>
        <p:spPr>
          <a:xfrm>
            <a:off x="4139952" y="2708920"/>
            <a:ext cx="0" cy="367240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42" name="Flèche droite 6"/>
          <p:cNvSpPr/>
          <p:nvPr/>
        </p:nvSpPr>
        <p:spPr>
          <a:xfrm rot="19646341">
            <a:off x="3529681" y="2196875"/>
            <a:ext cx="583619" cy="267522"/>
          </a:xfrm>
          <a:prstGeom prst="rightArrow">
            <a:avLst/>
          </a:prstGeom>
          <a:solidFill>
            <a:srgbClr val="00A7E5"/>
          </a:solidFill>
          <a:ln>
            <a:solidFill>
              <a:srgbClr val="00A7E5"/>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19" name="Rectangle à coins arrondis 3"/>
          <p:cNvSpPr/>
          <p:nvPr/>
        </p:nvSpPr>
        <p:spPr>
          <a:xfrm>
            <a:off x="6660232" y="2513406"/>
            <a:ext cx="2411760" cy="987602"/>
          </a:xfrm>
          <a:prstGeom prst="round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dirty="0" smtClean="0"/>
              <a:t>Import </a:t>
            </a:r>
            <a:r>
              <a:rPr lang="fr-FR" sz="1600" dirty="0" err="1" smtClean="0"/>
              <a:t>environment</a:t>
            </a:r>
            <a:endParaRPr lang="fr-FR" sz="1600" dirty="0" smtClean="0"/>
          </a:p>
        </p:txBody>
      </p:sp>
      <p:sp>
        <p:nvSpPr>
          <p:cNvPr id="20" name="ZoneTexte 22"/>
          <p:cNvSpPr txBox="1"/>
          <p:nvPr/>
        </p:nvSpPr>
        <p:spPr>
          <a:xfrm>
            <a:off x="6300192" y="3573016"/>
            <a:ext cx="2376264" cy="3185487"/>
          </a:xfrm>
          <a:prstGeom prst="rect">
            <a:avLst/>
          </a:prstGeom>
          <a:solidFill>
            <a:schemeClr val="bg1"/>
          </a:solidFill>
        </p:spPr>
        <p:txBody>
          <a:bodyPr wrap="square" rtlCol="0">
            <a:spAutoFit/>
          </a:bodyPr>
          <a:lstStyle/>
          <a:p>
            <a:pPr marL="0" lvl="1">
              <a:spcBef>
                <a:spcPts val="600"/>
              </a:spcBef>
            </a:pPr>
            <a:r>
              <a:rPr lang="en-US" sz="1600" dirty="0" smtClean="0">
                <a:solidFill>
                  <a:srgbClr val="00529E"/>
                </a:solidFill>
              </a:rPr>
              <a:t>For already connected partners and same data types, CDIs loaded in the</a:t>
            </a:r>
            <a:r>
              <a:rPr lang="en-US" sz="1600" dirty="0" smtClean="0">
                <a:solidFill>
                  <a:srgbClr val="00529E"/>
                </a:solidFill>
                <a:hlinkClick r:id="rId5"/>
              </a:rPr>
              <a:t> import environment</a:t>
            </a:r>
            <a:endParaRPr lang="en-US" sz="1600" dirty="0" smtClean="0">
              <a:solidFill>
                <a:srgbClr val="00529E"/>
              </a:solidFill>
            </a:endParaRPr>
          </a:p>
          <a:p>
            <a:pPr marL="640080" lvl="1" indent="-182880">
              <a:spcBef>
                <a:spcPts val="600"/>
              </a:spcBef>
              <a:buFont typeface="Arial" pitchFamily="34" charset="0"/>
              <a:buChar char="•"/>
            </a:pPr>
            <a:r>
              <a:rPr lang="en-US" sz="1600" dirty="0" smtClean="0">
                <a:solidFill>
                  <a:srgbClr val="00529E"/>
                </a:solidFill>
              </a:rPr>
              <a:t>When </a:t>
            </a:r>
            <a:r>
              <a:rPr lang="en-US" sz="1600" dirty="0">
                <a:solidFill>
                  <a:srgbClr val="00529E"/>
                </a:solidFill>
              </a:rPr>
              <a:t>everything </a:t>
            </a:r>
            <a:r>
              <a:rPr lang="en-US" sz="1600" dirty="0" smtClean="0">
                <a:solidFill>
                  <a:srgbClr val="00529E"/>
                </a:solidFill>
              </a:rPr>
              <a:t>OK</a:t>
            </a:r>
            <a:r>
              <a:rPr lang="en-US" sz="1600" dirty="0">
                <a:solidFill>
                  <a:srgbClr val="00529E"/>
                </a:solidFill>
              </a:rPr>
              <a:t>, </a:t>
            </a:r>
            <a:r>
              <a:rPr lang="en-US" sz="1600" dirty="0" smtClean="0">
                <a:solidFill>
                  <a:srgbClr val="00529E"/>
                </a:solidFill>
              </a:rPr>
              <a:t>CDIs </a:t>
            </a:r>
            <a:r>
              <a:rPr lang="en-US" sz="1600" dirty="0">
                <a:solidFill>
                  <a:srgbClr val="00529E"/>
                </a:solidFill>
              </a:rPr>
              <a:t>go </a:t>
            </a:r>
            <a:r>
              <a:rPr lang="en-US" sz="1600" dirty="0" smtClean="0">
                <a:solidFill>
                  <a:srgbClr val="00529E"/>
                </a:solidFill>
              </a:rPr>
              <a:t>to next step</a:t>
            </a:r>
          </a:p>
          <a:p>
            <a:pPr marL="640080" lvl="1" indent="-182880">
              <a:spcBef>
                <a:spcPts val="600"/>
              </a:spcBef>
              <a:buFont typeface="Arial" pitchFamily="34" charset="0"/>
              <a:buChar char="•"/>
            </a:pPr>
            <a:endParaRPr lang="en-US" sz="1600" dirty="0">
              <a:solidFill>
                <a:srgbClr val="00529E"/>
              </a:solidFill>
            </a:endParaRPr>
          </a:p>
          <a:p>
            <a:pPr marL="640080" lvl="1" indent="-182880">
              <a:spcBef>
                <a:spcPts val="600"/>
              </a:spcBef>
              <a:buFont typeface="Arial" pitchFamily="34" charset="0"/>
              <a:buChar char="•"/>
            </a:pPr>
            <a:endParaRPr lang="en-US" sz="1600" dirty="0" smtClean="0">
              <a:solidFill>
                <a:srgbClr val="00529E"/>
              </a:solidFill>
            </a:endParaRPr>
          </a:p>
          <a:p>
            <a:pPr marL="640080" lvl="1" indent="-182880">
              <a:spcBef>
                <a:spcPts val="600"/>
              </a:spcBef>
              <a:buFont typeface="Arial" pitchFamily="34" charset="0"/>
              <a:buChar char="•"/>
            </a:pPr>
            <a:endParaRPr lang="en-US" sz="1600" dirty="0">
              <a:solidFill>
                <a:srgbClr val="00529E"/>
              </a:solidFill>
            </a:endParaRPr>
          </a:p>
          <a:p>
            <a:pPr marL="640080" lvl="1" indent="-182880">
              <a:spcBef>
                <a:spcPts val="600"/>
              </a:spcBef>
              <a:buFont typeface="Arial" pitchFamily="34" charset="0"/>
              <a:buChar char="•"/>
            </a:pPr>
            <a:endParaRPr lang="en-US" sz="1600" dirty="0">
              <a:solidFill>
                <a:srgbClr val="00529E"/>
              </a:solidFill>
            </a:endParaRPr>
          </a:p>
        </p:txBody>
      </p:sp>
      <p:sp>
        <p:nvSpPr>
          <p:cNvPr id="21" name="Flèche droite 6"/>
          <p:cNvSpPr/>
          <p:nvPr/>
        </p:nvSpPr>
        <p:spPr>
          <a:xfrm rot="1999729">
            <a:off x="6253685" y="2159048"/>
            <a:ext cx="583619" cy="267522"/>
          </a:xfrm>
          <a:prstGeom prst="rightArrow">
            <a:avLst/>
          </a:prstGeom>
          <a:solidFill>
            <a:srgbClr val="00A7E5"/>
          </a:solidFill>
          <a:ln>
            <a:solidFill>
              <a:srgbClr val="00A7E5"/>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1" name="Rectangle à coins arrondis 4"/>
          <p:cNvSpPr/>
          <p:nvPr/>
        </p:nvSpPr>
        <p:spPr>
          <a:xfrm>
            <a:off x="6804248" y="5661248"/>
            <a:ext cx="2304256" cy="802567"/>
          </a:xfrm>
          <a:prstGeom prst="roundRect">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dirty="0" smtClean="0"/>
              <a:t>CDI </a:t>
            </a:r>
            <a:r>
              <a:rPr lang="fr-FR" sz="1600" dirty="0" err="1" smtClean="0"/>
              <a:t>metadata</a:t>
            </a:r>
            <a:r>
              <a:rPr lang="fr-FR" sz="1600" dirty="0" smtClean="0"/>
              <a:t> catalogue</a:t>
            </a:r>
          </a:p>
          <a:p>
            <a:pPr algn="ctr"/>
            <a:r>
              <a:rPr lang="fr-FR" sz="1600" dirty="0" smtClean="0"/>
              <a:t>+ </a:t>
            </a:r>
            <a:r>
              <a:rPr lang="fr-FR" sz="1600" dirty="0" err="1" smtClean="0"/>
              <a:t>link</a:t>
            </a:r>
            <a:r>
              <a:rPr lang="fr-FR" sz="1600" dirty="0" smtClean="0"/>
              <a:t> </a:t>
            </a:r>
            <a:r>
              <a:rPr lang="fr-FR" sz="1600" dirty="0" err="1" smtClean="0"/>
              <a:t>from</a:t>
            </a:r>
            <a:r>
              <a:rPr lang="fr-FR" sz="1600" dirty="0" smtClean="0"/>
              <a:t> EDMO</a:t>
            </a:r>
            <a:endParaRPr lang="fr-FR" sz="1600" dirty="0"/>
          </a:p>
        </p:txBody>
      </p:sp>
      <p:sp>
        <p:nvSpPr>
          <p:cNvPr id="35" name="Flèche droite 6"/>
          <p:cNvSpPr/>
          <p:nvPr/>
        </p:nvSpPr>
        <p:spPr>
          <a:xfrm>
            <a:off x="3965506" y="3090508"/>
            <a:ext cx="2564161" cy="267522"/>
          </a:xfrm>
          <a:prstGeom prst="rightArrow">
            <a:avLst/>
          </a:prstGeom>
          <a:solidFill>
            <a:srgbClr val="00A7E5"/>
          </a:solidFill>
          <a:ln>
            <a:solidFill>
              <a:srgbClr val="00A7E5"/>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36" name="Flèche droite 6"/>
          <p:cNvSpPr/>
          <p:nvPr/>
        </p:nvSpPr>
        <p:spPr>
          <a:xfrm rot="5400000">
            <a:off x="7766101" y="4411365"/>
            <a:ext cx="2088233" cy="267522"/>
          </a:xfrm>
          <a:prstGeom prst="rightArrow">
            <a:avLst/>
          </a:prstGeom>
          <a:solidFill>
            <a:srgbClr val="00A7E5"/>
          </a:solidFill>
          <a:ln>
            <a:solidFill>
              <a:srgbClr val="00A7E5"/>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54962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1268760"/>
            <a:ext cx="8280400" cy="495300"/>
          </a:xfrm>
        </p:spPr>
        <p:txBody>
          <a:bodyPr/>
          <a:lstStyle/>
          <a:p>
            <a:r>
              <a:rPr lang="en-GB" smtClean="0"/>
              <a:t>CDI support in figures</a:t>
            </a:r>
            <a:endParaRPr lang="en-GB"/>
          </a:p>
        </p:txBody>
      </p:sp>
      <p:sp>
        <p:nvSpPr>
          <p:cNvPr id="8" name="Espace réservé du contenu 2"/>
          <p:cNvSpPr>
            <a:spLocks noGrp="1"/>
          </p:cNvSpPr>
          <p:nvPr>
            <p:ph idx="1"/>
          </p:nvPr>
        </p:nvSpPr>
        <p:spPr>
          <a:xfrm>
            <a:off x="179512" y="1988840"/>
            <a:ext cx="8712968" cy="4869160"/>
          </a:xfrm>
        </p:spPr>
        <p:txBody>
          <a:bodyPr/>
          <a:lstStyle/>
          <a:p>
            <a:pPr algn="just">
              <a:spcBef>
                <a:spcPts val="600"/>
              </a:spcBef>
            </a:pPr>
            <a:r>
              <a:rPr lang="en-GB" sz="2400" dirty="0" smtClean="0"/>
              <a:t>CDI-Support provides support for different projects using the </a:t>
            </a:r>
            <a:r>
              <a:rPr lang="en-GB" sz="2400" dirty="0" err="1" smtClean="0"/>
              <a:t>SeaDataNet</a:t>
            </a:r>
            <a:r>
              <a:rPr lang="en-GB" sz="2400" dirty="0" smtClean="0"/>
              <a:t> infrastructure </a:t>
            </a:r>
          </a:p>
          <a:p>
            <a:pPr lvl="2">
              <a:spcBef>
                <a:spcPts val="600"/>
              </a:spcBef>
            </a:pPr>
            <a:r>
              <a:rPr lang="en-GB" sz="2000" dirty="0" smtClean="0"/>
              <a:t>8 new partners of </a:t>
            </a:r>
            <a:r>
              <a:rPr lang="en-GB" sz="2000" dirty="0" err="1" smtClean="0"/>
              <a:t>SeaDataNet</a:t>
            </a:r>
            <a:r>
              <a:rPr lang="en-GB" sz="2000" dirty="0" smtClean="0"/>
              <a:t> project helped to connect to the infrastructure and to add data in the CDI metadata catalogue</a:t>
            </a:r>
          </a:p>
          <a:p>
            <a:pPr lvl="2">
              <a:spcBef>
                <a:spcPts val="600"/>
              </a:spcBef>
            </a:pPr>
            <a:r>
              <a:rPr lang="en-GB" sz="2000" dirty="0" smtClean="0"/>
              <a:t>Also, help provided to partner organisations from other  EU projects. </a:t>
            </a:r>
          </a:p>
          <a:p>
            <a:pPr lvl="2">
              <a:spcBef>
                <a:spcPts val="600"/>
              </a:spcBef>
            </a:pPr>
            <a:r>
              <a:rPr lang="en-GB" sz="2000" dirty="0" smtClean="0"/>
              <a:t>Currently 94 centres connected. 6 new centres working to be connected.</a:t>
            </a:r>
          </a:p>
          <a:p>
            <a:pPr lvl="2">
              <a:spcBef>
                <a:spcPts val="600"/>
              </a:spcBef>
            </a:pPr>
            <a:r>
              <a:rPr lang="en-GB" sz="2000" dirty="0" smtClean="0"/>
              <a:t>Over 600.000 CDIs added since the start of the SDNII </a:t>
            </a:r>
            <a:r>
              <a:rPr lang="en-GB" sz="2000" dirty="0" smtClean="0">
                <a:sym typeface="Wingdings" pitchFamily="2" charset="2"/>
              </a:rPr>
              <a:t> </a:t>
            </a:r>
            <a:r>
              <a:rPr lang="en-GB" sz="2000" dirty="0" smtClean="0"/>
              <a:t>total of </a:t>
            </a:r>
            <a:r>
              <a:rPr lang="en-GB" sz="2000" b="1" dirty="0"/>
              <a:t>1.566.528 </a:t>
            </a:r>
            <a:r>
              <a:rPr lang="en-GB" sz="2000" dirty="0" smtClean="0"/>
              <a:t>CDIs. </a:t>
            </a:r>
          </a:p>
          <a:p>
            <a:pPr>
              <a:spcBef>
                <a:spcPts val="600"/>
              </a:spcBef>
            </a:pPr>
            <a:r>
              <a:rPr lang="en-GB" sz="2400" dirty="0" smtClean="0"/>
              <a:t>Time for resolving</a:t>
            </a:r>
          </a:p>
          <a:p>
            <a:pPr lvl="1">
              <a:spcBef>
                <a:spcPts val="600"/>
              </a:spcBef>
            </a:pPr>
            <a:r>
              <a:rPr lang="en-GB" sz="2000" dirty="0" smtClean="0"/>
              <a:t>Several minutes to months depending on the work performed by the partner</a:t>
            </a:r>
          </a:p>
          <a:p>
            <a:pPr lvl="1">
              <a:spcBef>
                <a:spcPts val="600"/>
              </a:spcBef>
              <a:buNone/>
            </a:pPr>
            <a:endParaRPr lang="en-GB" dirty="0" smtClean="0"/>
          </a:p>
          <a:p>
            <a:endParaRPr lang="en-GB" dirty="0" smtClean="0"/>
          </a:p>
          <a:p>
            <a:pPr marL="457200" lvl="1" indent="0">
              <a:buNone/>
            </a:pPr>
            <a:endParaRPr lang="en-GB" sz="2800" dirty="0"/>
          </a:p>
        </p:txBody>
      </p:sp>
    </p:spTree>
    <p:extLst>
      <p:ext uri="{BB962C8B-B14F-4D97-AF65-F5344CB8AC3E}">
        <p14:creationId xmlns:p14="http://schemas.microsoft.com/office/powerpoint/2010/main" val="3658510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On-line documentation</a:t>
            </a:r>
            <a:endParaRPr lang="fr-FR" dirty="0"/>
          </a:p>
        </p:txBody>
      </p:sp>
      <p:sp>
        <p:nvSpPr>
          <p:cNvPr id="3" name="Espace réservé du contenu 2"/>
          <p:cNvSpPr>
            <a:spLocks noGrp="1"/>
          </p:cNvSpPr>
          <p:nvPr>
            <p:ph idx="1"/>
          </p:nvPr>
        </p:nvSpPr>
        <p:spPr>
          <a:xfrm>
            <a:off x="467544" y="2276499"/>
            <a:ext cx="8497069" cy="3960813"/>
          </a:xfrm>
        </p:spPr>
        <p:txBody>
          <a:bodyPr/>
          <a:lstStyle/>
          <a:p>
            <a:r>
              <a:rPr lang="en-US" sz="2400" dirty="0" smtClean="0"/>
              <a:t>Users </a:t>
            </a:r>
            <a:r>
              <a:rPr lang="en-US" sz="2400" dirty="0"/>
              <a:t>can </a:t>
            </a:r>
            <a:r>
              <a:rPr lang="en-US" sz="2400" dirty="0" smtClean="0"/>
              <a:t>access all the documentation related to the </a:t>
            </a:r>
            <a:r>
              <a:rPr lang="en-US" sz="2400" dirty="0" err="1" smtClean="0"/>
              <a:t>SeaDataNet</a:t>
            </a:r>
            <a:r>
              <a:rPr lang="en-US" sz="2400" dirty="0" smtClean="0"/>
              <a:t> project at:</a:t>
            </a:r>
            <a:r>
              <a:rPr lang="en-US" sz="2000" dirty="0" smtClean="0"/>
              <a:t> </a:t>
            </a:r>
          </a:p>
          <a:p>
            <a:pPr lvl="2"/>
            <a:r>
              <a:rPr lang="en-US" sz="2000" dirty="0" smtClean="0">
                <a:hlinkClick r:id="rId2"/>
              </a:rPr>
              <a:t>SDN website</a:t>
            </a:r>
            <a:r>
              <a:rPr lang="en-US" sz="2000" dirty="0" smtClean="0"/>
              <a:t> + </a:t>
            </a:r>
            <a:r>
              <a:rPr lang="en-US" sz="2000" dirty="0" smtClean="0">
                <a:hlinkClick r:id="rId3"/>
              </a:rPr>
              <a:t>SDN Alfresco</a:t>
            </a:r>
            <a:r>
              <a:rPr lang="en-US" sz="2000" dirty="0" smtClean="0"/>
              <a:t> (only members)</a:t>
            </a:r>
          </a:p>
          <a:p>
            <a:pPr lvl="3"/>
            <a:r>
              <a:rPr lang="fr-FR" sz="1800" dirty="0"/>
              <a:t>Description of all the </a:t>
            </a:r>
            <a:r>
              <a:rPr lang="fr-FR" sz="1800" dirty="0" err="1"/>
              <a:t>SeaDataNet</a:t>
            </a:r>
            <a:r>
              <a:rPr lang="fr-FR" sz="1800" dirty="0"/>
              <a:t> </a:t>
            </a:r>
            <a:r>
              <a:rPr lang="fr-FR" sz="1800" dirty="0" err="1"/>
              <a:t>tools</a:t>
            </a:r>
            <a:r>
              <a:rPr lang="fr-FR" sz="1800" dirty="0"/>
              <a:t> and services </a:t>
            </a:r>
          </a:p>
          <a:p>
            <a:pPr lvl="3"/>
            <a:r>
              <a:rPr lang="fr-FR" sz="1800" dirty="0" smtClean="0"/>
              <a:t>Installation and user </a:t>
            </a:r>
            <a:r>
              <a:rPr lang="fr-FR" sz="1800" dirty="0" err="1" smtClean="0"/>
              <a:t>manuals</a:t>
            </a:r>
            <a:r>
              <a:rPr lang="fr-FR" sz="1800" dirty="0" smtClean="0"/>
              <a:t> of </a:t>
            </a:r>
            <a:r>
              <a:rPr lang="fr-FR" sz="1800" dirty="0" err="1" smtClean="0"/>
              <a:t>SeaDataNet</a:t>
            </a:r>
            <a:r>
              <a:rPr lang="fr-FR" sz="1800" dirty="0" smtClean="0"/>
              <a:t> </a:t>
            </a:r>
            <a:r>
              <a:rPr lang="fr-FR" sz="1800" dirty="0" err="1" smtClean="0"/>
              <a:t>tools</a:t>
            </a:r>
            <a:endParaRPr lang="fr-FR" sz="1800" dirty="0" smtClean="0"/>
          </a:p>
          <a:p>
            <a:pPr lvl="3"/>
            <a:r>
              <a:rPr lang="fr-FR" sz="1800" dirty="0" smtClean="0"/>
              <a:t>Documentation on </a:t>
            </a:r>
            <a:r>
              <a:rPr lang="fr-FR" sz="1800" dirty="0" err="1" smtClean="0"/>
              <a:t>metadata</a:t>
            </a:r>
            <a:r>
              <a:rPr lang="fr-FR" sz="1800" dirty="0" smtClean="0"/>
              <a:t> formats, data formats</a:t>
            </a:r>
          </a:p>
          <a:p>
            <a:pPr lvl="3"/>
            <a:r>
              <a:rPr lang="fr-FR" sz="1800" dirty="0" smtClean="0"/>
              <a:t>…</a:t>
            </a:r>
          </a:p>
          <a:p>
            <a:pPr lvl="2"/>
            <a:r>
              <a:rPr lang="fr-FR" sz="2000" dirty="0" smtClean="0">
                <a:hlinkClick r:id="rId4"/>
              </a:rPr>
              <a:t>Diva </a:t>
            </a:r>
            <a:r>
              <a:rPr lang="fr-FR" sz="2000" dirty="0" err="1" smtClean="0">
                <a:hlinkClick r:id="rId4"/>
              </a:rPr>
              <a:t>website</a:t>
            </a:r>
            <a:endParaRPr lang="fr-FR" sz="2000" dirty="0" smtClean="0"/>
          </a:p>
          <a:p>
            <a:pPr lvl="2"/>
            <a:r>
              <a:rPr lang="fr-FR" sz="2000" dirty="0" smtClean="0">
                <a:hlinkClick r:id="rId5"/>
              </a:rPr>
              <a:t>ODV </a:t>
            </a:r>
            <a:r>
              <a:rPr lang="fr-FR" sz="2000" dirty="0" err="1" smtClean="0">
                <a:hlinkClick r:id="rId5"/>
              </a:rPr>
              <a:t>website</a:t>
            </a:r>
            <a:endParaRPr lang="fr-FR" sz="2000" dirty="0" smtClean="0"/>
          </a:p>
          <a:p>
            <a:pPr lvl="1"/>
            <a:endParaRPr lang="fr-FR" dirty="0"/>
          </a:p>
        </p:txBody>
      </p:sp>
    </p:spTree>
    <p:extLst>
      <p:ext uri="{BB962C8B-B14F-4D97-AF65-F5344CB8AC3E}">
        <p14:creationId xmlns:p14="http://schemas.microsoft.com/office/powerpoint/2010/main" val="1992011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SeaDataNet2_presentation">
  <a:themeElements>
    <a:clrScheme name="SeaDataNe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aDataNet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aDataNe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aDataNet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aDataNet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aDataNet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aDataNet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aDataNet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aDataNet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aDataNet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aDataNet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aDataNet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aDataNet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aDataNet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SeaDataNet2_presentation</Template>
  <TotalTime>3336</TotalTime>
  <Words>1159</Words>
  <Application>Microsoft Office PowerPoint</Application>
  <PresentationFormat>Affichage à l'écran (4:3)</PresentationFormat>
  <Paragraphs>143</Paragraphs>
  <Slides>14</Slides>
  <Notes>7</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SeaDataNet2_presentation</vt:lpstr>
      <vt:lpstr>   Helpdesk and support    </vt:lpstr>
      <vt:lpstr>Who to contact?</vt:lpstr>
      <vt:lpstr>Workflow (sdn-userdesk)</vt:lpstr>
      <vt:lpstr>SDN Helpdesk (sdn-userdesk) in figures</vt:lpstr>
      <vt:lpstr>Role of CDI-Support (MARIS)</vt:lpstr>
      <vt:lpstr>Workflow (cdi-support) for DM installations</vt:lpstr>
      <vt:lpstr>Workflow (cdi-support) for CDI submissions</vt:lpstr>
      <vt:lpstr>CDI support in figures</vt:lpstr>
      <vt:lpstr>On-line documentation</vt:lpstr>
      <vt:lpstr>Self-service solutions</vt:lpstr>
      <vt:lpstr>Self-service solutions</vt:lpstr>
      <vt:lpstr>Self-service solutions</vt:lpstr>
      <vt:lpstr>Feedback</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Vanessa TOSELLO, Ifremer Brest PDG-IMN-IDM-SISME</dc:creator>
  <cp:lastModifiedBy>Vanessa TOSELLO, Ifremer Brest PDG-IMN-IDM-SISME</cp:lastModifiedBy>
  <cp:revision>143</cp:revision>
  <dcterms:created xsi:type="dcterms:W3CDTF">2014-05-13T13:24:23Z</dcterms:created>
  <dcterms:modified xsi:type="dcterms:W3CDTF">2014-05-19T21:48:27Z</dcterms:modified>
</cp:coreProperties>
</file>