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  <p:sldId id="273" r:id="rId19"/>
    <p:sldId id="277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 varScale="1">
        <p:scale>
          <a:sx n="75" d="100"/>
          <a:sy n="75" d="100"/>
        </p:scale>
        <p:origin x="-8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B545E1-7780-4FD4-BDD0-D854FFAD598D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98579A-5192-4F5A-BF84-E44FFDFC106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ocab.nerc.ac.uk/collection/P01/current/PCONZZ01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eadatanet.maris2.nl/v_bodc_vocab_v2/search.asp?lib=P0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eadatanet.maris2.nl/v_bodc_vocab_v2/search.asp?lib=P0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eadatanet.maris2.nl/v_bodc_vocab_v2/vocab_relations.asp?lib=P0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vocab.nerc.ac.uk/collection/P02/current/NTRI/" TargetMode="External"/><Relationship Id="rId2" Type="http://schemas.openxmlformats.org/officeDocument/2006/relationships/hyperlink" Target="http://vocab.nerc.ac.uk/collection/P01/current/NTRZAA01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eadatanet.maris2.nl/v_bodc_vocab_v2/welcome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eadatanet.maris2.nl/v_bodc_vocab_v2/vocab_relations.asp?lib=p03" TargetMode="External"/><Relationship Id="rId2" Type="http://schemas.openxmlformats.org/officeDocument/2006/relationships/hyperlink" Target="http://seadatanet.maris2.nl/v_bodc_vocab_v2/search.asp?lib=P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ocab.nerc.ac.uk/collection/P03/current/D005/" TargetMode="External"/><Relationship Id="rId5" Type="http://schemas.openxmlformats.org/officeDocument/2006/relationships/hyperlink" Target="http://vocab.nerc.ac.uk/collection/P03/current/accepted/" TargetMode="External"/><Relationship Id="rId4" Type="http://schemas.openxmlformats.org/officeDocument/2006/relationships/hyperlink" Target="http://vocab.nerc.ac.uk/scheme/SDNDE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29600" cy="1828800"/>
          </a:xfrm>
        </p:spPr>
        <p:txBody>
          <a:bodyPr/>
          <a:lstStyle/>
          <a:p>
            <a:r>
              <a:rPr lang="en-GB" dirty="0" smtClean="0"/>
              <a:t>Controlled Vocabularies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r>
              <a:rPr lang="en-GB" dirty="0" smtClean="0"/>
              <a:t>Roy Lowry</a:t>
            </a:r>
          </a:p>
          <a:p>
            <a:r>
              <a:rPr lang="en-GB" dirty="0" smtClean="0"/>
              <a:t>British Oceanographic Data Centre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SeaDataNet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dirty="0" err="1" smtClean="0"/>
              <a:t>RESTful</a:t>
            </a:r>
            <a:r>
              <a:rPr lang="en-GB" dirty="0" smtClean="0"/>
              <a:t> Syntax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Base is http://vocab.nerc.ac.uk/collection/ (returns an RDF XML catalogue of all 263 CVs in NVS)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To this we add the 3-byte vocabulary ID plus 'current' e.g. http://vocab.nerc.ac.uk/collection/ P03/current/ (returns all concepts in that CV in RDF XML)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To this we can add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'accepted' (returns all valid concepts in that CV in RDF XML)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'deprecated' (returns all deprecated concepts in that CV in RDF XML)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'all' (returns all concepts in that CV in RDF XML)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Concept code (returns concept document in RDF XML)</a:t>
            </a:r>
          </a:p>
          <a:p>
            <a:pPr lvl="1">
              <a:spcAft>
                <a:spcPts val="600"/>
              </a:spcAft>
            </a:pPr>
            <a:endParaRPr lang="en-GB" dirty="0" smtClean="0"/>
          </a:p>
          <a:p>
            <a:pPr lvl="1">
              <a:spcAft>
                <a:spcPts val="600"/>
              </a:spcAft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SeaDataNet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RDF XML </a:t>
            </a:r>
            <a:r>
              <a:rPr lang="en-GB" dirty="0" smtClean="0">
                <a:hlinkClick r:id="rId2"/>
              </a:rPr>
              <a:t>Concept Document</a:t>
            </a:r>
            <a:r>
              <a:rPr lang="en-GB" dirty="0" smtClean="0"/>
              <a:t> (deprecated concept)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skos:Concept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rdf:about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http://vocab.nerc.ac.uk/collection/P01/current/PCONZZ01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ctskos:prefLabel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xml:lang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en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Elecrical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conductivity of the water body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skos:prefLabel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skos:altLabel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xml:lang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en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WC_Cond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skos:altLabel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skos:definition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xml:lang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en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This is an obsolete term for this definition. Use CNDCZZ01 instead.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skos:definition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dc:identifier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SDN:P01::PCONZZ01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dc:identifier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skos:notation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SDN:P01::PCONZZ01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skos:notation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owl:versionInfo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owl:versionInfo</a:t>
            </a:r>
            <a:r>
              <a:rPr lang="en-GB" sz="170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dc:date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2014-01-22 13:48:35.0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dc:date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skos:note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xml:lang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en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deprecated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skos:note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owl:deprecated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owl:deprecated</a:t>
            </a:r>
            <a:endParaRPr lang="en-GB" sz="1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dc:isReplacedBy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rdf:resource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http://vocab.nerc.ac.uk/collection/P01/current/CNDCZZ01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skos:broader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rdf:resource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http://vocab.nerc.ac.uk/collection/P02/current/CNDC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skos:related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rdf:resource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http://vocab.nerc.ac.uk/collection/P06/current/UECA</a:t>
            </a:r>
            <a:r>
              <a:rPr lang="en-GB" sz="17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void:inDataset </a:t>
            </a:r>
            <a:r>
              <a:rPr lang="en-GB" sz="1700" dirty="0" err="1">
                <a:latin typeface="Courier New" pitchFamily="49" charset="0"/>
                <a:cs typeface="Courier New" pitchFamily="49" charset="0"/>
              </a:rPr>
              <a:t>rdf:resource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1700" b="1" dirty="0">
                <a:latin typeface="Courier New" pitchFamily="49" charset="0"/>
                <a:cs typeface="Courier New" pitchFamily="49" charset="0"/>
              </a:rPr>
              <a:t>http://vocab.nerc.ac.uk/.well-known/void</a:t>
            </a:r>
            <a:r>
              <a:rPr lang="en-GB" sz="1700" dirty="0">
                <a:latin typeface="Courier New" pitchFamily="49" charset="0"/>
                <a:cs typeface="Courier New" pitchFamily="49" charset="0"/>
              </a:rPr>
              <a:t>"/&gt;&lt;/skos:Concept&gt;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Mapping strategy depends upon workflow </a:t>
            </a:r>
            <a:r>
              <a:rPr lang="en-GB" dirty="0"/>
              <a:t>o</a:t>
            </a:r>
            <a:r>
              <a:rPr lang="en-GB" dirty="0" smtClean="0"/>
              <a:t>rder</a:t>
            </a:r>
          </a:p>
          <a:p>
            <a:pPr lvl="1"/>
            <a:r>
              <a:rPr lang="en-GB" dirty="0" smtClean="0"/>
              <a:t>What comes first - CDI record or Data file?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CDI record first</a:t>
            </a:r>
          </a:p>
          <a:p>
            <a:pPr lvl="2"/>
            <a:r>
              <a:rPr lang="en-GB" dirty="0" smtClean="0"/>
              <a:t>Parameters and instruments for CDI assigned by manually mapping local vocabularies to P02 and L05</a:t>
            </a:r>
          </a:p>
          <a:p>
            <a:pPr lvl="2"/>
            <a:r>
              <a:rPr lang="en-GB" dirty="0" smtClean="0"/>
              <a:t>Parameters and instruments for data file assigned by manually mapping local vocabularies to P01 and L22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Data file first</a:t>
            </a:r>
          </a:p>
          <a:p>
            <a:pPr lvl="2"/>
            <a:r>
              <a:rPr lang="en-GB" dirty="0" smtClean="0"/>
              <a:t>Parameters and instruments for data file assigned by manually mapping local vocabularies to P01 and L22</a:t>
            </a:r>
          </a:p>
          <a:p>
            <a:pPr lvl="2"/>
            <a:r>
              <a:rPr lang="en-GB" dirty="0" smtClean="0"/>
              <a:t>Parameters and instruments for CDI automatically obtained using P01/P02 and  L05/L22 mappings in NVS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dirty="0" smtClean="0"/>
              <a:t>Manual Mapping Techniques</a:t>
            </a:r>
          </a:p>
          <a:p>
            <a:pPr lvl="1">
              <a:spcAft>
                <a:spcPts val="600"/>
              </a:spcAft>
            </a:pPr>
            <a:r>
              <a:rPr lang="en-GB" dirty="0" smtClean="0">
                <a:hlinkClick r:id="rId2"/>
              </a:rPr>
              <a:t>Library Text Search</a:t>
            </a:r>
            <a:endParaRPr lang="en-GB" dirty="0" smtClean="0"/>
          </a:p>
          <a:p>
            <a:pPr lvl="2">
              <a:spcAft>
                <a:spcPts val="600"/>
              </a:spcAft>
            </a:pPr>
            <a:r>
              <a:rPr lang="en-GB" dirty="0" smtClean="0"/>
              <a:t>Input a string into the 'Free search' box and press 'Search'</a:t>
            </a:r>
          </a:p>
          <a:p>
            <a:pPr lvl="3">
              <a:spcAft>
                <a:spcPts val="600"/>
              </a:spcAft>
            </a:pPr>
            <a:r>
              <a:rPr lang="en-GB" dirty="0" smtClean="0"/>
              <a:t>Wildcard character is '%' for 1 or more characters</a:t>
            </a:r>
          </a:p>
          <a:p>
            <a:pPr lvl="3">
              <a:spcAft>
                <a:spcPts val="600"/>
              </a:spcAft>
            </a:pPr>
            <a:r>
              <a:rPr lang="en-GB" dirty="0" smtClean="0"/>
              <a:t>Search is case-insensitive</a:t>
            </a:r>
          </a:p>
          <a:p>
            <a:pPr lvl="3">
              <a:spcAft>
                <a:spcPts val="600"/>
              </a:spcAft>
            </a:pPr>
            <a:r>
              <a:rPr lang="en-GB" dirty="0" smtClean="0"/>
              <a:t>Wildcard automatically added to start and end of string</a:t>
            </a:r>
          </a:p>
          <a:p>
            <a:pPr lvl="4">
              <a:spcAft>
                <a:spcPts val="600"/>
              </a:spcAft>
            </a:pPr>
            <a:r>
              <a:rPr lang="en-GB" dirty="0" smtClean="0"/>
              <a:t>'</a:t>
            </a:r>
            <a:r>
              <a:rPr lang="en-GB" dirty="0" err="1" smtClean="0"/>
              <a:t>Microzooplankton</a:t>
            </a:r>
            <a:r>
              <a:rPr lang="en-GB" dirty="0" smtClean="0"/>
              <a:t> taxonomy-related </a:t>
            </a:r>
            <a:r>
              <a:rPr lang="en-GB" dirty="0" err="1" smtClean="0"/>
              <a:t>biosurface</a:t>
            </a:r>
            <a:r>
              <a:rPr lang="en-GB" dirty="0" smtClean="0"/>
              <a:t> area per unit volume of the water column' found by search for 'zooplankton'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Manual Mapping Techniques</a:t>
            </a:r>
          </a:p>
          <a:p>
            <a:pPr lvl="1"/>
            <a:r>
              <a:rPr lang="en-GB" dirty="0" smtClean="0">
                <a:hlinkClick r:id="rId2"/>
              </a:rPr>
              <a:t>Library Text Search</a:t>
            </a:r>
            <a:endParaRPr lang="en-GB" dirty="0" smtClean="0"/>
          </a:p>
          <a:p>
            <a:pPr lvl="2"/>
            <a:r>
              <a:rPr lang="en-GB" dirty="0" smtClean="0"/>
              <a:t>Hardest vocabulary to map to is P01 because it's big (currently 30500 concepts)</a:t>
            </a:r>
          </a:p>
          <a:p>
            <a:pPr lvl="2"/>
            <a:r>
              <a:rPr lang="en-GB" dirty="0" smtClean="0"/>
              <a:t>Planned construction of search strings can help</a:t>
            </a:r>
          </a:p>
          <a:p>
            <a:pPr lvl="3"/>
            <a:r>
              <a:rPr lang="en-GB" dirty="0" smtClean="0"/>
              <a:t>P01 concept labels can be long and complex</a:t>
            </a:r>
          </a:p>
          <a:p>
            <a:pPr lvl="3"/>
            <a:r>
              <a:rPr lang="en-GB" dirty="0" smtClean="0"/>
              <a:t>BUT they are constructed using a semantic model so information is always presented in the order</a:t>
            </a:r>
          </a:p>
          <a:p>
            <a:pPr lvl="4"/>
            <a:r>
              <a:rPr lang="en-GB" dirty="0" smtClean="0"/>
              <a:t>What</a:t>
            </a:r>
          </a:p>
          <a:p>
            <a:pPr lvl="4"/>
            <a:r>
              <a:rPr lang="en-GB" dirty="0" smtClean="0"/>
              <a:t>Substance name then synonyms</a:t>
            </a:r>
          </a:p>
          <a:p>
            <a:pPr lvl="4"/>
            <a:r>
              <a:rPr lang="en-GB" dirty="0" smtClean="0"/>
              <a:t>What to where relationship</a:t>
            </a:r>
          </a:p>
          <a:p>
            <a:pPr lvl="4"/>
            <a:r>
              <a:rPr lang="en-GB" dirty="0" smtClean="0"/>
              <a:t>Where</a:t>
            </a:r>
          </a:p>
          <a:p>
            <a:pPr lvl="4"/>
            <a:r>
              <a:rPr lang="en-GB" dirty="0" smtClean="0"/>
              <a:t>How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Manual Mapping Techniques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Consider a search for PCB183 in 'standard' fine sediment (&lt;63um)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The following will fail to find anything</a:t>
            </a:r>
          </a:p>
          <a:p>
            <a:pPr lvl="2">
              <a:spcAft>
                <a:spcPts val="1200"/>
              </a:spcAft>
            </a:pPr>
            <a:r>
              <a:rPr lang="en-GB" dirty="0" smtClean="0"/>
              <a:t>'PCB183 concentration'</a:t>
            </a:r>
          </a:p>
          <a:p>
            <a:pPr lvl="2">
              <a:spcAft>
                <a:spcPts val="1200"/>
              </a:spcAft>
            </a:pPr>
            <a:r>
              <a:rPr lang="en-GB" dirty="0" smtClean="0"/>
              <a:t>'63um sediment' (63um%sediment gets false hits)</a:t>
            </a:r>
          </a:p>
          <a:p>
            <a:pPr lvl="2">
              <a:spcAft>
                <a:spcPts val="1200"/>
              </a:spcAft>
            </a:pPr>
            <a:r>
              <a:rPr lang="en-GB" dirty="0" smtClean="0"/>
              <a:t>'sediment &lt;63um%dry weight'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 But this is right on the money</a:t>
            </a:r>
          </a:p>
          <a:p>
            <a:pPr lvl="2">
              <a:spcAft>
                <a:spcPts val="1200"/>
              </a:spcAft>
            </a:pPr>
            <a:r>
              <a:rPr lang="en-GB" dirty="0" smtClean="0"/>
              <a:t>'con%PCB183%dry%sediment%&lt;63'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</a:t>
            </a:r>
            <a:r>
              <a:rPr lang="en-GB" baseline="0" dirty="0" smtClean="0"/>
              <a:t>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Manual Mapping Techniques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String has all components in the right order</a:t>
            </a:r>
          </a:p>
          <a:p>
            <a:pPr lvl="3"/>
            <a:r>
              <a:rPr lang="en-GB" dirty="0" smtClean="0"/>
              <a:t>What - con for Concentration</a:t>
            </a:r>
          </a:p>
          <a:p>
            <a:pPr lvl="3"/>
            <a:r>
              <a:rPr lang="en-GB" dirty="0" smtClean="0"/>
              <a:t>Substance synonym - PCB183</a:t>
            </a:r>
          </a:p>
          <a:p>
            <a:pPr lvl="3"/>
            <a:r>
              <a:rPr lang="en-GB" dirty="0" smtClean="0"/>
              <a:t>What to where relationship - dry for dry weight</a:t>
            </a:r>
          </a:p>
          <a:p>
            <a:pPr lvl="3"/>
            <a:r>
              <a:rPr lang="en-GB" dirty="0" smtClean="0"/>
              <a:t>Where sediment%&lt;63 for sediment &lt;63um</a:t>
            </a:r>
          </a:p>
          <a:p>
            <a:pPr lvl="3"/>
            <a:endParaRPr lang="en-GB" dirty="0" smtClean="0"/>
          </a:p>
          <a:p>
            <a:pPr lvl="2"/>
            <a:r>
              <a:rPr lang="en-GB" dirty="0" smtClean="0"/>
              <a:t>The resulting hit</a:t>
            </a:r>
          </a:p>
          <a:p>
            <a:pPr lvl="3"/>
            <a:r>
              <a:rPr lang="en-GB" dirty="0" smtClean="0"/>
              <a:t>Concentration of 2,2',3,4,4',5',6-heptachlorobiphenyl {PCB183 CAS 52663-69-1} per unit dry weight of sediment &lt;63um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Manual Mapping Techniques</a:t>
            </a:r>
          </a:p>
          <a:p>
            <a:pPr lvl="1"/>
            <a:r>
              <a:rPr lang="en-GB" dirty="0" smtClean="0">
                <a:hlinkClick r:id="rId2"/>
              </a:rPr>
              <a:t>Thesaurus Search</a:t>
            </a:r>
            <a:endParaRPr lang="en-GB" dirty="0" smtClean="0"/>
          </a:p>
          <a:p>
            <a:pPr lvl="2"/>
            <a:r>
              <a:rPr lang="en-GB" dirty="0" smtClean="0"/>
              <a:t>For parameters entry point is P08 (Disciplines), P03 (Agreed Parameter Groups) or P02 (Discovery Parameters)</a:t>
            </a:r>
          </a:p>
          <a:p>
            <a:pPr lvl="3"/>
            <a:r>
              <a:rPr lang="en-GB" dirty="0" smtClean="0"/>
              <a:t>Pressing a '+' in P08 opens up P03</a:t>
            </a:r>
          </a:p>
          <a:p>
            <a:pPr lvl="3"/>
            <a:r>
              <a:rPr lang="en-GB" dirty="0" smtClean="0"/>
              <a:t>Pressing a '+' in P03 opens up P02</a:t>
            </a:r>
          </a:p>
          <a:p>
            <a:pPr lvl="3"/>
            <a:r>
              <a:rPr lang="en-GB" dirty="0" smtClean="0"/>
              <a:t>Pressing a '+' in P02 opens up P01</a:t>
            </a:r>
          </a:p>
          <a:p>
            <a:pPr lvl="2"/>
            <a:r>
              <a:rPr lang="en-GB" dirty="0" smtClean="0"/>
              <a:t>Works well for finding P01 in cases where small numbers of P01 terms are mapped to each P02</a:t>
            </a:r>
          </a:p>
          <a:p>
            <a:pPr lvl="2"/>
            <a:r>
              <a:rPr lang="en-GB" dirty="0" smtClean="0"/>
              <a:t>In other cases the list may be too long for comfortable scanning and library string searching will work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</a:t>
            </a:r>
            <a:r>
              <a:rPr lang="en-GB" baseline="0" dirty="0" smtClean="0"/>
              <a:t>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Automated Mapping Technique</a:t>
            </a:r>
          </a:p>
          <a:p>
            <a:pPr lvl="1"/>
            <a:r>
              <a:rPr lang="en-GB" dirty="0" smtClean="0"/>
              <a:t>To automatically find the P02 code for a given P01 code</a:t>
            </a:r>
          </a:p>
          <a:p>
            <a:pPr lvl="2"/>
            <a:r>
              <a:rPr lang="en-GB" dirty="0" smtClean="0"/>
              <a:t>Obtain the </a:t>
            </a:r>
            <a:r>
              <a:rPr lang="en-GB" dirty="0" smtClean="0">
                <a:hlinkClick r:id="rId2"/>
              </a:rPr>
              <a:t>RDF XML document </a:t>
            </a:r>
            <a:r>
              <a:rPr lang="en-GB" dirty="0" smtClean="0"/>
              <a:t>for the P01 code</a:t>
            </a:r>
          </a:p>
          <a:p>
            <a:pPr lvl="2"/>
            <a:r>
              <a:rPr lang="en-GB" dirty="0" smtClean="0"/>
              <a:t>Look for &lt;</a:t>
            </a:r>
            <a:r>
              <a:rPr lang="en-GB" dirty="0" err="1" smtClean="0"/>
              <a:t>skos:broader</a:t>
            </a:r>
            <a:r>
              <a:rPr lang="en-GB" dirty="0" smtClean="0"/>
              <a:t> </a:t>
            </a:r>
            <a:r>
              <a:rPr lang="en-GB" dirty="0" err="1" smtClean="0"/>
              <a:t>rdf:resource</a:t>
            </a:r>
            <a:r>
              <a:rPr lang="en-GB" dirty="0" smtClean="0"/>
              <a:t> including the URL for a P02 concept which in this example is:</a:t>
            </a:r>
          </a:p>
          <a:p>
            <a:pPr lvl="3"/>
            <a:r>
              <a:rPr lang="en-GB" sz="1600" dirty="0" smtClean="0"/>
              <a:t>&lt;</a:t>
            </a:r>
            <a:r>
              <a:rPr lang="en-GB" sz="1600" dirty="0" err="1" smtClean="0"/>
              <a:t>skos:broader</a:t>
            </a:r>
            <a:r>
              <a:rPr lang="en-GB" sz="1600" dirty="0" smtClean="0"/>
              <a:t> </a:t>
            </a:r>
            <a:r>
              <a:rPr lang="en-GB" sz="1600" dirty="0" err="1" smtClean="0"/>
              <a:t>rdf:resource</a:t>
            </a:r>
            <a:r>
              <a:rPr lang="en-GB" sz="1600" dirty="0" smtClean="0"/>
              <a:t>="</a:t>
            </a:r>
            <a:r>
              <a:rPr lang="en-GB" sz="1600" b="1" dirty="0" smtClean="0">
                <a:hlinkClick r:id="rId3"/>
              </a:rPr>
              <a:t>http://vocab.nerc.ac.uk/collection/P02/current/NTRI/</a:t>
            </a:r>
            <a:r>
              <a:rPr lang="en-GB" sz="1600" dirty="0" smtClean="0"/>
              <a:t>"/&gt;</a:t>
            </a:r>
          </a:p>
          <a:p>
            <a:pPr lvl="2"/>
            <a:r>
              <a:rPr lang="en-GB" sz="2000" dirty="0" smtClean="0"/>
              <a:t>Job Done</a:t>
            </a:r>
            <a:r>
              <a:rPr lang="en-GB" sz="2000" baseline="0" dirty="0" smtClean="0"/>
              <a:t> - all that's needed is a bit of software to do the job programmatically</a:t>
            </a:r>
          </a:p>
          <a:p>
            <a:pPr lvl="2"/>
            <a:r>
              <a:rPr lang="en-GB" sz="2000" dirty="0" smtClean="0"/>
              <a:t>In BODC we store P01 codes in data and automatically convert to P02 to generate CDI. SHOULDEXCLUDE CO-ORDINATE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Mapping to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Parameter mappings</a:t>
            </a:r>
          </a:p>
          <a:p>
            <a:pPr lvl="1"/>
            <a:r>
              <a:rPr lang="en-GB" dirty="0" smtClean="0"/>
              <a:t>The biggest problem</a:t>
            </a:r>
            <a:r>
              <a:rPr lang="en-GB" baseline="0" dirty="0" smtClean="0"/>
              <a:t> with mapping local parameter</a:t>
            </a:r>
            <a:r>
              <a:rPr lang="en-GB" dirty="0" smtClean="0"/>
              <a:t> vocabularies</a:t>
            </a:r>
            <a:r>
              <a:rPr lang="en-GB" baseline="0" dirty="0" smtClean="0"/>
              <a:t> to a standard vocabulary is understanding EXACTLY what is meant by the local term.</a:t>
            </a:r>
          </a:p>
          <a:p>
            <a:pPr lvl="1"/>
            <a:r>
              <a:rPr lang="en-GB" baseline="0" dirty="0" smtClean="0"/>
              <a:t>Consider the parameter 'Particulate Zinc'</a:t>
            </a:r>
          </a:p>
          <a:p>
            <a:pPr lvl="2"/>
            <a:r>
              <a:rPr lang="en-GB" dirty="0" smtClean="0"/>
              <a:t>This could mean:</a:t>
            </a:r>
          </a:p>
          <a:p>
            <a:pPr lvl="3"/>
            <a:r>
              <a:rPr lang="en-GB" dirty="0" smtClean="0"/>
              <a:t>The concentration</a:t>
            </a:r>
            <a:r>
              <a:rPr lang="en-GB" baseline="0" dirty="0" smtClean="0"/>
              <a:t> of zinc per unit dry weight of the residue of a filtered sample</a:t>
            </a:r>
          </a:p>
          <a:p>
            <a:pPr lvl="3"/>
            <a:r>
              <a:rPr lang="en-GB" dirty="0" smtClean="0"/>
              <a:t>The concentration of zinc contained in the particles per unit volume of a body of water</a:t>
            </a:r>
          </a:p>
          <a:p>
            <a:pPr lvl="3"/>
            <a:r>
              <a:rPr lang="en-GB" dirty="0" smtClean="0"/>
              <a:t>The concentration of zinc contained in the particles per unit mass of a body of water</a:t>
            </a:r>
          </a:p>
          <a:p>
            <a:pPr lvl="2"/>
            <a:r>
              <a:rPr lang="en-GB" dirty="0" smtClean="0"/>
              <a:t>Each of these has a different P01 code.</a:t>
            </a:r>
          </a:p>
          <a:p>
            <a:pPr lvl="1"/>
            <a:r>
              <a:rPr lang="en-GB" dirty="0" smtClean="0"/>
              <a:t>Think carefully and ask many questions!</a:t>
            </a:r>
          </a:p>
          <a:p>
            <a:pPr lvl="3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Controlled Vocabularies - What and Why</a:t>
            </a:r>
          </a:p>
          <a:p>
            <a:r>
              <a:rPr lang="en-GB" dirty="0" smtClean="0"/>
              <a:t>Controlled Vocabularies - History</a:t>
            </a:r>
          </a:p>
          <a:p>
            <a:r>
              <a:rPr lang="en-GB" dirty="0" smtClean="0"/>
              <a:t>Controlled Vocabularies - SeaDataNet</a:t>
            </a:r>
          </a:p>
          <a:p>
            <a:r>
              <a:rPr lang="en-GB" dirty="0" smtClean="0"/>
              <a:t>Controlled Vocabularies - Mappings</a:t>
            </a:r>
          </a:p>
          <a:p>
            <a:r>
              <a:rPr lang="en-GB" dirty="0" smtClean="0"/>
              <a:t>Controlled Vocabularies -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Controlled Vocabularies -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P01 mappings based on semantic model</a:t>
            </a:r>
          </a:p>
          <a:p>
            <a:pPr lvl="1"/>
            <a:r>
              <a:rPr lang="en-GB" dirty="0" smtClean="0"/>
              <a:t>Expose elements of the semantic model </a:t>
            </a:r>
          </a:p>
          <a:p>
            <a:pPr lvl="2"/>
            <a:r>
              <a:rPr lang="en-GB" dirty="0" smtClean="0"/>
              <a:t>Concentration of </a:t>
            </a:r>
          </a:p>
          <a:p>
            <a:pPr lvl="2"/>
            <a:r>
              <a:rPr lang="en-GB" dirty="0" smtClean="0"/>
              <a:t>2,2',3,4,4',5',6-heptachlorobiphenyl {PCB183 CAS 52663-69-1} </a:t>
            </a:r>
          </a:p>
          <a:p>
            <a:pPr lvl="2"/>
            <a:r>
              <a:rPr lang="en-GB" dirty="0" smtClean="0"/>
              <a:t>per unit dry weight of </a:t>
            </a:r>
          </a:p>
          <a:p>
            <a:pPr lvl="2"/>
            <a:r>
              <a:rPr lang="en-GB" dirty="0" smtClean="0"/>
              <a:t>sediment &lt;63um</a:t>
            </a:r>
          </a:p>
          <a:p>
            <a:pPr lvl="1"/>
            <a:r>
              <a:rPr lang="en-GB" dirty="0" smtClean="0"/>
              <a:t>User selects combination that maps to their local parameter like one-armed bandit wheels</a:t>
            </a:r>
          </a:p>
          <a:p>
            <a:pPr lvl="1"/>
            <a:r>
              <a:rPr lang="en-GB" dirty="0" smtClean="0"/>
              <a:t>System returns appropriate P01 code or automatically generates a new P01 code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Controlled Vocabularies -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P01 mappings based on semantic model</a:t>
            </a:r>
          </a:p>
          <a:p>
            <a:pPr lvl="1"/>
            <a:r>
              <a:rPr lang="en-GB" dirty="0" smtClean="0"/>
              <a:t>Creates the risk of 'Green Dog' syndrome</a:t>
            </a:r>
          </a:p>
          <a:p>
            <a:pPr lvl="2"/>
            <a:r>
              <a:rPr lang="en-GB" dirty="0" smtClean="0"/>
              <a:t>User is free to select any combination of elements</a:t>
            </a:r>
          </a:p>
          <a:p>
            <a:pPr lvl="2"/>
            <a:r>
              <a:rPr lang="en-GB" dirty="0" smtClean="0"/>
              <a:t>Some combinations may be valid, others are not</a:t>
            </a:r>
          </a:p>
          <a:p>
            <a:pPr lvl="3"/>
            <a:r>
              <a:rPr lang="en-GB" dirty="0" smtClean="0"/>
              <a:t>Consider lists of animals plus colours</a:t>
            </a:r>
          </a:p>
          <a:p>
            <a:pPr lvl="4"/>
            <a:r>
              <a:rPr lang="en-GB" dirty="0" smtClean="0"/>
              <a:t>GREEN + LIZARD - good choice</a:t>
            </a:r>
          </a:p>
          <a:p>
            <a:pPr lvl="4"/>
            <a:r>
              <a:rPr lang="en-GB" dirty="0" smtClean="0"/>
              <a:t>GREEN + DOG - not such a good choice</a:t>
            </a:r>
          </a:p>
          <a:p>
            <a:pPr lvl="2"/>
            <a:r>
              <a:rPr lang="en-GB" dirty="0" smtClean="0"/>
              <a:t>Consequently, quality control of user-selected semantic model combinations is essential</a:t>
            </a:r>
          </a:p>
          <a:p>
            <a:pPr lvl="2"/>
            <a:r>
              <a:rPr lang="en-GB" dirty="0" smtClean="0"/>
              <a:t>Places latency in new code assignment cycle but I am convinced this is worthwhile - others disagree</a:t>
            </a:r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Controlled Vocabularies -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Semantic aggregation</a:t>
            </a:r>
          </a:p>
          <a:p>
            <a:pPr lvl="1"/>
            <a:r>
              <a:rPr lang="en-GB" dirty="0" smtClean="0"/>
              <a:t>Set up a vocabulary of aggregated parameter</a:t>
            </a:r>
            <a:r>
              <a:rPr lang="en-GB" baseline="0" dirty="0" smtClean="0"/>
              <a:t> concepts - P35 for EMODNET chemistry</a:t>
            </a:r>
          </a:p>
          <a:p>
            <a:pPr lvl="1"/>
            <a:r>
              <a:rPr lang="en-GB" baseline="0" dirty="0" smtClean="0"/>
              <a:t>Map each P35 concept to P01 concepts that may be validly included in the aggregation</a:t>
            </a:r>
          </a:p>
          <a:p>
            <a:pPr lvl="1"/>
            <a:r>
              <a:rPr lang="en-GB" baseline="0" dirty="0" smtClean="0"/>
              <a:t>Aggregation software issues </a:t>
            </a:r>
            <a:r>
              <a:rPr lang="en-GB" baseline="0" dirty="0" err="1" smtClean="0"/>
              <a:t>RESTful</a:t>
            </a:r>
            <a:r>
              <a:rPr lang="en-GB" baseline="0" dirty="0" smtClean="0"/>
              <a:t> call to NERC Vocabulary Server for P35 concept</a:t>
            </a:r>
          </a:p>
          <a:p>
            <a:pPr lvl="1"/>
            <a:r>
              <a:rPr lang="en-GB" baseline="0" dirty="0" smtClean="0"/>
              <a:t>Software then parses returned</a:t>
            </a:r>
            <a:r>
              <a:rPr lang="en-GB" dirty="0" smtClean="0"/>
              <a:t> RDF XML document to identify P01 concepts that may validly be aggregated</a:t>
            </a:r>
          </a:p>
          <a:p>
            <a:pPr lvl="1"/>
            <a:r>
              <a:rPr lang="en-GB" dirty="0" smtClean="0"/>
              <a:t>This functionality is currently being written into ODV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and Why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Controlled Vocabulary (CV)</a:t>
            </a:r>
          </a:p>
          <a:p>
            <a:pPr lvl="1"/>
            <a:r>
              <a:rPr lang="en-GB" dirty="0" smtClean="0"/>
              <a:t>A collection of concepts that may legally populate a given field in a data </a:t>
            </a:r>
            <a:r>
              <a:rPr lang="en-GB" dirty="0" smtClean="0"/>
              <a:t>or </a:t>
            </a:r>
            <a:r>
              <a:rPr lang="en-GB" dirty="0" smtClean="0"/>
              <a:t>metadata model.</a:t>
            </a:r>
          </a:p>
          <a:p>
            <a:pPr lvl="1"/>
            <a:r>
              <a:rPr lang="en-GB" dirty="0" smtClean="0"/>
              <a:t>A concept is an </a:t>
            </a:r>
            <a:r>
              <a:rPr lang="en-GB" dirty="0" smtClean="0"/>
              <a:t>instance of </a:t>
            </a:r>
            <a:r>
              <a:rPr lang="en-GB" dirty="0" smtClean="0"/>
              <a:t>the real world entity modelled by that field - e.g. Instrument, parameter.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Concept Labelling</a:t>
            </a:r>
          </a:p>
          <a:p>
            <a:pPr lvl="1"/>
            <a:r>
              <a:rPr lang="en-GB" dirty="0" smtClean="0"/>
              <a:t>Machine readable label - code, URI (URN or URL)</a:t>
            </a:r>
          </a:p>
          <a:p>
            <a:pPr lvl="1"/>
            <a:r>
              <a:rPr lang="en-GB" dirty="0" smtClean="0"/>
              <a:t>Human readable labels - name, abbreviation, definition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and Why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Why?</a:t>
            </a:r>
          </a:p>
          <a:p>
            <a:pPr lvl="1"/>
            <a:r>
              <a:rPr lang="en-GB" dirty="0" smtClean="0"/>
              <a:t>Alternative to CV is plain language text which is subject to:</a:t>
            </a:r>
          </a:p>
          <a:p>
            <a:pPr lvl="2"/>
            <a:r>
              <a:rPr lang="en-GB" dirty="0" smtClean="0"/>
              <a:t>Spelling errors - e.g. </a:t>
            </a:r>
            <a:r>
              <a:rPr lang="en-GB" dirty="0" err="1" smtClean="0"/>
              <a:t>Macoma</a:t>
            </a:r>
            <a:r>
              <a:rPr lang="en-GB" dirty="0" smtClean="0"/>
              <a:t> </a:t>
            </a:r>
            <a:r>
              <a:rPr lang="en-GB" dirty="0" err="1" smtClean="0"/>
              <a:t>baltica</a:t>
            </a:r>
            <a:r>
              <a:rPr lang="en-GB" dirty="0" smtClean="0"/>
              <a:t> for </a:t>
            </a:r>
            <a:r>
              <a:rPr lang="en-GB" dirty="0" err="1" smtClean="0"/>
              <a:t>Macoma</a:t>
            </a:r>
            <a:r>
              <a:rPr lang="en-GB" dirty="0" smtClean="0"/>
              <a:t> </a:t>
            </a:r>
            <a:r>
              <a:rPr lang="en-GB" dirty="0" err="1" smtClean="0"/>
              <a:t>balthica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Entity abuse - e.g. Sea-Bird SBE9-11+ in a parameter field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CVs and concepts may be incorporated into knowledge management infrastructure and linked semantically to build </a:t>
            </a:r>
            <a:r>
              <a:rPr lang="en-GB" dirty="0" err="1" smtClean="0"/>
              <a:t>ontologies</a:t>
            </a:r>
            <a:r>
              <a:rPr lang="en-GB" dirty="0" smtClean="0"/>
              <a:t>.</a:t>
            </a:r>
          </a:p>
          <a:p>
            <a:pPr lvl="2"/>
            <a:r>
              <a:rPr lang="en-GB" dirty="0" smtClean="0"/>
              <a:t>Smart discovery</a:t>
            </a:r>
          </a:p>
          <a:p>
            <a:pPr lvl="2"/>
            <a:r>
              <a:rPr lang="en-GB" dirty="0" smtClean="0"/>
              <a:t>AI-driven data aggregation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- Beginnings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3200" dirty="0" smtClean="0"/>
              <a:t>In the 1980s there was IODE GETADE who developed the GF3 code tables</a:t>
            </a:r>
          </a:p>
          <a:p>
            <a:pPr lvl="1">
              <a:spcAft>
                <a:spcPts val="1200"/>
              </a:spcAft>
            </a:pPr>
            <a:r>
              <a:rPr lang="en-GB" sz="2800" dirty="0" smtClean="0"/>
              <a:t>Thorough content governance with concepts well defined and their scope carefully considered</a:t>
            </a:r>
          </a:p>
          <a:p>
            <a:pPr lvl="1">
              <a:spcAft>
                <a:spcPts val="1200"/>
              </a:spcAft>
            </a:pPr>
            <a:r>
              <a:rPr lang="en-GB" sz="2800" dirty="0" smtClean="0"/>
              <a:t>Published by IODE as a book in five languages</a:t>
            </a:r>
          </a:p>
          <a:p>
            <a:pPr lvl="1">
              <a:spcAft>
                <a:spcPts val="1200"/>
              </a:spcAft>
            </a:pPr>
            <a:r>
              <a:rPr lang="en-GB" sz="2800" dirty="0" smtClean="0"/>
              <a:t>Result is a beautiful piece of work that cannot be maintained.</a:t>
            </a:r>
          </a:p>
          <a:p>
            <a:pPr lvl="1">
              <a:spcAft>
                <a:spcPts val="1200"/>
              </a:spcAft>
            </a:pPr>
            <a:endParaRPr lang="en-GB" sz="2800" dirty="0" smtClean="0"/>
          </a:p>
          <a:p>
            <a:pPr lvl="1">
              <a:spcAft>
                <a:spcPts val="1200"/>
              </a:spcAft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- Dark 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In the 1990s GETADE waned as funding squeezed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Some vocabulary governance moved to individuals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Poor judgement on what new entries should be allowed leading to vocabulary abuse (e.g. Making a data model 1:1 into 1:many by adding a list as a vocabulary </a:t>
            </a:r>
            <a:r>
              <a:rPr lang="en-GB" dirty="0" smtClean="0"/>
              <a:t>concept)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dirty="0" smtClean="0"/>
              <a:t>Some vocabularies moved to local management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Like Galapagos finches they evolved into entities that were similar but significantly different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Unlike Galapagos finches many variants retained the same name!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- Renaissance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SEASEARCH - content governance delegated to individuals, but realisation that vocabulary management needed to be centralised with a master copy universally accessible 24/7.</a:t>
            </a:r>
          </a:p>
          <a:p>
            <a:endParaRPr lang="en-GB" dirty="0" smtClean="0"/>
          </a:p>
          <a:p>
            <a:r>
              <a:rPr lang="en-GB" dirty="0" smtClean="0"/>
              <a:t>SeaDataNet/NERC </a:t>
            </a:r>
            <a:r>
              <a:rPr lang="en-GB" dirty="0" err="1" smtClean="0"/>
              <a:t>DataGrid</a:t>
            </a:r>
            <a:r>
              <a:rPr lang="en-GB" dirty="0" smtClean="0"/>
              <a:t> - developed the NERC Vocabulary Server at BODC to deliver this.</a:t>
            </a:r>
          </a:p>
          <a:p>
            <a:pPr lvl="1"/>
            <a:r>
              <a:rPr lang="en-GB" dirty="0" smtClean="0"/>
              <a:t>Accessible vocabularies with clear entity definitions</a:t>
            </a:r>
          </a:p>
          <a:p>
            <a:pPr lvl="1"/>
            <a:r>
              <a:rPr lang="en-GB" dirty="0" smtClean="0"/>
              <a:t>Every concept given a URN that resolves into a URL that delivers an RDF XML document</a:t>
            </a:r>
          </a:p>
          <a:p>
            <a:pPr lvl="1"/>
            <a:r>
              <a:rPr lang="en-GB" dirty="0" smtClean="0"/>
              <a:t>Basis of the Semantic Web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SeaDataNet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SeaDataNet makes extensive use of CVs in its metadata models and data formats</a:t>
            </a:r>
          </a:p>
          <a:p>
            <a:r>
              <a:rPr lang="en-GB" dirty="0" smtClean="0"/>
              <a:t>Each CV targets one or more fields in these models/formats</a:t>
            </a:r>
          </a:p>
          <a:p>
            <a:r>
              <a:rPr lang="en-GB" dirty="0" smtClean="0"/>
              <a:t>List of SeaDataNet CVs may be found at </a:t>
            </a:r>
            <a:r>
              <a:rPr lang="en-GB" sz="2200" dirty="0" smtClean="0">
                <a:hlinkClick r:id="rId2"/>
              </a:rPr>
              <a:t>http://seadatanet.maris2.nl/v_bodc_vocab_v2/welcome.asp</a:t>
            </a:r>
            <a:endParaRPr lang="en-GB" dirty="0" smtClean="0"/>
          </a:p>
          <a:p>
            <a:r>
              <a:rPr lang="en-GB" dirty="0" smtClean="0"/>
              <a:t>Ignore the </a:t>
            </a:r>
            <a:r>
              <a:rPr lang="en-GB" dirty="0" err="1" smtClean="0"/>
              <a:t>Mxx</a:t>
            </a:r>
            <a:r>
              <a:rPr lang="en-GB" dirty="0" smtClean="0"/>
              <a:t> entries they are hosted by SeaDataNet on behalf of MEDIN, which just leaves 64!</a:t>
            </a:r>
          </a:p>
          <a:p>
            <a:r>
              <a:rPr lang="en-GB" dirty="0" smtClean="0"/>
              <a:t>Common practice is to use the 3-character code in the 'Library' column as the CV name e.g. P01, P02, L05, L22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SeaDataNet Controlled Vocabularies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SeaDataNet Controlled Vocabularies may be accessed in one of five ways:</a:t>
            </a:r>
          </a:p>
          <a:p>
            <a:pPr lvl="1"/>
            <a:r>
              <a:rPr lang="en-GB" dirty="0" smtClean="0"/>
              <a:t>Human readable forms</a:t>
            </a:r>
          </a:p>
          <a:p>
            <a:pPr lvl="2"/>
            <a:r>
              <a:rPr lang="en-GB" dirty="0" smtClean="0">
                <a:hlinkClick r:id="rId2"/>
              </a:rPr>
              <a:t>Maris client library</a:t>
            </a:r>
            <a:endParaRPr lang="en-GB" dirty="0" smtClean="0"/>
          </a:p>
          <a:p>
            <a:pPr lvl="2"/>
            <a:r>
              <a:rPr lang="en-GB" dirty="0" smtClean="0">
                <a:hlinkClick r:id="rId3"/>
              </a:rPr>
              <a:t>Maris client thesaurus</a:t>
            </a:r>
            <a:endParaRPr lang="en-GB" dirty="0" smtClean="0"/>
          </a:p>
          <a:p>
            <a:pPr lvl="2"/>
            <a:r>
              <a:rPr lang="en-GB" dirty="0" smtClean="0">
                <a:hlinkClick r:id="rId4"/>
              </a:rPr>
              <a:t>BODC thesaurus (concept scheme)</a:t>
            </a:r>
            <a:r>
              <a:rPr lang="en-GB" dirty="0" smtClean="0"/>
              <a:t> best viewed in Chrome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Machine readable forms</a:t>
            </a:r>
          </a:p>
          <a:p>
            <a:pPr lvl="2"/>
            <a:r>
              <a:rPr lang="en-GB" dirty="0" err="1" smtClean="0"/>
              <a:t>RESTful</a:t>
            </a:r>
            <a:r>
              <a:rPr lang="en-GB" dirty="0" smtClean="0"/>
              <a:t> interface to </a:t>
            </a:r>
            <a:r>
              <a:rPr lang="en-GB" dirty="0" smtClean="0">
                <a:hlinkClick r:id="rId5"/>
              </a:rPr>
              <a:t>CV</a:t>
            </a:r>
            <a:r>
              <a:rPr lang="en-GB" dirty="0" smtClean="0"/>
              <a:t> or </a:t>
            </a:r>
            <a:r>
              <a:rPr lang="en-GB" dirty="0" smtClean="0">
                <a:hlinkClick r:id="rId6"/>
              </a:rPr>
              <a:t>concept</a:t>
            </a:r>
            <a:r>
              <a:rPr lang="en-GB" dirty="0" smtClean="0"/>
              <a:t> (RDF XML)</a:t>
            </a:r>
          </a:p>
          <a:p>
            <a:pPr lvl="2"/>
            <a:r>
              <a:rPr lang="en-GB" dirty="0" smtClean="0"/>
              <a:t>SOAP interface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499</TotalTime>
  <Words>1458</Words>
  <Application>Microsoft Office PowerPoint</Application>
  <PresentationFormat>On-screen Show (4:3)</PresentationFormat>
  <Paragraphs>189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Controlled Vocabularies</vt:lpstr>
      <vt:lpstr>Presentation Overview</vt:lpstr>
      <vt:lpstr>What and Why</vt:lpstr>
      <vt:lpstr>What and Why</vt:lpstr>
      <vt:lpstr>History - Beginnings</vt:lpstr>
      <vt:lpstr>History - Dark Ages</vt:lpstr>
      <vt:lpstr>History - Renaissance</vt:lpstr>
      <vt:lpstr>SeaDataNet Controlled Vocabularies</vt:lpstr>
      <vt:lpstr>SeaDataNet Controlled Vocabularies</vt:lpstr>
      <vt:lpstr>SeaDataNet Controlled Vocabularies</vt:lpstr>
      <vt:lpstr>SeaDataNet Controlled Vocabularies</vt:lpstr>
      <vt:lpstr>Mapping to Controlled Vocabularies</vt:lpstr>
      <vt:lpstr>Mapping to Controlled Vocabularies</vt:lpstr>
      <vt:lpstr>Mapping to Controlled Vocabularies</vt:lpstr>
      <vt:lpstr>Mapping to Controlled Vocabularies</vt:lpstr>
      <vt:lpstr>Mapping to Controlled Vocabularies</vt:lpstr>
      <vt:lpstr>Mapping to Controlled Vocabularies</vt:lpstr>
      <vt:lpstr>Mapping to Controlled Vocabularies</vt:lpstr>
      <vt:lpstr>Mapping to Controlled Vocabularies</vt:lpstr>
      <vt:lpstr>Controlled Vocabularies - Future</vt:lpstr>
      <vt:lpstr>Controlled Vocabularies - Future</vt:lpstr>
      <vt:lpstr>Controlled Vocabularies - 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temp</cp:lastModifiedBy>
  <cp:revision>88</cp:revision>
  <dcterms:created xsi:type="dcterms:W3CDTF">2014-04-29T12:52:01Z</dcterms:created>
  <dcterms:modified xsi:type="dcterms:W3CDTF">2014-05-07T09:20:51Z</dcterms:modified>
</cp:coreProperties>
</file>