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handoutMasterIdLst>
    <p:handoutMasterId r:id="rId54"/>
  </p:handoutMasterIdLst>
  <p:sldIdLst>
    <p:sldId id="256" r:id="rId3"/>
    <p:sldId id="257" r:id="rId4"/>
    <p:sldId id="285" r:id="rId5"/>
    <p:sldId id="286" r:id="rId6"/>
    <p:sldId id="287" r:id="rId7"/>
    <p:sldId id="258" r:id="rId8"/>
    <p:sldId id="263" r:id="rId9"/>
    <p:sldId id="270" r:id="rId10"/>
    <p:sldId id="271" r:id="rId11"/>
    <p:sldId id="264" r:id="rId12"/>
    <p:sldId id="282" r:id="rId13"/>
    <p:sldId id="269" r:id="rId14"/>
    <p:sldId id="268" r:id="rId15"/>
    <p:sldId id="265" r:id="rId16"/>
    <p:sldId id="266" r:id="rId17"/>
    <p:sldId id="259" r:id="rId18"/>
    <p:sldId id="278" r:id="rId19"/>
    <p:sldId id="280" r:id="rId20"/>
    <p:sldId id="281" r:id="rId21"/>
    <p:sldId id="279" r:id="rId22"/>
    <p:sldId id="261" r:id="rId23"/>
    <p:sldId id="262" r:id="rId24"/>
    <p:sldId id="272" r:id="rId25"/>
    <p:sldId id="273" r:id="rId26"/>
    <p:sldId id="274" r:id="rId27"/>
    <p:sldId id="284" r:id="rId28"/>
    <p:sldId id="295" r:id="rId29"/>
    <p:sldId id="289" r:id="rId30"/>
    <p:sldId id="302" r:id="rId31"/>
    <p:sldId id="318" r:id="rId32"/>
    <p:sldId id="319" r:id="rId33"/>
    <p:sldId id="320" r:id="rId34"/>
    <p:sldId id="321" r:id="rId35"/>
    <p:sldId id="298" r:id="rId36"/>
    <p:sldId id="299" r:id="rId37"/>
    <p:sldId id="300" r:id="rId38"/>
    <p:sldId id="301" r:id="rId39"/>
    <p:sldId id="296" r:id="rId40"/>
    <p:sldId id="306" r:id="rId41"/>
    <p:sldId id="293" r:id="rId42"/>
    <p:sldId id="291" r:id="rId43"/>
    <p:sldId id="308" r:id="rId44"/>
    <p:sldId id="309" r:id="rId45"/>
    <p:sldId id="310" r:id="rId46"/>
    <p:sldId id="314" r:id="rId47"/>
    <p:sldId id="317" r:id="rId48"/>
    <p:sldId id="315" r:id="rId49"/>
    <p:sldId id="316" r:id="rId50"/>
    <p:sldId id="304" r:id="rId51"/>
    <p:sldId id="303" r:id="rId5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8" autoAdjust="0"/>
  </p:normalViewPr>
  <p:slideViewPr>
    <p:cSldViewPr>
      <p:cViewPr varScale="1">
        <p:scale>
          <a:sx n="79" d="100"/>
          <a:sy n="79" d="100"/>
        </p:scale>
        <p:origin x="-170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B8B9B8-41CB-4535-B243-5A2D8CA1FFFD}" type="datetimeFigureOut">
              <a:rPr lang="nl-NL" smtClean="0"/>
              <a:pPr/>
              <a:t>21-5-2014</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E1A57B-26D4-4F36-8578-2E0285D0BF4D}" type="slidenum">
              <a:rPr lang="nl-NL" smtClean="0"/>
              <a:pPr/>
              <a:t>‹#›</a:t>
            </a:fld>
            <a:endParaRPr lang="nl-NL"/>
          </a:p>
        </p:txBody>
      </p:sp>
    </p:spTree>
    <p:extLst>
      <p:ext uri="{BB962C8B-B14F-4D97-AF65-F5344CB8AC3E}">
        <p14:creationId xmlns:p14="http://schemas.microsoft.com/office/powerpoint/2010/main" val="1345660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3F892C-DF4B-4D39-979C-0D4BC2633A59}" type="datetimeFigureOut">
              <a:rPr lang="nl-NL" smtClean="0"/>
              <a:pPr/>
              <a:t>21-5-2014</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65629E-BE8E-4ABC-B7C4-452226C4BBB1}" type="slidenum">
              <a:rPr lang="nl-NL" smtClean="0"/>
              <a:pPr/>
              <a:t>‹#›</a:t>
            </a:fld>
            <a:endParaRPr lang="nl-NL"/>
          </a:p>
        </p:txBody>
      </p:sp>
    </p:spTree>
    <p:extLst>
      <p:ext uri="{BB962C8B-B14F-4D97-AF65-F5344CB8AC3E}">
        <p14:creationId xmlns:p14="http://schemas.microsoft.com/office/powerpoint/2010/main" val="139019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err="1" smtClean="0"/>
              <a:t>manatee</a:t>
            </a:r>
            <a:endParaRPr lang="nl-NL"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6</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9</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27</a:t>
            </a:fld>
            <a:endParaRPr lang="nl-NL"/>
          </a:p>
        </p:txBody>
      </p:sp>
    </p:spTree>
    <p:extLst>
      <p:ext uri="{BB962C8B-B14F-4D97-AF65-F5344CB8AC3E}">
        <p14:creationId xmlns:p14="http://schemas.microsoft.com/office/powerpoint/2010/main" val="337980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28</a:t>
            </a:fld>
            <a:endParaRPr lang="nl-NL"/>
          </a:p>
        </p:txBody>
      </p:sp>
    </p:spTree>
    <p:extLst>
      <p:ext uri="{BB962C8B-B14F-4D97-AF65-F5344CB8AC3E}">
        <p14:creationId xmlns:p14="http://schemas.microsoft.com/office/powerpoint/2010/main" val="337980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38</a:t>
            </a:fld>
            <a:endParaRPr lang="nl-NL"/>
          </a:p>
        </p:txBody>
      </p:sp>
    </p:spTree>
    <p:extLst>
      <p:ext uri="{BB962C8B-B14F-4D97-AF65-F5344CB8AC3E}">
        <p14:creationId xmlns:p14="http://schemas.microsoft.com/office/powerpoint/2010/main" val="337980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39</a:t>
            </a:fld>
            <a:endParaRPr lang="nl-NL"/>
          </a:p>
        </p:txBody>
      </p:sp>
    </p:spTree>
    <p:extLst>
      <p:ext uri="{BB962C8B-B14F-4D97-AF65-F5344CB8AC3E}">
        <p14:creationId xmlns:p14="http://schemas.microsoft.com/office/powerpoint/2010/main" val="3379804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EF65629E-BE8E-4ABC-B7C4-452226C4BBB1}" type="slidenum">
              <a:rPr lang="nl-NL" smtClean="0"/>
              <a:pPr/>
              <a:t>40</a:t>
            </a:fld>
            <a:endParaRPr lang="nl-NL"/>
          </a:p>
        </p:txBody>
      </p:sp>
    </p:spTree>
    <p:extLst>
      <p:ext uri="{BB962C8B-B14F-4D97-AF65-F5344CB8AC3E}">
        <p14:creationId xmlns:p14="http://schemas.microsoft.com/office/powerpoint/2010/main" val="3379804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l="29531" t="17367" r="13376" b="6334"/>
          <a:stretch>
            <a:fillRect/>
          </a:stretch>
        </p:blipFill>
        <p:spPr bwMode="auto">
          <a:xfrm>
            <a:off x="0" y="0"/>
            <a:ext cx="9144000" cy="6873765"/>
          </a:xfrm>
          <a:prstGeom prst="rect">
            <a:avLst/>
          </a:prstGeom>
          <a:noFill/>
          <a:ln w="9525">
            <a:noFill/>
            <a:miter lim="800000"/>
            <a:headEnd/>
            <a:tailEnd/>
          </a:ln>
        </p:spPr>
      </p:pic>
      <p:sp>
        <p:nvSpPr>
          <p:cNvPr id="2" name="Title 1"/>
          <p:cNvSpPr>
            <a:spLocks noGrp="1"/>
          </p:cNvSpPr>
          <p:nvPr>
            <p:ph type="title"/>
          </p:nvPr>
        </p:nvSpPr>
        <p:spPr>
          <a:xfrm>
            <a:off x="457200" y="994718"/>
            <a:ext cx="8229600" cy="490066"/>
          </a:xfrm>
          <a:prstGeom prst="rect">
            <a:avLst/>
          </a:prstGeom>
        </p:spPr>
        <p:txBody>
          <a:bodyPr/>
          <a:lstStyle>
            <a:lvl1pPr>
              <a:defRPr sz="2400" b="1"/>
            </a:lvl1pPr>
          </a:lstStyle>
          <a:p>
            <a:r>
              <a:rPr lang="en-US" dirty="0" smtClean="0"/>
              <a:t>Click to edit Master title style</a:t>
            </a:r>
            <a:endParaRPr lang="nl-NL"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4" name="Date Placeholder 3"/>
          <p:cNvSpPr>
            <a:spLocks noGrp="1"/>
          </p:cNvSpPr>
          <p:nvPr>
            <p:ph type="dt" sz="half" idx="10"/>
          </p:nvPr>
        </p:nvSpPr>
        <p:spPr/>
        <p:txBody>
          <a:bodyPr/>
          <a:lstStyle/>
          <a:p>
            <a:fld id="{3FF7FB0B-C870-43B6-AA3C-5068A92556C2}" type="datetimeFigureOut">
              <a:rPr lang="nl-NL" smtClean="0"/>
              <a:pPr/>
              <a:t>21-5-2014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3FF7FB0B-C870-43B6-AA3C-5068A92556C2}" type="datetimeFigureOut">
              <a:rPr lang="nl-NL" smtClean="0"/>
              <a:pPr/>
              <a:t>21-5-2014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3FF7FB0B-C870-43B6-AA3C-5068A92556C2}" type="datetimeFigureOut">
              <a:rPr lang="nl-NL" smtClean="0"/>
              <a:pPr/>
              <a:t>21-5-2014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r="-8333"/>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63713" y="4652963"/>
            <a:ext cx="7200900" cy="288925"/>
          </a:xfrm>
        </p:spPr>
        <p:txBody>
          <a:bodyPr/>
          <a:lstStyle>
            <a:lvl1pPr>
              <a:defRPr sz="2500"/>
            </a:lvl1pPr>
          </a:lstStyle>
          <a:p>
            <a:r>
              <a:rPr lang="en-US" smtClean="0"/>
              <a:t>Click to edit Master title style</a:t>
            </a:r>
            <a:endParaRPr lang="fr-FR"/>
          </a:p>
        </p:txBody>
      </p:sp>
      <p:sp>
        <p:nvSpPr>
          <p:cNvPr id="5123" name="Rectangle 3"/>
          <p:cNvSpPr>
            <a:spLocks noGrp="1" noChangeArrowheads="1"/>
          </p:cNvSpPr>
          <p:nvPr>
            <p:ph type="subTitle" idx="1"/>
          </p:nvPr>
        </p:nvSpPr>
        <p:spPr>
          <a:xfrm>
            <a:off x="1763713" y="5013325"/>
            <a:ext cx="7200900" cy="215900"/>
          </a:xfrm>
        </p:spPr>
        <p:txBody>
          <a:bodyPr/>
          <a:lstStyle>
            <a:lvl1pPr marL="0" indent="0">
              <a:buFontTx/>
              <a:buNone/>
              <a:defRPr sz="1200">
                <a:solidFill>
                  <a:srgbClr val="00519D"/>
                </a:solidFill>
              </a:defRPr>
            </a:lvl1pPr>
          </a:lstStyle>
          <a:p>
            <a:r>
              <a:rPr lang="en-US" smtClean="0"/>
              <a:t>Click to edit Master subtitle style</a:t>
            </a:r>
            <a:endParaRPr lang="fr-FR"/>
          </a:p>
        </p:txBody>
      </p:sp>
    </p:spTree>
    <p:extLst>
      <p:ext uri="{BB962C8B-B14F-4D97-AF65-F5344CB8AC3E}">
        <p14:creationId xmlns:p14="http://schemas.microsoft.com/office/powerpoint/2010/main" val="3871185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fr-FR"/>
          </a:p>
        </p:txBody>
      </p:sp>
      <p:sp>
        <p:nvSpPr>
          <p:cNvPr id="5" name="Footer Placeholder 4"/>
          <p:cNvSpPr>
            <a:spLocks noGrp="1"/>
          </p:cNvSpPr>
          <p:nvPr>
            <p:ph type="ftr" sz="quarter" idx="11"/>
          </p:nvPr>
        </p:nvSpPr>
        <p:spPr/>
        <p:txBody>
          <a:bodyPr/>
          <a:lstStyle>
            <a:lvl1pPr>
              <a:defRPr/>
            </a:lvl1pPr>
          </a:lstStyle>
          <a:p>
            <a:endParaRPr lang="fr-FR"/>
          </a:p>
        </p:txBody>
      </p:sp>
      <p:sp>
        <p:nvSpPr>
          <p:cNvPr id="6" name="Slide Number Placeholder 5"/>
          <p:cNvSpPr>
            <a:spLocks noGrp="1"/>
          </p:cNvSpPr>
          <p:nvPr>
            <p:ph type="sldNum" sz="quarter" idx="12"/>
          </p:nvPr>
        </p:nvSpPr>
        <p:spPr/>
        <p:txBody>
          <a:bodyPr/>
          <a:lstStyle>
            <a:lvl1pPr>
              <a:defRPr/>
            </a:lvl1pPr>
          </a:lstStyle>
          <a:p>
            <a:fld id="{3ACDDF7F-1A43-49B0-B22A-DE57A0134C8B}" type="slidenum">
              <a:rPr lang="fr-FR"/>
              <a:pPr/>
              <a:t>‹#›</a:t>
            </a:fld>
            <a:endParaRPr lang="fr-FR"/>
          </a:p>
        </p:txBody>
      </p:sp>
    </p:spTree>
    <p:extLst>
      <p:ext uri="{BB962C8B-B14F-4D97-AF65-F5344CB8AC3E}">
        <p14:creationId xmlns:p14="http://schemas.microsoft.com/office/powerpoint/2010/main" val="591093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fr-FR"/>
          </a:p>
        </p:txBody>
      </p:sp>
      <p:sp>
        <p:nvSpPr>
          <p:cNvPr id="5" name="Footer Placeholder 4"/>
          <p:cNvSpPr>
            <a:spLocks noGrp="1"/>
          </p:cNvSpPr>
          <p:nvPr>
            <p:ph type="ftr" sz="quarter" idx="11"/>
          </p:nvPr>
        </p:nvSpPr>
        <p:spPr/>
        <p:txBody>
          <a:bodyPr/>
          <a:lstStyle>
            <a:lvl1pPr>
              <a:defRPr/>
            </a:lvl1pPr>
          </a:lstStyle>
          <a:p>
            <a:endParaRPr lang="fr-FR"/>
          </a:p>
        </p:txBody>
      </p:sp>
      <p:sp>
        <p:nvSpPr>
          <p:cNvPr id="6" name="Slide Number Placeholder 5"/>
          <p:cNvSpPr>
            <a:spLocks noGrp="1"/>
          </p:cNvSpPr>
          <p:nvPr>
            <p:ph type="sldNum" sz="quarter" idx="12"/>
          </p:nvPr>
        </p:nvSpPr>
        <p:spPr/>
        <p:txBody>
          <a:bodyPr/>
          <a:lstStyle>
            <a:lvl1pPr>
              <a:defRPr/>
            </a:lvl1pPr>
          </a:lstStyle>
          <a:p>
            <a:fld id="{99FB9444-3E9E-45B4-8959-EDBFE78178C3}" type="slidenum">
              <a:rPr lang="fr-FR"/>
              <a:pPr/>
              <a:t>‹#›</a:t>
            </a:fld>
            <a:endParaRPr lang="fr-FR"/>
          </a:p>
        </p:txBody>
      </p:sp>
    </p:spTree>
    <p:extLst>
      <p:ext uri="{BB962C8B-B14F-4D97-AF65-F5344CB8AC3E}">
        <p14:creationId xmlns:p14="http://schemas.microsoft.com/office/powerpoint/2010/main" val="126804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684213" y="2060575"/>
            <a:ext cx="40640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900613" y="2060575"/>
            <a:ext cx="40640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lvl1pPr>
              <a:defRPr/>
            </a:lvl1pPr>
          </a:lstStyle>
          <a:p>
            <a:endParaRPr lang="fr-FR"/>
          </a:p>
        </p:txBody>
      </p:sp>
      <p:sp>
        <p:nvSpPr>
          <p:cNvPr id="6" name="Footer Placeholder 5"/>
          <p:cNvSpPr>
            <a:spLocks noGrp="1"/>
          </p:cNvSpPr>
          <p:nvPr>
            <p:ph type="ftr" sz="quarter" idx="11"/>
          </p:nvPr>
        </p:nvSpPr>
        <p:spPr/>
        <p:txBody>
          <a:bodyPr/>
          <a:lstStyle>
            <a:lvl1pPr>
              <a:defRPr/>
            </a:lvl1pPr>
          </a:lstStyle>
          <a:p>
            <a:endParaRPr lang="fr-FR"/>
          </a:p>
        </p:txBody>
      </p:sp>
      <p:sp>
        <p:nvSpPr>
          <p:cNvPr id="7" name="Slide Number Placeholder 6"/>
          <p:cNvSpPr>
            <a:spLocks noGrp="1"/>
          </p:cNvSpPr>
          <p:nvPr>
            <p:ph type="sldNum" sz="quarter" idx="12"/>
          </p:nvPr>
        </p:nvSpPr>
        <p:spPr/>
        <p:txBody>
          <a:bodyPr/>
          <a:lstStyle>
            <a:lvl1pPr>
              <a:defRPr/>
            </a:lvl1pPr>
          </a:lstStyle>
          <a:p>
            <a:fld id="{A6C769B7-6B6C-4646-AB04-772BEF65895B}" type="slidenum">
              <a:rPr lang="fr-FR"/>
              <a:pPr/>
              <a:t>‹#›</a:t>
            </a:fld>
            <a:endParaRPr lang="fr-FR"/>
          </a:p>
        </p:txBody>
      </p:sp>
    </p:spTree>
    <p:extLst>
      <p:ext uri="{BB962C8B-B14F-4D97-AF65-F5344CB8AC3E}">
        <p14:creationId xmlns:p14="http://schemas.microsoft.com/office/powerpoint/2010/main" val="2446776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lvl1pPr>
              <a:defRPr/>
            </a:lvl1pPr>
          </a:lstStyle>
          <a:p>
            <a:endParaRPr lang="fr-FR"/>
          </a:p>
        </p:txBody>
      </p:sp>
      <p:sp>
        <p:nvSpPr>
          <p:cNvPr id="8" name="Footer Placeholder 7"/>
          <p:cNvSpPr>
            <a:spLocks noGrp="1"/>
          </p:cNvSpPr>
          <p:nvPr>
            <p:ph type="ftr" sz="quarter" idx="11"/>
          </p:nvPr>
        </p:nvSpPr>
        <p:spPr/>
        <p:txBody>
          <a:bodyPr/>
          <a:lstStyle>
            <a:lvl1pPr>
              <a:defRPr/>
            </a:lvl1pPr>
          </a:lstStyle>
          <a:p>
            <a:endParaRPr lang="fr-FR"/>
          </a:p>
        </p:txBody>
      </p:sp>
      <p:sp>
        <p:nvSpPr>
          <p:cNvPr id="9" name="Slide Number Placeholder 8"/>
          <p:cNvSpPr>
            <a:spLocks noGrp="1"/>
          </p:cNvSpPr>
          <p:nvPr>
            <p:ph type="sldNum" sz="quarter" idx="12"/>
          </p:nvPr>
        </p:nvSpPr>
        <p:spPr/>
        <p:txBody>
          <a:bodyPr/>
          <a:lstStyle>
            <a:lvl1pPr>
              <a:defRPr/>
            </a:lvl1pPr>
          </a:lstStyle>
          <a:p>
            <a:fld id="{D7A35072-5DC8-4C53-9CE4-CF6E6203F441}" type="slidenum">
              <a:rPr lang="fr-FR"/>
              <a:pPr/>
              <a:t>‹#›</a:t>
            </a:fld>
            <a:endParaRPr lang="fr-FR"/>
          </a:p>
        </p:txBody>
      </p:sp>
    </p:spTree>
    <p:extLst>
      <p:ext uri="{BB962C8B-B14F-4D97-AF65-F5344CB8AC3E}">
        <p14:creationId xmlns:p14="http://schemas.microsoft.com/office/powerpoint/2010/main" val="3148729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lvl1pPr>
              <a:defRPr/>
            </a:lvl1pPr>
          </a:lstStyle>
          <a:p>
            <a:endParaRPr lang="fr-FR"/>
          </a:p>
        </p:txBody>
      </p:sp>
      <p:sp>
        <p:nvSpPr>
          <p:cNvPr id="4" name="Footer Placeholder 3"/>
          <p:cNvSpPr>
            <a:spLocks noGrp="1"/>
          </p:cNvSpPr>
          <p:nvPr>
            <p:ph type="ftr" sz="quarter" idx="11"/>
          </p:nvPr>
        </p:nvSpPr>
        <p:spPr/>
        <p:txBody>
          <a:bodyPr/>
          <a:lstStyle>
            <a:lvl1pPr>
              <a:defRPr/>
            </a:lvl1pPr>
          </a:lstStyle>
          <a:p>
            <a:endParaRPr lang="fr-FR"/>
          </a:p>
        </p:txBody>
      </p:sp>
      <p:sp>
        <p:nvSpPr>
          <p:cNvPr id="5" name="Slide Number Placeholder 4"/>
          <p:cNvSpPr>
            <a:spLocks noGrp="1"/>
          </p:cNvSpPr>
          <p:nvPr>
            <p:ph type="sldNum" sz="quarter" idx="12"/>
          </p:nvPr>
        </p:nvSpPr>
        <p:spPr/>
        <p:txBody>
          <a:bodyPr/>
          <a:lstStyle>
            <a:lvl1pPr>
              <a:defRPr/>
            </a:lvl1pPr>
          </a:lstStyle>
          <a:p>
            <a:fld id="{C027A7F1-D1AC-4E04-8569-DA4F2BC7116C}" type="slidenum">
              <a:rPr lang="fr-FR"/>
              <a:pPr/>
              <a:t>‹#›</a:t>
            </a:fld>
            <a:endParaRPr lang="fr-FR"/>
          </a:p>
        </p:txBody>
      </p:sp>
    </p:spTree>
    <p:extLst>
      <p:ext uri="{BB962C8B-B14F-4D97-AF65-F5344CB8AC3E}">
        <p14:creationId xmlns:p14="http://schemas.microsoft.com/office/powerpoint/2010/main" val="525672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fr-FR"/>
          </a:p>
        </p:txBody>
      </p:sp>
      <p:sp>
        <p:nvSpPr>
          <p:cNvPr id="3" name="Footer Placeholder 2"/>
          <p:cNvSpPr>
            <a:spLocks noGrp="1"/>
          </p:cNvSpPr>
          <p:nvPr>
            <p:ph type="ftr" sz="quarter" idx="11"/>
          </p:nvPr>
        </p:nvSpPr>
        <p:spPr/>
        <p:txBody>
          <a:bodyPr/>
          <a:lstStyle>
            <a:lvl1pPr>
              <a:defRPr/>
            </a:lvl1pPr>
          </a:lstStyle>
          <a:p>
            <a:endParaRPr lang="fr-FR"/>
          </a:p>
        </p:txBody>
      </p:sp>
      <p:sp>
        <p:nvSpPr>
          <p:cNvPr id="4" name="Slide Number Placeholder 3"/>
          <p:cNvSpPr>
            <a:spLocks noGrp="1"/>
          </p:cNvSpPr>
          <p:nvPr>
            <p:ph type="sldNum" sz="quarter" idx="12"/>
          </p:nvPr>
        </p:nvSpPr>
        <p:spPr/>
        <p:txBody>
          <a:bodyPr/>
          <a:lstStyle>
            <a:lvl1pPr>
              <a:defRPr/>
            </a:lvl1pPr>
          </a:lstStyle>
          <a:p>
            <a:fld id="{59946000-1532-4DB7-A234-529889560626}" type="slidenum">
              <a:rPr lang="fr-FR"/>
              <a:pPr/>
              <a:t>‹#›</a:t>
            </a:fld>
            <a:endParaRPr lang="fr-FR"/>
          </a:p>
        </p:txBody>
      </p:sp>
    </p:spTree>
    <p:extLst>
      <p:ext uri="{BB962C8B-B14F-4D97-AF65-F5344CB8AC3E}">
        <p14:creationId xmlns:p14="http://schemas.microsoft.com/office/powerpoint/2010/main" val="241935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p>
        </p:txBody>
      </p:sp>
      <p:sp>
        <p:nvSpPr>
          <p:cNvPr id="6" name="Footer Placeholder 5"/>
          <p:cNvSpPr>
            <a:spLocks noGrp="1"/>
          </p:cNvSpPr>
          <p:nvPr>
            <p:ph type="ftr" sz="quarter" idx="11"/>
          </p:nvPr>
        </p:nvSpPr>
        <p:spPr/>
        <p:txBody>
          <a:bodyPr/>
          <a:lstStyle>
            <a:lvl1pPr>
              <a:defRPr/>
            </a:lvl1pPr>
          </a:lstStyle>
          <a:p>
            <a:endParaRPr lang="fr-FR"/>
          </a:p>
        </p:txBody>
      </p:sp>
      <p:sp>
        <p:nvSpPr>
          <p:cNvPr id="7" name="Slide Number Placeholder 6"/>
          <p:cNvSpPr>
            <a:spLocks noGrp="1"/>
          </p:cNvSpPr>
          <p:nvPr>
            <p:ph type="sldNum" sz="quarter" idx="12"/>
          </p:nvPr>
        </p:nvSpPr>
        <p:spPr/>
        <p:txBody>
          <a:bodyPr/>
          <a:lstStyle>
            <a:lvl1pPr>
              <a:defRPr/>
            </a:lvl1pPr>
          </a:lstStyle>
          <a:p>
            <a:fld id="{522802B0-FF64-4F11-9985-891E5874B6A8}" type="slidenum">
              <a:rPr lang="fr-FR"/>
              <a:pPr/>
              <a:t>‹#›</a:t>
            </a:fld>
            <a:endParaRPr lang="fr-FR"/>
          </a:p>
        </p:txBody>
      </p:sp>
    </p:spTree>
    <p:extLst>
      <p:ext uri="{BB962C8B-B14F-4D97-AF65-F5344CB8AC3E}">
        <p14:creationId xmlns:p14="http://schemas.microsoft.com/office/powerpoint/2010/main" val="201266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3FF7FB0B-C870-43B6-AA3C-5068A92556C2}" type="datetimeFigureOut">
              <a:rPr lang="nl-NL" smtClean="0"/>
              <a:pPr/>
              <a:t>21-5-2014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r-FR"/>
          </a:p>
        </p:txBody>
      </p:sp>
      <p:sp>
        <p:nvSpPr>
          <p:cNvPr id="6" name="Footer Placeholder 5"/>
          <p:cNvSpPr>
            <a:spLocks noGrp="1"/>
          </p:cNvSpPr>
          <p:nvPr>
            <p:ph type="ftr" sz="quarter" idx="11"/>
          </p:nvPr>
        </p:nvSpPr>
        <p:spPr/>
        <p:txBody>
          <a:bodyPr/>
          <a:lstStyle>
            <a:lvl1pPr>
              <a:defRPr/>
            </a:lvl1pPr>
          </a:lstStyle>
          <a:p>
            <a:endParaRPr lang="fr-FR"/>
          </a:p>
        </p:txBody>
      </p:sp>
      <p:sp>
        <p:nvSpPr>
          <p:cNvPr id="7" name="Slide Number Placeholder 6"/>
          <p:cNvSpPr>
            <a:spLocks noGrp="1"/>
          </p:cNvSpPr>
          <p:nvPr>
            <p:ph type="sldNum" sz="quarter" idx="12"/>
          </p:nvPr>
        </p:nvSpPr>
        <p:spPr/>
        <p:txBody>
          <a:bodyPr/>
          <a:lstStyle>
            <a:lvl1pPr>
              <a:defRPr/>
            </a:lvl1pPr>
          </a:lstStyle>
          <a:p>
            <a:fld id="{95D2CFB0-9BB1-4094-BDD0-E2FF4E26A8AC}" type="slidenum">
              <a:rPr lang="fr-FR"/>
              <a:pPr/>
              <a:t>‹#›</a:t>
            </a:fld>
            <a:endParaRPr lang="fr-FR"/>
          </a:p>
        </p:txBody>
      </p:sp>
    </p:spTree>
    <p:extLst>
      <p:ext uri="{BB962C8B-B14F-4D97-AF65-F5344CB8AC3E}">
        <p14:creationId xmlns:p14="http://schemas.microsoft.com/office/powerpoint/2010/main" val="2572783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fr-FR"/>
          </a:p>
        </p:txBody>
      </p:sp>
      <p:sp>
        <p:nvSpPr>
          <p:cNvPr id="5" name="Footer Placeholder 4"/>
          <p:cNvSpPr>
            <a:spLocks noGrp="1"/>
          </p:cNvSpPr>
          <p:nvPr>
            <p:ph type="ftr" sz="quarter" idx="11"/>
          </p:nvPr>
        </p:nvSpPr>
        <p:spPr/>
        <p:txBody>
          <a:bodyPr/>
          <a:lstStyle>
            <a:lvl1pPr>
              <a:defRPr/>
            </a:lvl1pPr>
          </a:lstStyle>
          <a:p>
            <a:endParaRPr lang="fr-FR"/>
          </a:p>
        </p:txBody>
      </p:sp>
      <p:sp>
        <p:nvSpPr>
          <p:cNvPr id="6" name="Slide Number Placeholder 5"/>
          <p:cNvSpPr>
            <a:spLocks noGrp="1"/>
          </p:cNvSpPr>
          <p:nvPr>
            <p:ph type="sldNum" sz="quarter" idx="12"/>
          </p:nvPr>
        </p:nvSpPr>
        <p:spPr/>
        <p:txBody>
          <a:bodyPr/>
          <a:lstStyle>
            <a:lvl1pPr>
              <a:defRPr/>
            </a:lvl1pPr>
          </a:lstStyle>
          <a:p>
            <a:fld id="{6A2AA225-904A-49A2-B47C-A4F81D7DA64C}" type="slidenum">
              <a:rPr lang="fr-FR"/>
              <a:pPr/>
              <a:t>‹#›</a:t>
            </a:fld>
            <a:endParaRPr lang="fr-FR"/>
          </a:p>
        </p:txBody>
      </p:sp>
    </p:spTree>
    <p:extLst>
      <p:ext uri="{BB962C8B-B14F-4D97-AF65-F5344CB8AC3E}">
        <p14:creationId xmlns:p14="http://schemas.microsoft.com/office/powerpoint/2010/main" val="153417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513" y="1484313"/>
            <a:ext cx="2070100" cy="453707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684213" y="1484313"/>
            <a:ext cx="6057900" cy="453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endParaRPr lang="fr-FR"/>
          </a:p>
        </p:txBody>
      </p:sp>
      <p:sp>
        <p:nvSpPr>
          <p:cNvPr id="5" name="Footer Placeholder 4"/>
          <p:cNvSpPr>
            <a:spLocks noGrp="1"/>
          </p:cNvSpPr>
          <p:nvPr>
            <p:ph type="ftr" sz="quarter" idx="11"/>
          </p:nvPr>
        </p:nvSpPr>
        <p:spPr/>
        <p:txBody>
          <a:bodyPr/>
          <a:lstStyle>
            <a:lvl1pPr>
              <a:defRPr/>
            </a:lvl1pPr>
          </a:lstStyle>
          <a:p>
            <a:endParaRPr lang="fr-FR"/>
          </a:p>
        </p:txBody>
      </p:sp>
      <p:sp>
        <p:nvSpPr>
          <p:cNvPr id="6" name="Slide Number Placeholder 5"/>
          <p:cNvSpPr>
            <a:spLocks noGrp="1"/>
          </p:cNvSpPr>
          <p:nvPr>
            <p:ph type="sldNum" sz="quarter" idx="12"/>
          </p:nvPr>
        </p:nvSpPr>
        <p:spPr/>
        <p:txBody>
          <a:bodyPr/>
          <a:lstStyle>
            <a:lvl1pPr>
              <a:defRPr/>
            </a:lvl1pPr>
          </a:lstStyle>
          <a:p>
            <a:fld id="{37D27D99-5EB3-46F4-8C2C-67984ADC9FB1}" type="slidenum">
              <a:rPr lang="fr-FR"/>
              <a:pPr/>
              <a:t>‹#›</a:t>
            </a:fld>
            <a:endParaRPr lang="fr-FR"/>
          </a:p>
        </p:txBody>
      </p:sp>
    </p:spTree>
    <p:extLst>
      <p:ext uri="{BB962C8B-B14F-4D97-AF65-F5344CB8AC3E}">
        <p14:creationId xmlns:p14="http://schemas.microsoft.com/office/powerpoint/2010/main" val="188681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7FB0B-C870-43B6-AA3C-5068A92556C2}" type="datetimeFigureOut">
              <a:rPr lang="nl-NL" smtClean="0"/>
              <a:pPr/>
              <a:t>21-5-2014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3FF7FB0B-C870-43B6-AA3C-5068A92556C2}" type="datetimeFigureOut">
              <a:rPr lang="nl-NL" smtClean="0"/>
              <a:pPr/>
              <a:t>21-5-2014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3FF7FB0B-C870-43B6-AA3C-5068A92556C2}" type="datetimeFigureOut">
              <a:rPr lang="nl-NL" smtClean="0"/>
              <a:pPr/>
              <a:t>21-5-2014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3FF7FB0B-C870-43B6-AA3C-5068A92556C2}" type="datetimeFigureOut">
              <a:rPr lang="nl-NL" smtClean="0"/>
              <a:pPr/>
              <a:t>21-5-2014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7FB0B-C870-43B6-AA3C-5068A92556C2}" type="datetimeFigureOut">
              <a:rPr lang="nl-NL" smtClean="0"/>
              <a:pPr/>
              <a:t>21-5-2014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7FB0B-C870-43B6-AA3C-5068A92556C2}" type="datetimeFigureOut">
              <a:rPr lang="nl-NL" smtClean="0"/>
              <a:pPr/>
              <a:t>21-5-2014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7FB0B-C870-43B6-AA3C-5068A92556C2}" type="datetimeFigureOut">
              <a:rPr lang="nl-NL" smtClean="0"/>
              <a:pPr/>
              <a:t>21-5-2014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C4C714C-0EF2-4100-83CF-8AACA9F9A786}"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cstate="print"/>
          <a:srcRect l="29531" t="17367" r="13376" b="6334"/>
          <a:stretch>
            <a:fillRect/>
          </a:stretch>
        </p:blipFill>
        <p:spPr bwMode="auto">
          <a:xfrm>
            <a:off x="0" y="0"/>
            <a:ext cx="9144000" cy="6873766"/>
          </a:xfrm>
          <a:prstGeom prst="rect">
            <a:avLst/>
          </a:prstGeom>
          <a:noFill/>
          <a:ln w="9525">
            <a:noFill/>
            <a:miter lim="800000"/>
            <a:headEnd/>
            <a:tailEnd/>
          </a:ln>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7FB0B-C870-43B6-AA3C-5068A92556C2}" type="datetimeFigureOut">
              <a:rPr lang="nl-NL" smtClean="0"/>
              <a:pPr/>
              <a:t>21-5-2014</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C714C-0EF2-4100-83CF-8AACA9F9A786}"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r="-8333"/>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1484313"/>
            <a:ext cx="8280400" cy="4953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684213" y="2060575"/>
            <a:ext cx="8280400" cy="39608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0" y="6232525"/>
            <a:ext cx="91440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rgbClr val="808080"/>
                </a:solidFill>
              </a:defRPr>
            </a:lvl1pPr>
          </a:lstStyle>
          <a:p>
            <a:pPr fontAlgn="base">
              <a:spcBef>
                <a:spcPct val="0"/>
              </a:spcBef>
              <a:spcAft>
                <a:spcPct val="0"/>
              </a:spcAft>
            </a:pPr>
            <a:endParaRPr lang="fr-FR"/>
          </a:p>
        </p:txBody>
      </p:sp>
      <p:sp>
        <p:nvSpPr>
          <p:cNvPr id="1029" name="Rectangle 5"/>
          <p:cNvSpPr>
            <a:spLocks noGrp="1" noChangeArrowheads="1"/>
          </p:cNvSpPr>
          <p:nvPr>
            <p:ph type="ftr" sz="quarter" idx="3"/>
          </p:nvPr>
        </p:nvSpPr>
        <p:spPr bwMode="auto">
          <a:xfrm>
            <a:off x="0" y="6016625"/>
            <a:ext cx="9144000"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rgbClr val="808080"/>
                </a:solidFill>
              </a:defRPr>
            </a:lvl1pPr>
          </a:lstStyle>
          <a:p>
            <a:pPr fontAlgn="base">
              <a:spcBef>
                <a:spcPct val="0"/>
              </a:spcBef>
              <a:spcAft>
                <a:spcPct val="0"/>
              </a:spcAft>
            </a:pPr>
            <a:endParaRPr lang="fr-FR"/>
          </a:p>
        </p:txBody>
      </p:sp>
      <p:sp>
        <p:nvSpPr>
          <p:cNvPr id="1030" name="Rectangle 6"/>
          <p:cNvSpPr>
            <a:spLocks noGrp="1" noChangeArrowheads="1"/>
          </p:cNvSpPr>
          <p:nvPr>
            <p:ph type="sldNum" sz="quarter" idx="4"/>
          </p:nvPr>
        </p:nvSpPr>
        <p:spPr bwMode="auto">
          <a:xfrm>
            <a:off x="0" y="6640513"/>
            <a:ext cx="9144000" cy="217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rgbClr val="00519D"/>
                </a:solidFill>
              </a:defRPr>
            </a:lvl1pPr>
          </a:lstStyle>
          <a:p>
            <a:pPr fontAlgn="base">
              <a:spcBef>
                <a:spcPct val="0"/>
              </a:spcBef>
              <a:spcAft>
                <a:spcPct val="0"/>
              </a:spcAft>
            </a:pPr>
            <a:fld id="{DDBB97ED-8763-4E7B-BA3E-1C9D0A6E1D7C}" type="slidenum">
              <a:rPr lang="fr-FR"/>
              <a:pPr fontAlgn="base">
                <a:spcBef>
                  <a:spcPct val="0"/>
                </a:spcBef>
                <a:spcAft>
                  <a:spcPct val="0"/>
                </a:spcAft>
              </a:pPr>
              <a:t>‹#›</a:t>
            </a:fld>
            <a:endParaRPr lang="fr-FR"/>
          </a:p>
        </p:txBody>
      </p:sp>
      <p:sp>
        <p:nvSpPr>
          <p:cNvPr id="1032" name="Text Box 8"/>
          <p:cNvSpPr txBox="1">
            <a:spLocks noChangeArrowheads="1"/>
          </p:cNvSpPr>
          <p:nvPr/>
        </p:nvSpPr>
        <p:spPr bwMode="auto">
          <a:xfrm>
            <a:off x="0" y="6464300"/>
            <a:ext cx="9144000" cy="168275"/>
          </a:xfrm>
          <a:prstGeom prst="rect">
            <a:avLst/>
          </a:prstGeom>
          <a:noFill/>
          <a:ln w="9525">
            <a:noFill/>
            <a:miter lim="800000"/>
            <a:headEnd/>
            <a:tailEnd/>
          </a:ln>
          <a:effectLst/>
        </p:spPr>
        <p:txBody>
          <a:bodyPr lIns="0" tIns="0" rIns="0" bIns="0">
            <a:spAutoFit/>
          </a:bodyPr>
          <a:lstStyle/>
          <a:p>
            <a:pPr algn="ctr" fontAlgn="base">
              <a:spcBef>
                <a:spcPct val="50000"/>
              </a:spcBef>
              <a:spcAft>
                <a:spcPct val="0"/>
              </a:spcAft>
            </a:pPr>
            <a:r>
              <a:rPr lang="fr-FR" sz="1100" b="1">
                <a:solidFill>
                  <a:srgbClr val="00A7E5"/>
                </a:solidFill>
              </a:rPr>
              <a:t>sdn-userdesk@seadatanet.org – www.seadatanet.org</a:t>
            </a:r>
          </a:p>
        </p:txBody>
      </p:sp>
    </p:spTree>
    <p:extLst>
      <p:ext uri="{BB962C8B-B14F-4D97-AF65-F5344CB8AC3E}">
        <p14:creationId xmlns:p14="http://schemas.microsoft.com/office/powerpoint/2010/main" val="369403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200" b="1" i="1">
          <a:solidFill>
            <a:srgbClr val="00519D"/>
          </a:solidFill>
          <a:latin typeface="+mj-lt"/>
          <a:ea typeface="+mj-ea"/>
          <a:cs typeface="+mj-cs"/>
        </a:defRPr>
      </a:lvl1pPr>
      <a:lvl2pPr algn="l" rtl="0" eaLnBrk="1" fontAlgn="base" hangingPunct="1">
        <a:spcBef>
          <a:spcPct val="0"/>
        </a:spcBef>
        <a:spcAft>
          <a:spcPct val="0"/>
        </a:spcAft>
        <a:defRPr sz="3200" b="1" i="1">
          <a:solidFill>
            <a:srgbClr val="00519D"/>
          </a:solidFill>
          <a:latin typeface="Arial" charset="0"/>
          <a:cs typeface="Arial" charset="0"/>
        </a:defRPr>
      </a:lvl2pPr>
      <a:lvl3pPr algn="l" rtl="0" eaLnBrk="1" fontAlgn="base" hangingPunct="1">
        <a:spcBef>
          <a:spcPct val="0"/>
        </a:spcBef>
        <a:spcAft>
          <a:spcPct val="0"/>
        </a:spcAft>
        <a:defRPr sz="3200" b="1" i="1">
          <a:solidFill>
            <a:srgbClr val="00519D"/>
          </a:solidFill>
          <a:latin typeface="Arial" charset="0"/>
          <a:cs typeface="Arial" charset="0"/>
        </a:defRPr>
      </a:lvl3pPr>
      <a:lvl4pPr algn="l" rtl="0" eaLnBrk="1" fontAlgn="base" hangingPunct="1">
        <a:spcBef>
          <a:spcPct val="0"/>
        </a:spcBef>
        <a:spcAft>
          <a:spcPct val="0"/>
        </a:spcAft>
        <a:defRPr sz="3200" b="1" i="1">
          <a:solidFill>
            <a:srgbClr val="00519D"/>
          </a:solidFill>
          <a:latin typeface="Arial" charset="0"/>
          <a:cs typeface="Arial" charset="0"/>
        </a:defRPr>
      </a:lvl4pPr>
      <a:lvl5pPr algn="l" rtl="0" eaLnBrk="1" fontAlgn="base" hangingPunct="1">
        <a:spcBef>
          <a:spcPct val="0"/>
        </a:spcBef>
        <a:spcAft>
          <a:spcPct val="0"/>
        </a:spcAft>
        <a:defRPr sz="3200" b="1" i="1">
          <a:solidFill>
            <a:srgbClr val="00519D"/>
          </a:solidFill>
          <a:latin typeface="Arial" charset="0"/>
          <a:cs typeface="Arial" charset="0"/>
        </a:defRPr>
      </a:lvl5pPr>
      <a:lvl6pPr marL="457200" algn="l" rtl="0" eaLnBrk="1" fontAlgn="base" hangingPunct="1">
        <a:spcBef>
          <a:spcPct val="0"/>
        </a:spcBef>
        <a:spcAft>
          <a:spcPct val="0"/>
        </a:spcAft>
        <a:defRPr sz="3200" b="1" i="1">
          <a:solidFill>
            <a:srgbClr val="00519D"/>
          </a:solidFill>
          <a:latin typeface="Arial" charset="0"/>
          <a:cs typeface="Arial" charset="0"/>
        </a:defRPr>
      </a:lvl6pPr>
      <a:lvl7pPr marL="914400" algn="l" rtl="0" eaLnBrk="1" fontAlgn="base" hangingPunct="1">
        <a:spcBef>
          <a:spcPct val="0"/>
        </a:spcBef>
        <a:spcAft>
          <a:spcPct val="0"/>
        </a:spcAft>
        <a:defRPr sz="3200" b="1" i="1">
          <a:solidFill>
            <a:srgbClr val="00519D"/>
          </a:solidFill>
          <a:latin typeface="Arial" charset="0"/>
          <a:cs typeface="Arial" charset="0"/>
        </a:defRPr>
      </a:lvl7pPr>
      <a:lvl8pPr marL="1371600" algn="l" rtl="0" eaLnBrk="1" fontAlgn="base" hangingPunct="1">
        <a:spcBef>
          <a:spcPct val="0"/>
        </a:spcBef>
        <a:spcAft>
          <a:spcPct val="0"/>
        </a:spcAft>
        <a:defRPr sz="3200" b="1" i="1">
          <a:solidFill>
            <a:srgbClr val="00519D"/>
          </a:solidFill>
          <a:latin typeface="Arial" charset="0"/>
          <a:cs typeface="Arial" charset="0"/>
        </a:defRPr>
      </a:lvl8pPr>
      <a:lvl9pPr marL="1828800" algn="l" rtl="0" eaLnBrk="1" fontAlgn="base" hangingPunct="1">
        <a:spcBef>
          <a:spcPct val="0"/>
        </a:spcBef>
        <a:spcAft>
          <a:spcPct val="0"/>
        </a:spcAft>
        <a:defRPr sz="3200" b="1" i="1">
          <a:solidFill>
            <a:srgbClr val="00519D"/>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rgbClr val="00A7E5"/>
          </a:solidFill>
          <a:latin typeface="+mn-lt"/>
          <a:ea typeface="+mn-ea"/>
          <a:cs typeface="+mn-cs"/>
        </a:defRPr>
      </a:lvl1pPr>
      <a:lvl2pPr marL="742950" indent="-285750" algn="l" rtl="0" eaLnBrk="1" fontAlgn="base" hangingPunct="1">
        <a:spcBef>
          <a:spcPct val="20000"/>
        </a:spcBef>
        <a:spcAft>
          <a:spcPct val="0"/>
        </a:spcAft>
        <a:buChar char="–"/>
        <a:defRPr sz="2400">
          <a:solidFill>
            <a:srgbClr val="00519D"/>
          </a:solidFill>
          <a:latin typeface="+mn-lt"/>
          <a:cs typeface="+mn-cs"/>
        </a:defRPr>
      </a:lvl2pPr>
      <a:lvl3pPr marL="1143000" indent="-228600" algn="l" rtl="0" eaLnBrk="1" fontAlgn="base" hangingPunct="1">
        <a:spcBef>
          <a:spcPct val="20000"/>
        </a:spcBef>
        <a:spcAft>
          <a:spcPct val="0"/>
        </a:spcAft>
        <a:buChar char="•"/>
        <a:defRPr sz="2200">
          <a:solidFill>
            <a:srgbClr val="00A7E5"/>
          </a:solidFill>
          <a:latin typeface="+mn-lt"/>
          <a:cs typeface="+mn-cs"/>
        </a:defRPr>
      </a:lvl3pPr>
      <a:lvl4pPr marL="1600200" indent="-228600" algn="l" rtl="0" eaLnBrk="1" fontAlgn="base" hangingPunct="1">
        <a:spcBef>
          <a:spcPct val="20000"/>
        </a:spcBef>
        <a:spcAft>
          <a:spcPct val="0"/>
        </a:spcAft>
        <a:buChar char="–"/>
        <a:defRPr sz="2000">
          <a:solidFill>
            <a:srgbClr val="00519D"/>
          </a:solidFill>
          <a:latin typeface="+mn-lt"/>
          <a:cs typeface="+mn-cs"/>
        </a:defRPr>
      </a:lvl4pPr>
      <a:lvl5pPr marL="2057400" indent="-228600" algn="l" rtl="0" eaLnBrk="1" fontAlgn="base" hangingPunct="1">
        <a:spcBef>
          <a:spcPct val="20000"/>
        </a:spcBef>
        <a:spcAft>
          <a:spcPct val="0"/>
        </a:spcAft>
        <a:buFont typeface="Arial" charset="0"/>
        <a:buChar char="○"/>
        <a:defRPr sz="2000">
          <a:solidFill>
            <a:srgbClr val="00A7E5"/>
          </a:solidFill>
          <a:latin typeface="+mn-lt"/>
          <a:cs typeface="+mn-cs"/>
        </a:defRPr>
      </a:lvl5pPr>
      <a:lvl6pPr marL="2514600" indent="-228600" algn="l" rtl="0" eaLnBrk="1" fontAlgn="base" hangingPunct="1">
        <a:spcBef>
          <a:spcPct val="20000"/>
        </a:spcBef>
        <a:spcAft>
          <a:spcPct val="0"/>
        </a:spcAft>
        <a:buFont typeface="Arial" charset="0"/>
        <a:buChar char="○"/>
        <a:defRPr sz="2000">
          <a:solidFill>
            <a:srgbClr val="00A7E5"/>
          </a:solidFill>
          <a:latin typeface="+mn-lt"/>
          <a:cs typeface="+mn-cs"/>
        </a:defRPr>
      </a:lvl6pPr>
      <a:lvl7pPr marL="2971800" indent="-228600" algn="l" rtl="0" eaLnBrk="1" fontAlgn="base" hangingPunct="1">
        <a:spcBef>
          <a:spcPct val="20000"/>
        </a:spcBef>
        <a:spcAft>
          <a:spcPct val="0"/>
        </a:spcAft>
        <a:buFont typeface="Arial" charset="0"/>
        <a:buChar char="○"/>
        <a:defRPr sz="2000">
          <a:solidFill>
            <a:srgbClr val="00A7E5"/>
          </a:solidFill>
          <a:latin typeface="+mn-lt"/>
          <a:cs typeface="+mn-cs"/>
        </a:defRPr>
      </a:lvl7pPr>
      <a:lvl8pPr marL="3429000" indent="-228600" algn="l" rtl="0" eaLnBrk="1" fontAlgn="base" hangingPunct="1">
        <a:spcBef>
          <a:spcPct val="20000"/>
        </a:spcBef>
        <a:spcAft>
          <a:spcPct val="0"/>
        </a:spcAft>
        <a:buFont typeface="Arial" charset="0"/>
        <a:buChar char="○"/>
        <a:defRPr sz="2000">
          <a:solidFill>
            <a:srgbClr val="00A7E5"/>
          </a:solidFill>
          <a:latin typeface="+mn-lt"/>
          <a:cs typeface="+mn-cs"/>
        </a:defRPr>
      </a:lvl8pPr>
      <a:lvl9pPr marL="3886200" indent="-228600" algn="l" rtl="0" eaLnBrk="1" fontAlgn="base" hangingPunct="1">
        <a:spcBef>
          <a:spcPct val="20000"/>
        </a:spcBef>
        <a:spcAft>
          <a:spcPct val="0"/>
        </a:spcAft>
        <a:buFont typeface="Arial" charset="0"/>
        <a:buChar char="○"/>
        <a:defRPr sz="2000">
          <a:solidFill>
            <a:srgbClr val="00A7E5"/>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hyperlink" Target="mailto:info@marinespecies.org" TargetMode="External"/><Relationship Id="rId2" Type="http://schemas.openxmlformats.org/officeDocument/2006/relationships/hyperlink" Target="http://www.tdwg.org/standards/150/download/" TargetMode="External"/><Relationship Id="rId1" Type="http://schemas.openxmlformats.org/officeDocument/2006/relationships/slideLayout" Target="../slideLayouts/slideLayout1.xml"/><Relationship Id="rId5" Type="http://schemas.openxmlformats.org/officeDocument/2006/relationships/hyperlink" Target="http://www.marinespecies.org/" TargetMode="Externa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marinespecies.org/"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www.marinespecies.org/"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seadatanet.org/urnurl/SDN:P06:PMSQ" TargetMode="External"/><Relationship Id="rId2" Type="http://schemas.openxmlformats.org/officeDocument/2006/relationships/hyperlink" Target="http://www.seadatanet.org/urnurl/SDN:P01::SDBIOL02" TargetMode="External"/><Relationship Id="rId1" Type="http://schemas.openxmlformats.org/officeDocument/2006/relationships/slideLayout" Target="../slideLayouts/slideLayout13.xml"/><Relationship Id="rId5" Type="http://schemas.openxmlformats.org/officeDocument/2006/relationships/hyperlink" Target="http://www.seadatanet.org/urnurl/SDN:P06::ULCM" TargetMode="External"/><Relationship Id="rId4" Type="http://schemas.openxmlformats.org/officeDocument/2006/relationships/hyperlink" Target="http://www.seadatanet.org/urnurl/SDN:P01::OBSINDLX"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marbef.org/data/eurobissearch.php"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idx="4294967295"/>
          </p:nvPr>
        </p:nvSpPr>
        <p:spPr>
          <a:xfrm>
            <a:off x="1403648" y="4580955"/>
            <a:ext cx="7200900" cy="648245"/>
          </a:xfrm>
          <a:prstGeom prst="rect">
            <a:avLst/>
          </a:prstGeom>
        </p:spPr>
        <p:txBody>
          <a:bodyPr/>
          <a:lstStyle/>
          <a:p>
            <a:r>
              <a:rPr lang="nl-BE" sz="2800" b="1" i="1" dirty="0" err="1" smtClean="0">
                <a:solidFill>
                  <a:srgbClr val="0070C0"/>
                </a:solidFill>
              </a:rPr>
              <a:t>Introduction</a:t>
            </a:r>
            <a:r>
              <a:rPr lang="nl-BE" sz="2800" b="1" i="1" dirty="0" smtClean="0">
                <a:solidFill>
                  <a:srgbClr val="0070C0"/>
                </a:solidFill>
              </a:rPr>
              <a:t> to </a:t>
            </a:r>
            <a:r>
              <a:rPr lang="nl-BE" sz="2800" b="1" i="1" dirty="0" err="1" smtClean="0">
                <a:solidFill>
                  <a:srgbClr val="0070C0"/>
                </a:solidFill>
              </a:rPr>
              <a:t>biological</a:t>
            </a:r>
            <a:r>
              <a:rPr lang="nl-BE" sz="2800" b="1" i="1" dirty="0" smtClean="0">
                <a:solidFill>
                  <a:srgbClr val="0070C0"/>
                </a:solidFill>
              </a:rPr>
              <a:t> data management</a:t>
            </a:r>
            <a:br>
              <a:rPr lang="nl-BE" sz="2800" b="1" i="1" dirty="0" smtClean="0">
                <a:solidFill>
                  <a:srgbClr val="0070C0"/>
                </a:solidFill>
              </a:rPr>
            </a:br>
            <a:endParaRPr lang="nl-BE" sz="1600" b="1" i="1" dirty="0">
              <a:solidFill>
                <a:srgbClr val="0070C0"/>
              </a:solidFill>
            </a:endParaRPr>
          </a:p>
        </p:txBody>
      </p:sp>
      <p:sp>
        <p:nvSpPr>
          <p:cNvPr id="5" name="Rectangle 2"/>
          <p:cNvSpPr>
            <a:spLocks noGrp="1" noChangeArrowheads="1"/>
          </p:cNvSpPr>
          <p:nvPr>
            <p:ph type="ctrTitle" idx="4294967295"/>
          </p:nvPr>
        </p:nvSpPr>
        <p:spPr>
          <a:xfrm>
            <a:off x="899492" y="5877272"/>
            <a:ext cx="7200900" cy="432048"/>
          </a:xfrm>
          <a:prstGeom prst="rect">
            <a:avLst/>
          </a:prstGeom>
        </p:spPr>
        <p:txBody>
          <a:bodyPr/>
          <a:lstStyle/>
          <a:p>
            <a:r>
              <a:rPr lang="nl-BE" sz="1600" b="1" i="1" dirty="0" smtClean="0">
                <a:solidFill>
                  <a:srgbClr val="0070C0"/>
                </a:solidFill>
              </a:rPr>
              <a:t>Klaas Deneudt – </a:t>
            </a:r>
            <a:r>
              <a:rPr lang="nl-BE" sz="1600" b="1" i="1" dirty="0" err="1" smtClean="0">
                <a:solidFill>
                  <a:srgbClr val="0070C0"/>
                </a:solidFill>
              </a:rPr>
              <a:t>Flanders</a:t>
            </a:r>
            <a:r>
              <a:rPr lang="nl-BE" sz="1600" b="1" i="1" dirty="0" smtClean="0">
                <a:solidFill>
                  <a:srgbClr val="0070C0"/>
                </a:solidFill>
              </a:rPr>
              <a:t> Marine </a:t>
            </a:r>
            <a:r>
              <a:rPr lang="nl-BE" sz="1600" b="1" i="1" dirty="0" err="1" smtClean="0">
                <a:solidFill>
                  <a:srgbClr val="0070C0"/>
                </a:solidFill>
              </a:rPr>
              <a:t>Institute</a:t>
            </a:r>
            <a:endParaRPr lang="nl-BE" sz="1600" b="1" i="1" dirty="0">
              <a:solidFill>
                <a:srgbClr val="0070C0"/>
              </a:solidFill>
            </a:endParaRPr>
          </a:p>
        </p:txBody>
      </p:sp>
      <p:pic>
        <p:nvPicPr>
          <p:cNvPr id="3074" name="Picture 2" descr="S:\admin\Logo's\Logo's VLIZ\kleur\jpg\VLIZ_NED_EN.jpg"/>
          <p:cNvPicPr>
            <a:picLocks noChangeAspect="1" noChangeArrowheads="1"/>
          </p:cNvPicPr>
          <p:nvPr/>
        </p:nvPicPr>
        <p:blipFill>
          <a:blip r:embed="rId2" cstate="print"/>
          <a:srcRect/>
          <a:stretch>
            <a:fillRect/>
          </a:stretch>
        </p:blipFill>
        <p:spPr bwMode="auto">
          <a:xfrm>
            <a:off x="6588224" y="5661248"/>
            <a:ext cx="2266751" cy="97055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467544" y="2432179"/>
            <a:ext cx="3870325" cy="3108543"/>
          </a:xfrm>
          <a:prstGeom prst="rect">
            <a:avLst/>
          </a:prstGeom>
          <a:noFill/>
          <a:ln w="9525">
            <a:noFill/>
            <a:miter lim="800000"/>
            <a:headEnd/>
            <a:tailEnd/>
          </a:ln>
        </p:spPr>
        <p:txBody>
          <a:bodyPr>
            <a:spAutoFit/>
          </a:bodyPr>
          <a:lstStyle/>
          <a:p>
            <a:r>
              <a:rPr lang="en-US" sz="1400" b="1" dirty="0" err="1">
                <a:ea typeface="ＭＳ Ｐゴシック" pitchFamily="34" charset="-128"/>
              </a:rPr>
              <a:t>Actinobacillus</a:t>
            </a:r>
            <a:r>
              <a:rPr lang="en-US" sz="1400" b="1" dirty="0">
                <a:ea typeface="ＭＳ Ｐゴシック" pitchFamily="34" charset="-128"/>
              </a:rPr>
              <a:t> </a:t>
            </a:r>
            <a:r>
              <a:rPr lang="en-US" sz="1400" b="1" dirty="0" err="1" smtClean="0">
                <a:ea typeface="ＭＳ Ｐゴシック" pitchFamily="34" charset="-128"/>
              </a:rPr>
              <a:t>actimomycetemcomitans</a:t>
            </a:r>
            <a:endParaRPr lang="en-US" sz="1400" b="1"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a:ea typeface="ＭＳ Ｐゴシック" pitchFamily="34" charset="-128"/>
              </a:rPr>
              <a:t>actimycetemcomitans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actinmycetemcomitans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actinomicetemcomitans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actinomyceremcomitans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actinomycetam</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actinomycetamcomitans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actinomycetecomitans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actinomycetemcmitans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a:ea typeface="ＭＳ Ｐゴシック" pitchFamily="34" charset="-128"/>
              </a:rPr>
              <a:t>actinomycetemcomintans</a:t>
            </a:r>
            <a:endParaRPr lang="en-US" sz="1400" dirty="0">
              <a:ea typeface="ＭＳ Ｐゴシック" pitchFamily="34" charset="-128"/>
            </a:endParaRPr>
          </a:p>
          <a:p>
            <a:r>
              <a:rPr lang="en-US" sz="1400" dirty="0" err="1">
                <a:ea typeface="ＭＳ Ｐゴシック" pitchFamily="34" charset="-128"/>
              </a:rPr>
              <a:t>Actinobacillus</a:t>
            </a:r>
            <a:r>
              <a:rPr lang="en-US" sz="1400" dirty="0">
                <a:ea typeface="ＭＳ Ｐゴシック" pitchFamily="34" charset="-128"/>
              </a:rPr>
              <a:t> </a:t>
            </a:r>
            <a:r>
              <a:rPr lang="en-US" sz="1400" dirty="0" err="1" smtClean="0">
                <a:ea typeface="ＭＳ Ｐゴシック" pitchFamily="34" charset="-128"/>
              </a:rPr>
              <a:t>actinomycetemcomitance</a:t>
            </a:r>
            <a:endParaRPr lang="en-US" sz="1400" dirty="0">
              <a:ea typeface="ＭＳ Ｐゴシック" pitchFamily="34" charset="-128"/>
            </a:endParaRPr>
          </a:p>
        </p:txBody>
      </p:sp>
      <p:sp>
        <p:nvSpPr>
          <p:cNvPr id="7" name="Rectangle 4"/>
          <p:cNvSpPr>
            <a:spLocks noChangeArrowheads="1"/>
          </p:cNvSpPr>
          <p:nvPr/>
        </p:nvSpPr>
        <p:spPr bwMode="auto">
          <a:xfrm>
            <a:off x="4435475" y="2647622"/>
            <a:ext cx="4572000" cy="2893100"/>
          </a:xfrm>
          <a:prstGeom prst="rect">
            <a:avLst/>
          </a:prstGeom>
          <a:noFill/>
          <a:ln w="9525">
            <a:noFill/>
            <a:miter lim="800000"/>
            <a:headEnd/>
            <a:tailEnd/>
          </a:ln>
        </p:spPr>
        <p:txBody>
          <a:bodyPr>
            <a:spAutoFit/>
          </a:bodyPr>
          <a:lstStyle/>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actinomycetemcomitants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actinomycetemcommitans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actinomycetemocimitans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actinomycetencomitans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actinomycetum</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actinomyctemcomitans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actinomyectomcomitans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actinomyetemcomitans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actinonmycetemcomitans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actionomycetemcomitans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actynomicetemcomitans</a:t>
            </a:r>
            <a:endParaRPr lang="en-US" sz="1400" dirty="0" smtClean="0">
              <a:ea typeface="ＭＳ Ｐゴシック" pitchFamily="34" charset="-128"/>
            </a:endParaRPr>
          </a:p>
          <a:p>
            <a:r>
              <a:rPr lang="en-US" sz="1400" dirty="0" err="1" smtClean="0">
                <a:ea typeface="ＭＳ Ｐゴシック" pitchFamily="34" charset="-128"/>
              </a:rPr>
              <a:t>Actinobacillus</a:t>
            </a:r>
            <a:r>
              <a:rPr lang="en-US" sz="1400" dirty="0" smtClean="0">
                <a:ea typeface="ＭＳ Ｐゴシック" pitchFamily="34" charset="-128"/>
              </a:rPr>
              <a:t> </a:t>
            </a:r>
            <a:r>
              <a:rPr lang="en-US" sz="1400" dirty="0" err="1" smtClean="0">
                <a:ea typeface="ＭＳ Ｐゴシック" pitchFamily="34" charset="-128"/>
              </a:rPr>
              <a:t>antinomycetemcomitans</a:t>
            </a:r>
            <a:endParaRPr lang="en-GB" sz="1400" dirty="0">
              <a:ea typeface="ＭＳ Ｐゴシック" pitchFamily="34" charset="-128"/>
            </a:endParaRPr>
          </a:p>
        </p:txBody>
      </p:sp>
      <p:sp>
        <p:nvSpPr>
          <p:cNvPr id="8" name="TextBox 5"/>
          <p:cNvSpPr txBox="1">
            <a:spLocks noChangeArrowheads="1"/>
          </p:cNvSpPr>
          <p:nvPr/>
        </p:nvSpPr>
        <p:spPr bwMode="auto">
          <a:xfrm>
            <a:off x="1619672" y="5612730"/>
            <a:ext cx="5688632" cy="523220"/>
          </a:xfrm>
          <a:prstGeom prst="rect">
            <a:avLst/>
          </a:prstGeom>
          <a:noFill/>
          <a:ln w="9525">
            <a:noFill/>
            <a:miter lim="800000"/>
            <a:headEnd/>
            <a:tailEnd/>
          </a:ln>
        </p:spPr>
        <p:txBody>
          <a:bodyPr wrap="square">
            <a:spAutoFit/>
          </a:bodyPr>
          <a:lstStyle/>
          <a:p>
            <a:pPr>
              <a:buFont typeface="Arial Unicode MS" pitchFamily="34" charset="-128"/>
              <a:buChar char="•"/>
            </a:pPr>
            <a:r>
              <a:rPr lang="en-GB" sz="1400" dirty="0">
                <a:solidFill>
                  <a:srgbClr val="0070C0"/>
                </a:solidFill>
                <a:ea typeface="ＭＳ Ｐゴシック" pitchFamily="34" charset="-128"/>
              </a:rPr>
              <a:t> Difficulties with Latinized Names</a:t>
            </a:r>
          </a:p>
          <a:p>
            <a:pPr>
              <a:buFont typeface="Arial Unicode MS" pitchFamily="34" charset="-128"/>
              <a:buChar char="•"/>
            </a:pPr>
            <a:r>
              <a:rPr lang="en-GB" sz="1400" dirty="0">
                <a:solidFill>
                  <a:srgbClr val="0070C0"/>
                </a:solidFill>
                <a:ea typeface="ＭＳ Ｐゴシック" pitchFamily="34" charset="-128"/>
              </a:rPr>
              <a:t> Transcription errors</a:t>
            </a:r>
          </a:p>
        </p:txBody>
      </p:sp>
      <p:sp>
        <p:nvSpPr>
          <p:cNvPr id="9" name="Rectangle 7"/>
          <p:cNvSpPr>
            <a:spLocks noChangeArrowheads="1"/>
          </p:cNvSpPr>
          <p:nvPr/>
        </p:nvSpPr>
        <p:spPr bwMode="auto">
          <a:xfrm>
            <a:off x="251520" y="6260802"/>
            <a:ext cx="8458200" cy="336550"/>
          </a:xfrm>
          <a:prstGeom prst="rect">
            <a:avLst/>
          </a:prstGeom>
          <a:noFill/>
          <a:ln w="9525">
            <a:noFill/>
            <a:miter lim="800000"/>
            <a:headEnd/>
            <a:tailEnd/>
          </a:ln>
        </p:spPr>
        <p:txBody>
          <a:bodyPr>
            <a:spAutoFit/>
          </a:bodyPr>
          <a:lstStyle/>
          <a:p>
            <a:pPr algn="ctr"/>
            <a:r>
              <a:rPr lang="en-GB" sz="1600" dirty="0" smtClean="0">
                <a:solidFill>
                  <a:srgbClr val="0070C0"/>
                </a:solidFill>
                <a:ea typeface="ＭＳ Ｐゴシック" pitchFamily="34" charset="-128"/>
              </a:rPr>
              <a:t>Which one is correct? Controlled taxonomic vocabulary necessary!</a:t>
            </a:r>
            <a:endParaRPr lang="en-GB" sz="1600" dirty="0">
              <a:solidFill>
                <a:srgbClr val="0070C0"/>
              </a:solidFill>
              <a:ea typeface="ＭＳ Ｐゴシック" pitchFamily="34" charset="-128"/>
            </a:endParaRPr>
          </a:p>
        </p:txBody>
      </p:sp>
      <p:sp>
        <p:nvSpPr>
          <p:cNvPr id="10" name="TextBox 9"/>
          <p:cNvSpPr txBox="1"/>
          <p:nvPr/>
        </p:nvSpPr>
        <p:spPr>
          <a:xfrm>
            <a:off x="539552" y="1187460"/>
            <a:ext cx="8064896" cy="923330"/>
          </a:xfrm>
          <a:prstGeom prst="rect">
            <a:avLst/>
          </a:prstGeom>
          <a:noFill/>
        </p:spPr>
        <p:txBody>
          <a:bodyPr wrap="square" rtlCol="0">
            <a:spAutoFit/>
          </a:bodyPr>
          <a:lstStyle/>
          <a:p>
            <a:pPr algn="ctr"/>
            <a:r>
              <a:rPr lang="es-ES" b="1" dirty="0" err="1" smtClean="0"/>
              <a:t>Taxonomy</a:t>
            </a:r>
            <a:r>
              <a:rPr lang="es-ES" b="1" dirty="0" smtClean="0"/>
              <a:t>: </a:t>
            </a:r>
            <a:r>
              <a:rPr lang="es-ES" b="1" dirty="0" err="1" smtClean="0"/>
              <a:t>spelling</a:t>
            </a:r>
            <a:r>
              <a:rPr lang="es-ES" b="1" dirty="0" smtClean="0"/>
              <a:t> </a:t>
            </a:r>
            <a:r>
              <a:rPr lang="es-ES" b="1" dirty="0" err="1" smtClean="0"/>
              <a:t>errors</a:t>
            </a:r>
            <a:endParaRPr lang="es-ES" b="1" dirty="0" smtClean="0"/>
          </a:p>
          <a:p>
            <a:pPr algn="ctr"/>
            <a:endParaRPr lang="es-ES" b="1" dirty="0" smtClean="0"/>
          </a:p>
          <a:p>
            <a:pPr algn="ctr"/>
            <a:r>
              <a:rPr lang="es-ES" b="1" i="1" dirty="0" smtClean="0"/>
              <a:t>… </a:t>
            </a:r>
            <a:r>
              <a:rPr lang="es-ES" b="1" i="1" dirty="0" err="1" smtClean="0"/>
              <a:t>some</a:t>
            </a:r>
            <a:r>
              <a:rPr lang="es-ES" b="1" i="1" dirty="0" smtClean="0"/>
              <a:t> </a:t>
            </a:r>
            <a:r>
              <a:rPr lang="es-ES" b="1" i="1" dirty="0" err="1" smtClean="0"/>
              <a:t>names</a:t>
            </a:r>
            <a:r>
              <a:rPr lang="es-ES" b="1" i="1" dirty="0" smtClean="0"/>
              <a:t> are </a:t>
            </a:r>
            <a:r>
              <a:rPr lang="es-ES" b="1" i="1" dirty="0" err="1" smtClean="0"/>
              <a:t>harder</a:t>
            </a:r>
            <a:r>
              <a:rPr lang="es-ES" b="1" i="1" dirty="0" smtClean="0"/>
              <a:t> </a:t>
            </a:r>
            <a:r>
              <a:rPr lang="es-ES" b="1" i="1" dirty="0" err="1" smtClean="0"/>
              <a:t>to</a:t>
            </a:r>
            <a:r>
              <a:rPr lang="es-ES" b="1" i="1" dirty="0" smtClean="0"/>
              <a:t> </a:t>
            </a:r>
            <a:r>
              <a:rPr lang="es-ES" b="1" i="1" dirty="0" err="1" smtClean="0"/>
              <a:t>spell</a:t>
            </a:r>
            <a:r>
              <a:rPr lang="es-ES" b="1" i="1" dirty="0" smtClean="0"/>
              <a:t> </a:t>
            </a:r>
            <a:r>
              <a:rPr lang="es-ES" b="1" i="1" dirty="0" err="1" smtClean="0"/>
              <a:t>than</a:t>
            </a:r>
            <a:r>
              <a:rPr lang="es-ES" b="1" i="1" dirty="0" smtClean="0"/>
              <a:t> </a:t>
            </a:r>
            <a:r>
              <a:rPr lang="es-ES" b="1" i="1" dirty="0" err="1" smtClean="0"/>
              <a:t>others</a:t>
            </a:r>
            <a:r>
              <a:rPr lang="es-ES" b="1" i="1" dirty="0" smtClean="0"/>
              <a:t> …</a:t>
            </a:r>
            <a:endParaRPr lang="nl-NL"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39552" y="1628800"/>
          <a:ext cx="6286500" cy="1528936"/>
        </p:xfrm>
        <a:graphic>
          <a:graphicData uri="http://schemas.openxmlformats.org/drawingml/2006/table">
            <a:tbl>
              <a:tblPr/>
              <a:tblGrid>
                <a:gridCol w="1243012"/>
                <a:gridCol w="2349500"/>
                <a:gridCol w="544513"/>
                <a:gridCol w="2149475"/>
              </a:tblGrid>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1" i="0" u="none" strike="noStrike" cap="none" normalizeH="0" baseline="0" dirty="0" smtClean="0">
                          <a:ln>
                            <a:noFill/>
                          </a:ln>
                          <a:solidFill>
                            <a:srgbClr val="FFFFFF"/>
                          </a:solidFill>
                          <a:effectLst/>
                          <a:latin typeface="Calibri" pitchFamily="34" charset="0"/>
                        </a:rPr>
                        <a:t>Dataset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1" i="0" u="none" strike="noStrike" cap="none" normalizeH="0" baseline="0" dirty="0" err="1" smtClean="0">
                          <a:ln>
                            <a:noFill/>
                          </a:ln>
                          <a:solidFill>
                            <a:srgbClr val="FFFFFF"/>
                          </a:solidFill>
                          <a:effectLst/>
                          <a:latin typeface="Calibri" pitchFamily="34" charset="0"/>
                        </a:rPr>
                        <a:t>Before</a:t>
                      </a:r>
                      <a:r>
                        <a:rPr kumimoji="0" lang="nl-NL" sz="1400" b="1" i="0" u="none" strike="noStrike" cap="none" normalizeH="0" baseline="0" dirty="0" smtClean="0">
                          <a:ln>
                            <a:noFill/>
                          </a:ln>
                          <a:solidFill>
                            <a:srgbClr val="FFFFFF"/>
                          </a:solidFill>
                          <a:effectLst/>
                          <a:latin typeface="Calibri" pitchFamily="34" charset="0"/>
                        </a:rPr>
                        <a:t> </a:t>
                      </a:r>
                      <a:r>
                        <a:rPr kumimoji="0" lang="nl-NL" sz="1400" b="1" i="0" u="none" strike="noStrike" cap="none" normalizeH="0" baseline="0" dirty="0" err="1" smtClean="0">
                          <a:ln>
                            <a:noFill/>
                          </a:ln>
                          <a:solidFill>
                            <a:srgbClr val="FFFFFF"/>
                          </a:solidFill>
                          <a:effectLst/>
                          <a:latin typeface="Calibri" pitchFamily="34" charset="0"/>
                        </a:rPr>
                        <a:t>tax</a:t>
                      </a:r>
                      <a:r>
                        <a:rPr kumimoji="0" lang="nl-NL" sz="1400" b="1" i="0" u="none" strike="noStrike" cap="none" normalizeH="0" baseline="0" dirty="0" smtClean="0">
                          <a:ln>
                            <a:noFill/>
                          </a:ln>
                          <a:solidFill>
                            <a:srgbClr val="FFFFFF"/>
                          </a:solidFill>
                          <a:effectLst/>
                          <a:latin typeface="Calibri" pitchFamily="34" charset="0"/>
                        </a:rPr>
                        <a:t>. check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nl-NL" sz="14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1" i="0" u="none" strike="noStrike" cap="none" normalizeH="0" baseline="0" smtClean="0">
                          <a:ln>
                            <a:noFill/>
                          </a:ln>
                          <a:solidFill>
                            <a:srgbClr val="FFFFFF"/>
                          </a:solidFill>
                          <a:effectLst/>
                          <a:latin typeface="Calibri" pitchFamily="34" charset="0"/>
                        </a:rPr>
                        <a:t>After tax. check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2712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0" i="0" u="none" strike="noStrike" cap="none" normalizeH="0" baseline="0" smtClean="0">
                          <a:ln>
                            <a:noFill/>
                          </a:ln>
                          <a:solidFill>
                            <a:srgbClr val="000000"/>
                          </a:solidFill>
                          <a:effectLst/>
                          <a:latin typeface="Calibri"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0" i="1" u="none" strike="noStrike" cap="none" normalizeH="0" baseline="0" dirty="0" err="1" smtClean="0">
                          <a:ln>
                            <a:noFill/>
                          </a:ln>
                          <a:solidFill>
                            <a:srgbClr val="000000"/>
                          </a:solidFill>
                          <a:effectLst/>
                          <a:latin typeface="Calibri" pitchFamily="34" charset="0"/>
                        </a:rPr>
                        <a:t>Amphiura</a:t>
                      </a:r>
                      <a:r>
                        <a:rPr kumimoji="0" lang="nl-NL" sz="1400" b="0" i="1" u="none" strike="noStrike" cap="none" normalizeH="0" baseline="0" dirty="0" smtClean="0">
                          <a:ln>
                            <a:noFill/>
                          </a:ln>
                          <a:solidFill>
                            <a:srgbClr val="000000"/>
                          </a:solidFill>
                          <a:effectLst/>
                          <a:latin typeface="Calibri" pitchFamily="34" charset="0"/>
                        </a:rPr>
                        <a:t> </a:t>
                      </a:r>
                      <a:r>
                        <a:rPr kumimoji="0" lang="nl-NL" sz="1400" b="0" i="1" u="none" strike="noStrike" cap="none" normalizeH="0" baseline="0" dirty="0" err="1" smtClean="0">
                          <a:ln>
                            <a:noFill/>
                          </a:ln>
                          <a:solidFill>
                            <a:srgbClr val="000000"/>
                          </a:solidFill>
                          <a:effectLst/>
                          <a:latin typeface="Calibri" pitchFamily="34" charset="0"/>
                        </a:rPr>
                        <a:t>sunderali</a:t>
                      </a:r>
                      <a:endParaRPr kumimoji="0" lang="nl-NL" sz="1400" b="0" i="1"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544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0" i="0" u="none" strike="noStrike" cap="none" normalizeH="0" baseline="0" smtClean="0">
                          <a:ln>
                            <a:noFill/>
                          </a:ln>
                          <a:solidFill>
                            <a:srgbClr val="000000"/>
                          </a:solidFill>
                          <a:effectLst/>
                          <a:latin typeface="Calibri"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0" i="1" u="none" strike="noStrike" cap="none" normalizeH="0" baseline="0" smtClean="0">
                          <a:ln>
                            <a:noFill/>
                          </a:ln>
                          <a:solidFill>
                            <a:srgbClr val="000000"/>
                          </a:solidFill>
                          <a:effectLst/>
                          <a:latin typeface="Calibri" pitchFamily="34" charset="0"/>
                        </a:rPr>
                        <a:t>Amphiura sundevali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0" i="1" u="none" strike="noStrike" cap="none" normalizeH="0" baseline="0" dirty="0" err="1" smtClean="0">
                          <a:ln>
                            <a:noFill/>
                          </a:ln>
                          <a:solidFill>
                            <a:srgbClr val="000000"/>
                          </a:solidFill>
                          <a:effectLst/>
                          <a:latin typeface="Calibri" pitchFamily="34" charset="0"/>
                        </a:rPr>
                        <a:t>Amphiura</a:t>
                      </a:r>
                      <a:r>
                        <a:rPr kumimoji="0" lang="nl-NL" sz="1400" b="0" i="1" u="none" strike="noStrike" cap="none" normalizeH="0" baseline="0" dirty="0" smtClean="0">
                          <a:ln>
                            <a:noFill/>
                          </a:ln>
                          <a:solidFill>
                            <a:srgbClr val="000000"/>
                          </a:solidFill>
                          <a:effectLst/>
                          <a:latin typeface="Calibri" pitchFamily="34" charset="0"/>
                        </a:rPr>
                        <a:t> </a:t>
                      </a:r>
                      <a:r>
                        <a:rPr kumimoji="0" lang="nl-NL" sz="1400" b="0" i="1" u="none" strike="noStrike" cap="none" normalizeH="0" baseline="0" dirty="0" err="1" smtClean="0">
                          <a:ln>
                            <a:noFill/>
                          </a:ln>
                          <a:solidFill>
                            <a:srgbClr val="000000"/>
                          </a:solidFill>
                          <a:effectLst/>
                          <a:latin typeface="Calibri" pitchFamily="34" charset="0"/>
                        </a:rPr>
                        <a:t>sundevalli</a:t>
                      </a:r>
                      <a:endParaRPr kumimoji="0" lang="nl-NL" sz="1400" b="0" i="1"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309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0" i="0" u="none" strike="noStrike" cap="none" normalizeH="0" baseline="0" smtClean="0">
                          <a:ln>
                            <a:noFill/>
                          </a:ln>
                          <a:solidFill>
                            <a:srgbClr val="000000"/>
                          </a:solidFill>
                          <a:effectLst/>
                          <a:latin typeface="Calibri"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0" i="1" u="none" strike="noStrike" cap="none" normalizeH="0" baseline="0" smtClean="0">
                          <a:ln>
                            <a:noFill/>
                          </a:ln>
                          <a:solidFill>
                            <a:srgbClr val="000000"/>
                          </a:solidFill>
                          <a:effectLst/>
                          <a:latin typeface="Calibri" pitchFamily="34" charset="0"/>
                        </a:rPr>
                        <a:t>Amphiura sundvali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288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400" b="0" i="0" u="none" strike="noStrike" cap="none" normalizeH="0" baseline="0" dirty="0" smtClean="0">
                          <a:ln>
                            <a:noFill/>
                          </a:ln>
                          <a:solidFill>
                            <a:srgbClr val="000000"/>
                          </a:solidFill>
                          <a:effectLst/>
                          <a:latin typeface="Calibri"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0" i="1" u="none" strike="noStrike" cap="none" normalizeH="0" baseline="0" dirty="0" err="1" smtClean="0">
                          <a:ln>
                            <a:noFill/>
                          </a:ln>
                          <a:solidFill>
                            <a:srgbClr val="000000"/>
                          </a:solidFill>
                          <a:effectLst/>
                          <a:latin typeface="Calibri" pitchFamily="34" charset="0"/>
                        </a:rPr>
                        <a:t>Amphiura</a:t>
                      </a:r>
                      <a:r>
                        <a:rPr kumimoji="0" lang="nl-NL" sz="1400" b="0" i="1" u="none" strike="noStrike" cap="none" normalizeH="0" baseline="0" dirty="0" smtClean="0">
                          <a:ln>
                            <a:noFill/>
                          </a:ln>
                          <a:solidFill>
                            <a:srgbClr val="000000"/>
                          </a:solidFill>
                          <a:effectLst/>
                          <a:latin typeface="Calibri" pitchFamily="34" charset="0"/>
                        </a:rPr>
                        <a:t> </a:t>
                      </a:r>
                      <a:r>
                        <a:rPr kumimoji="0" lang="nl-NL" sz="1400" b="0" i="1" u="none" strike="noStrike" cap="none" normalizeH="0" baseline="0" dirty="0" err="1" smtClean="0">
                          <a:ln>
                            <a:noFill/>
                          </a:ln>
                          <a:solidFill>
                            <a:srgbClr val="000000"/>
                          </a:solidFill>
                          <a:effectLst/>
                          <a:latin typeface="Calibri" pitchFamily="34" charset="0"/>
                        </a:rPr>
                        <a:t>sundevalli</a:t>
                      </a:r>
                      <a:endParaRPr kumimoji="0" lang="nl-NL" sz="1400" b="0" i="1"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400" b="0" i="0" u="none" strike="noStrike" cap="none" normalizeH="0" baseline="0" dirty="0" smtClean="0">
                        <a:ln>
                          <a:noFill/>
                        </a:ln>
                        <a:solidFill>
                          <a:srgbClr val="000000"/>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pic>
        <p:nvPicPr>
          <p:cNvPr id="7" name="Picture 2" descr="Amphiura sundevalli"/>
          <p:cNvPicPr>
            <a:picLocks noChangeAspect="1" noChangeArrowheads="1"/>
          </p:cNvPicPr>
          <p:nvPr/>
        </p:nvPicPr>
        <p:blipFill>
          <a:blip r:embed="rId2" cstate="print"/>
          <a:srcRect/>
          <a:stretch>
            <a:fillRect/>
          </a:stretch>
        </p:blipFill>
        <p:spPr bwMode="auto">
          <a:xfrm>
            <a:off x="7092280" y="1764506"/>
            <a:ext cx="1850637" cy="1232446"/>
          </a:xfrm>
          <a:prstGeom prst="rect">
            <a:avLst/>
          </a:prstGeom>
          <a:noFill/>
          <a:ln w="9525">
            <a:noFill/>
            <a:miter lim="800000"/>
            <a:headEnd/>
            <a:tailEnd/>
          </a:ln>
        </p:spPr>
      </p:pic>
      <p:sp>
        <p:nvSpPr>
          <p:cNvPr id="8" name="Rectangle 7"/>
          <p:cNvSpPr/>
          <p:nvPr/>
        </p:nvSpPr>
        <p:spPr>
          <a:xfrm>
            <a:off x="4139952" y="1412776"/>
            <a:ext cx="2736304"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erardia.png"/>
          <p:cNvPicPr>
            <a:picLocks noChangeAspect="1"/>
          </p:cNvPicPr>
          <p:nvPr/>
        </p:nvPicPr>
        <p:blipFill>
          <a:blip r:embed="rId2" cstate="print"/>
          <a:srcRect/>
          <a:stretch>
            <a:fillRect/>
          </a:stretch>
        </p:blipFill>
        <p:spPr bwMode="auto">
          <a:xfrm>
            <a:off x="7224713" y="1872952"/>
            <a:ext cx="1557337" cy="2324100"/>
          </a:xfrm>
          <a:prstGeom prst="rect">
            <a:avLst/>
          </a:prstGeom>
          <a:noFill/>
          <a:ln w="9525">
            <a:noFill/>
            <a:miter lim="800000"/>
            <a:headEnd/>
            <a:tailEnd/>
          </a:ln>
        </p:spPr>
      </p:pic>
      <p:sp>
        <p:nvSpPr>
          <p:cNvPr id="7" name="TextBox 3"/>
          <p:cNvSpPr txBox="1">
            <a:spLocks noChangeArrowheads="1"/>
          </p:cNvSpPr>
          <p:nvPr/>
        </p:nvSpPr>
        <p:spPr bwMode="auto">
          <a:xfrm>
            <a:off x="457200" y="1825327"/>
            <a:ext cx="6781800" cy="4772025"/>
          </a:xfrm>
          <a:prstGeom prst="rect">
            <a:avLst/>
          </a:prstGeom>
          <a:noFill/>
          <a:ln w="9525">
            <a:noFill/>
            <a:miter lim="800000"/>
            <a:headEnd/>
            <a:tailEnd/>
          </a:ln>
        </p:spPr>
        <p:txBody>
          <a:bodyPr>
            <a:spAutoFit/>
          </a:bodyPr>
          <a:lstStyle/>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borealis</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pauperculum</a:t>
            </a:r>
            <a:r>
              <a:rPr lang="en-US" sz="1400" dirty="0">
                <a:ea typeface="ＭＳ Ｐゴシック" pitchFamily="34" charset="-128"/>
              </a:rPr>
              <a:t> borealis</a:t>
            </a:r>
          </a:p>
          <a:p>
            <a:r>
              <a:rPr lang="en-US" sz="1400" dirty="0" err="1">
                <a:ea typeface="ＭＳ Ｐゴシック" pitchFamily="34" charset="-128"/>
              </a:rPr>
              <a:t>Agalinis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var. Borealis</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pauperculum</a:t>
            </a:r>
            <a:r>
              <a:rPr lang="en-US" sz="1400" dirty="0">
                <a:ea typeface="ＭＳ Ｐゴシック" pitchFamily="34" charset="-128"/>
              </a:rPr>
              <a:t> var. borealis</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var. borealis</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var. borealis Pennell</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Britton var. borealis Pennell</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(Gray) Britt. var. borealis Pennell</a:t>
            </a:r>
          </a:p>
          <a:p>
            <a:r>
              <a:rPr lang="en-US" sz="1400" dirty="0" err="1">
                <a:ea typeface="ＭＳ Ｐゴシック" pitchFamily="34" charset="-128"/>
              </a:rPr>
              <a:t>Agalinis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a:t>
            </a:r>
            <a:r>
              <a:rPr lang="en-US" sz="1400" dirty="0" err="1">
                <a:ea typeface="ＭＳ Ｐゴシック" pitchFamily="34" charset="-128"/>
              </a:rPr>
              <a:t>A.Gray</a:t>
            </a:r>
            <a:r>
              <a:rPr lang="en-US" sz="1400" dirty="0">
                <a:ea typeface="ＭＳ Ｐゴシック" pitchFamily="34" charset="-128"/>
              </a:rPr>
              <a:t>) Britton var. borealis Pennell</a:t>
            </a:r>
          </a:p>
          <a:p>
            <a:r>
              <a:rPr lang="en-US" sz="1400" dirty="0" err="1">
                <a:ea typeface="ＭＳ Ｐゴシック" pitchFamily="34" charset="-128"/>
              </a:rPr>
              <a:t>Agalinus</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(Gray) Britton var. borealis (Pennell) </a:t>
            </a:r>
            <a:r>
              <a:rPr lang="en-US" sz="1400" dirty="0" err="1">
                <a:ea typeface="ＭＳ Ｐゴシック" pitchFamily="34" charset="-128"/>
              </a:rPr>
              <a:t>Zenkert</a:t>
            </a:r>
            <a:r>
              <a:rPr lang="en-US" sz="1400" dirty="0">
                <a:ea typeface="ＭＳ Ｐゴシック" pitchFamily="34" charset="-128"/>
              </a:rPr>
              <a:t> 1934</a:t>
            </a:r>
          </a:p>
          <a:p>
            <a:endParaRPr lang="en-US" sz="1400" dirty="0">
              <a:ea typeface="ＭＳ Ｐゴシック" pitchFamily="34" charset="-128"/>
            </a:endParaRP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borealis</a:t>
            </a: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var. borealis</a:t>
            </a: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var. borealis (Pennell) </a:t>
            </a:r>
            <a:r>
              <a:rPr lang="en-US" sz="1400" dirty="0" err="1">
                <a:ea typeface="ＭＳ Ｐゴシック" pitchFamily="34" charset="-128"/>
              </a:rPr>
              <a:t>Deam</a:t>
            </a:r>
            <a:endParaRPr lang="en-US" sz="1400" dirty="0">
              <a:ea typeface="ＭＳ Ｐゴシック" pitchFamily="34" charset="-128"/>
            </a:endParaRP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(Gray) Britt. var. borealis (Pennell) </a:t>
            </a:r>
            <a:r>
              <a:rPr lang="en-US" sz="1400" dirty="0" err="1">
                <a:ea typeface="ＭＳ Ｐゴシック" pitchFamily="34" charset="-128"/>
              </a:rPr>
              <a:t>Deam</a:t>
            </a:r>
            <a:endParaRPr lang="en-US" sz="1400" dirty="0">
              <a:ea typeface="ＭＳ Ｐゴシック" pitchFamily="34" charset="-128"/>
            </a:endParaRP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(Gray) Britt. var. borealis (Pennell) </a:t>
            </a:r>
            <a:r>
              <a:rPr lang="en-US" sz="1400" dirty="0" err="1">
                <a:ea typeface="ＭＳ Ｐゴシック" pitchFamily="34" charset="-128"/>
              </a:rPr>
              <a:t>Deam</a:t>
            </a:r>
            <a:endParaRPr lang="en-US" sz="1400" dirty="0">
              <a:ea typeface="ＭＳ Ｐゴシック" pitchFamily="34" charset="-128"/>
            </a:endParaRP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(A. Gray) Britton var. borealis (Pennell) </a:t>
            </a:r>
            <a:r>
              <a:rPr lang="en-US" sz="1400" dirty="0" err="1">
                <a:ea typeface="ＭＳ Ｐゴシック" pitchFamily="34" charset="-128"/>
              </a:rPr>
              <a:t>Deam</a:t>
            </a:r>
            <a:endParaRPr lang="en-US" sz="1400" dirty="0">
              <a:ea typeface="ＭＳ Ｐゴシック" pitchFamily="34" charset="-128"/>
            </a:endParaRPr>
          </a:p>
          <a:p>
            <a:endParaRPr lang="en-US" sz="1400" dirty="0">
              <a:ea typeface="ＭＳ Ｐゴシック" pitchFamily="34" charset="-128"/>
            </a:endParaRP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(A. Gray) Britton subsp. borealis (Pennell) Pennell</a:t>
            </a: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(Gray) Britt. ssp. borealis (Pennell) Pennell  </a:t>
            </a:r>
          </a:p>
          <a:p>
            <a:r>
              <a:rPr lang="en-US" sz="1400" dirty="0" err="1">
                <a:ea typeface="ＭＳ Ｐゴシック" pitchFamily="34" charset="-128"/>
              </a:rPr>
              <a:t>Gerardia</a:t>
            </a:r>
            <a:r>
              <a:rPr lang="en-US" sz="1400" dirty="0">
                <a:ea typeface="ＭＳ Ｐゴシック" pitchFamily="34" charset="-128"/>
              </a:rPr>
              <a:t> </a:t>
            </a:r>
            <a:r>
              <a:rPr lang="en-US" sz="1400" dirty="0" err="1">
                <a:ea typeface="ＭＳ Ｐゴシック" pitchFamily="34" charset="-128"/>
              </a:rPr>
              <a:t>paupercula</a:t>
            </a:r>
            <a:r>
              <a:rPr lang="en-US" sz="1400" dirty="0">
                <a:ea typeface="ＭＳ Ｐゴシック" pitchFamily="34" charset="-128"/>
              </a:rPr>
              <a:t> Britton ssp. borealis Pennell</a:t>
            </a:r>
          </a:p>
        </p:txBody>
      </p:sp>
      <p:pic>
        <p:nvPicPr>
          <p:cNvPr id="8" name="Picture 9"/>
          <p:cNvPicPr>
            <a:picLocks noChangeAspect="1" noChangeArrowheads="1"/>
          </p:cNvPicPr>
          <p:nvPr/>
        </p:nvPicPr>
        <p:blipFill>
          <a:blip r:embed="rId3" cstate="print"/>
          <a:srcRect/>
          <a:stretch>
            <a:fillRect/>
          </a:stretch>
        </p:blipFill>
        <p:spPr bwMode="auto">
          <a:xfrm>
            <a:off x="7235825" y="4235152"/>
            <a:ext cx="1558925" cy="2155825"/>
          </a:xfrm>
          <a:prstGeom prst="rect">
            <a:avLst/>
          </a:prstGeom>
          <a:noFill/>
          <a:ln w="9525">
            <a:noFill/>
            <a:miter lim="800000"/>
            <a:headEnd/>
            <a:tailEnd/>
          </a:ln>
        </p:spPr>
      </p:pic>
      <p:sp>
        <p:nvSpPr>
          <p:cNvPr id="9" name="TextBox 8"/>
          <p:cNvSpPr txBox="1"/>
          <p:nvPr/>
        </p:nvSpPr>
        <p:spPr>
          <a:xfrm>
            <a:off x="2051720" y="1268760"/>
            <a:ext cx="5112568" cy="369332"/>
          </a:xfrm>
          <a:prstGeom prst="rect">
            <a:avLst/>
          </a:prstGeom>
          <a:noFill/>
        </p:spPr>
        <p:txBody>
          <a:bodyPr wrap="square" rtlCol="0">
            <a:spAutoFit/>
          </a:bodyPr>
          <a:lstStyle/>
          <a:p>
            <a:r>
              <a:rPr lang="es-ES" b="1" dirty="0" err="1" smtClean="0"/>
              <a:t>Taxonomy</a:t>
            </a:r>
            <a:r>
              <a:rPr lang="es-ES" b="1" dirty="0" smtClean="0"/>
              <a:t>: </a:t>
            </a:r>
            <a:r>
              <a:rPr lang="es-ES" b="1" dirty="0" err="1" smtClean="0"/>
              <a:t>many</a:t>
            </a:r>
            <a:r>
              <a:rPr lang="es-ES" b="1" dirty="0" smtClean="0"/>
              <a:t> </a:t>
            </a:r>
            <a:r>
              <a:rPr lang="es-ES" b="1" dirty="0" err="1" smtClean="0"/>
              <a:t>ways</a:t>
            </a:r>
            <a:r>
              <a:rPr lang="es-ES" b="1" dirty="0" smtClean="0"/>
              <a:t> </a:t>
            </a:r>
            <a:r>
              <a:rPr lang="es-ES" b="1" dirty="0" err="1" smtClean="0"/>
              <a:t>to</a:t>
            </a:r>
            <a:r>
              <a:rPr lang="es-ES" b="1" dirty="0" smtClean="0"/>
              <a:t> (</a:t>
            </a:r>
            <a:r>
              <a:rPr lang="es-ES" b="1" dirty="0" err="1" smtClean="0"/>
              <a:t>correctly</a:t>
            </a:r>
            <a:r>
              <a:rPr lang="es-ES" b="1" dirty="0" smtClean="0"/>
              <a:t>) </a:t>
            </a:r>
            <a:r>
              <a:rPr lang="es-ES" b="1" dirty="0" err="1" smtClean="0"/>
              <a:t>spell</a:t>
            </a:r>
            <a:r>
              <a:rPr lang="es-ES" b="1" dirty="0" smtClean="0"/>
              <a:t> a </a:t>
            </a:r>
            <a:r>
              <a:rPr lang="es-ES" b="1" dirty="0" err="1" smtClean="0"/>
              <a:t>name</a:t>
            </a:r>
            <a:endParaRPr lang="nl-N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38734"/>
            <a:ext cx="8229600" cy="490066"/>
          </a:xfrm>
        </p:spPr>
        <p:txBody>
          <a:bodyPr/>
          <a:lstStyle/>
          <a:p>
            <a:r>
              <a:rPr lang="nl-NL" sz="1800" dirty="0" err="1" smtClean="0"/>
              <a:t>Taxonomy</a:t>
            </a:r>
            <a:r>
              <a:rPr lang="nl-NL" sz="1800" dirty="0" smtClean="0"/>
              <a:t>: </a:t>
            </a:r>
            <a:r>
              <a:rPr lang="nl-NL" sz="1800" dirty="0" err="1" smtClean="0"/>
              <a:t>variation</a:t>
            </a:r>
            <a:r>
              <a:rPr lang="nl-NL" sz="1800" dirty="0" smtClean="0"/>
              <a:t> in </a:t>
            </a:r>
            <a:r>
              <a:rPr lang="nl-NL" sz="1800" dirty="0" err="1" smtClean="0"/>
              <a:t>author</a:t>
            </a:r>
            <a:r>
              <a:rPr lang="nl-NL" sz="1800" dirty="0" smtClean="0"/>
              <a:t> name</a:t>
            </a:r>
            <a:endParaRPr lang="nl-NL" sz="1800" dirty="0"/>
          </a:p>
        </p:txBody>
      </p:sp>
      <p:sp>
        <p:nvSpPr>
          <p:cNvPr id="4" name="Rectangle 5"/>
          <p:cNvSpPr>
            <a:spLocks noChangeArrowheads="1"/>
          </p:cNvSpPr>
          <p:nvPr/>
        </p:nvSpPr>
        <p:spPr bwMode="auto">
          <a:xfrm>
            <a:off x="43507" y="1719064"/>
            <a:ext cx="8416925" cy="5094312"/>
          </a:xfrm>
          <a:prstGeom prst="rect">
            <a:avLst/>
          </a:prstGeom>
          <a:noFill/>
          <a:ln w="9525">
            <a:noFill/>
            <a:miter lim="800000"/>
            <a:headEnd/>
            <a:tailEnd/>
          </a:ln>
        </p:spPr>
        <p:txBody>
          <a:bodyPr/>
          <a:lstStyle/>
          <a:p>
            <a:pPr marL="1465263" lvl="3" indent="-381000">
              <a:spcBef>
                <a:spcPct val="50000"/>
              </a:spcBef>
              <a:buFont typeface="Wingdings" pitchFamily="2" charset="2"/>
              <a:buChar char="ü"/>
              <a:tabLst>
                <a:tab pos="1885950" algn="l"/>
              </a:tabLst>
            </a:pPr>
            <a:r>
              <a:rPr lang="en-US" sz="1600" dirty="0" err="1" smtClean="0"/>
              <a:t>Ceratium</a:t>
            </a:r>
            <a:r>
              <a:rPr lang="en-US" sz="1600" dirty="0" smtClean="0"/>
              <a:t> </a:t>
            </a:r>
            <a:r>
              <a:rPr lang="en-US" sz="1600" dirty="0" err="1"/>
              <a:t>hirudinella</a:t>
            </a:r>
            <a:endParaRPr lang="en-US" sz="1600" dirty="0"/>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hirudinella</a:t>
            </a:r>
            <a:r>
              <a:rPr lang="en-US" sz="1600" dirty="0"/>
              <a:t> (Muller 1773)</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hirundienella</a:t>
            </a:r>
            <a:endParaRPr lang="en-US" sz="1600" dirty="0"/>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endParaRPr lang="en-US" sz="1600" dirty="0"/>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(Mull )</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(Mull)</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(Muller )</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(Muller 1773)</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(Muller)</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 F. </a:t>
            </a:r>
            <a:r>
              <a:rPr lang="en-US" sz="1600" dirty="0" err="1"/>
              <a:t>Müller</a:t>
            </a:r>
            <a:r>
              <a:rPr lang="en-US" sz="1600" dirty="0"/>
              <a:t>) Bergh</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(O.F. MÃ¼ller) Bergh</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(O.F. </a:t>
            </a:r>
            <a:r>
              <a:rPr lang="en-US" sz="1600" dirty="0" err="1"/>
              <a:t>Müller</a:t>
            </a:r>
            <a:r>
              <a:rPr lang="en-US" sz="1600" dirty="0"/>
              <a:t>) Bergh</a:t>
            </a:r>
          </a:p>
          <a:p>
            <a:pPr marL="1465263" lvl="3" indent="-381000">
              <a:spcBef>
                <a:spcPct val="10000"/>
              </a:spcBef>
              <a:buFont typeface="Wingdings" pitchFamily="2" charset="2"/>
              <a:buChar char="ü"/>
              <a:tabLst>
                <a:tab pos="1885950" algn="l"/>
              </a:tabLst>
            </a:pPr>
            <a:r>
              <a:rPr lang="en-US" sz="1600" b="1" dirty="0" err="1"/>
              <a:t>Ceratium</a:t>
            </a:r>
            <a:r>
              <a:rPr lang="en-US" sz="1600" b="1" dirty="0"/>
              <a:t> </a:t>
            </a:r>
            <a:r>
              <a:rPr lang="en-US" sz="1600" b="1" dirty="0" err="1"/>
              <a:t>hirundinella</a:t>
            </a:r>
            <a:r>
              <a:rPr lang="en-US" sz="1600" b="1" dirty="0"/>
              <a:t> (O.F. </a:t>
            </a:r>
            <a:r>
              <a:rPr lang="en-US" sz="1600" b="1" dirty="0" err="1"/>
              <a:t>Müller</a:t>
            </a:r>
            <a:r>
              <a:rPr lang="en-US" sz="1600" b="1" dirty="0"/>
              <a:t>, 1773) </a:t>
            </a:r>
            <a:r>
              <a:rPr lang="en-US" sz="1600" b="1" dirty="0" err="1"/>
              <a:t>Dujardin</a:t>
            </a:r>
            <a:r>
              <a:rPr lang="en-US" sz="1600" b="1" dirty="0"/>
              <a:t>, 1841</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(O.F. </a:t>
            </a:r>
            <a:r>
              <a:rPr lang="en-US" sz="1600" dirty="0" err="1"/>
              <a:t>M�ller</a:t>
            </a:r>
            <a:r>
              <a:rPr lang="en-US" sz="1600" dirty="0"/>
              <a:t>) Bergh</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a:t>
            </a:r>
            <a:r>
              <a:rPr lang="en-US" sz="1600" dirty="0" err="1"/>
              <a:t>Dujardin</a:t>
            </a:r>
            <a:endParaRPr lang="en-US" sz="1600" dirty="0"/>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 F. M.</a:t>
            </a:r>
          </a:p>
          <a:p>
            <a:pPr marL="1465263" lvl="3" indent="-381000">
              <a:spcBef>
                <a:spcPct val="10000"/>
              </a:spcBef>
              <a:buFont typeface="Wingdings" pitchFamily="2" charset="2"/>
              <a:buChar char="ü"/>
              <a:tabLst>
                <a:tab pos="1885950" algn="l"/>
              </a:tabLst>
            </a:pPr>
            <a:r>
              <a:rPr lang="en-US" sz="1600" dirty="0" err="1"/>
              <a:t>Ceratium</a:t>
            </a:r>
            <a:r>
              <a:rPr lang="en-US" sz="1600" dirty="0"/>
              <a:t> </a:t>
            </a:r>
            <a:r>
              <a:rPr lang="en-US" sz="1600" dirty="0" err="1"/>
              <a:t>hirundinella</a:t>
            </a:r>
            <a:r>
              <a:rPr lang="en-US" sz="1600" dirty="0"/>
              <a:t> O. F. </a:t>
            </a:r>
            <a:r>
              <a:rPr lang="en-US" sz="1600" dirty="0" smtClean="0"/>
              <a:t>Muller</a:t>
            </a:r>
          </a:p>
          <a:p>
            <a:pPr marL="1465263" lvl="3" indent="-381000">
              <a:spcBef>
                <a:spcPct val="10000"/>
              </a:spcBef>
              <a:tabLst>
                <a:tab pos="1885950" algn="l"/>
              </a:tabLst>
            </a:pPr>
            <a:endParaRPr lang="en-US" sz="1600" dirty="0" smtClean="0"/>
          </a:p>
          <a:p>
            <a:pPr marL="1465263" lvl="3" indent="-381000">
              <a:spcBef>
                <a:spcPct val="10000"/>
              </a:spcBef>
              <a:tabLst>
                <a:tab pos="1885950" algn="l"/>
              </a:tabLst>
            </a:pPr>
            <a:r>
              <a:rPr lang="en-US" sz="1600" dirty="0"/>
              <a:t>	</a:t>
            </a:r>
            <a:r>
              <a:rPr lang="en-US" sz="1600" dirty="0" smtClean="0"/>
              <a:t>				</a:t>
            </a:r>
            <a:r>
              <a:rPr lang="en-US" sz="1400" i="1" dirty="0" smtClean="0"/>
              <a:t>(Example from the Global Names Index - GNI)</a:t>
            </a:r>
          </a:p>
        </p:txBody>
      </p:sp>
      <p:pic>
        <p:nvPicPr>
          <p:cNvPr id="5" name="Picture 6"/>
          <p:cNvPicPr>
            <a:picLocks noChangeAspect="1" noChangeArrowheads="1"/>
          </p:cNvPicPr>
          <p:nvPr/>
        </p:nvPicPr>
        <p:blipFill>
          <a:blip r:embed="rId2" cstate="print"/>
          <a:srcRect/>
          <a:stretch>
            <a:fillRect/>
          </a:stretch>
        </p:blipFill>
        <p:spPr bwMode="auto">
          <a:xfrm>
            <a:off x="6621463" y="1884363"/>
            <a:ext cx="2247900" cy="3532187"/>
          </a:xfrm>
          <a:prstGeom prst="rect">
            <a:avLst/>
          </a:prstGeom>
          <a:noFill/>
          <a:ln w="15875">
            <a:solidFill>
              <a:schemeClr val="bg2"/>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31106" t="16800" r="36213" b="45746"/>
          <a:stretch>
            <a:fillRect/>
          </a:stretch>
        </p:blipFill>
        <p:spPr bwMode="auto">
          <a:xfrm>
            <a:off x="0" y="3501008"/>
            <a:ext cx="5207462" cy="3356992"/>
          </a:xfrm>
          <a:prstGeom prst="rect">
            <a:avLst/>
          </a:prstGeom>
          <a:noFill/>
          <a:ln w="9525">
            <a:noFill/>
            <a:miter lim="800000"/>
            <a:headEnd/>
            <a:tailEnd/>
          </a:ln>
        </p:spPr>
      </p:pic>
      <p:pic>
        <p:nvPicPr>
          <p:cNvPr id="4101" name="Picture 5" descr="Halichondria panicea"/>
          <p:cNvPicPr>
            <a:picLocks noChangeAspect="1" noChangeArrowheads="1"/>
          </p:cNvPicPr>
          <p:nvPr/>
        </p:nvPicPr>
        <p:blipFill>
          <a:blip r:embed="rId3" cstate="print"/>
          <a:srcRect/>
          <a:stretch>
            <a:fillRect/>
          </a:stretch>
        </p:blipFill>
        <p:spPr bwMode="auto">
          <a:xfrm>
            <a:off x="179512" y="764704"/>
            <a:ext cx="2376264" cy="1598887"/>
          </a:xfrm>
          <a:prstGeom prst="rect">
            <a:avLst/>
          </a:prstGeom>
          <a:noFill/>
        </p:spPr>
      </p:pic>
      <p:pic>
        <p:nvPicPr>
          <p:cNvPr id="9" name="Picture 3"/>
          <p:cNvPicPr>
            <a:picLocks noChangeAspect="1" noChangeArrowheads="1"/>
          </p:cNvPicPr>
          <p:nvPr/>
        </p:nvPicPr>
        <p:blipFill>
          <a:blip r:embed="rId2" cstate="print"/>
          <a:srcRect l="31106" t="54135" r="36885" b="3401"/>
          <a:stretch>
            <a:fillRect/>
          </a:stretch>
        </p:blipFill>
        <p:spPr bwMode="auto">
          <a:xfrm>
            <a:off x="4355976" y="3168352"/>
            <a:ext cx="4788024" cy="3573016"/>
          </a:xfrm>
          <a:prstGeom prst="rect">
            <a:avLst/>
          </a:prstGeom>
          <a:noFill/>
          <a:ln w="9525">
            <a:noFill/>
            <a:miter lim="800000"/>
            <a:headEnd/>
            <a:tailEnd/>
          </a:ln>
        </p:spPr>
      </p:pic>
      <p:sp>
        <p:nvSpPr>
          <p:cNvPr id="10" name="TextBox 9"/>
          <p:cNvSpPr txBox="1"/>
          <p:nvPr/>
        </p:nvSpPr>
        <p:spPr>
          <a:xfrm>
            <a:off x="4104456" y="1724615"/>
            <a:ext cx="5039544" cy="1200329"/>
          </a:xfrm>
          <a:prstGeom prst="rect">
            <a:avLst/>
          </a:prstGeom>
          <a:noFill/>
        </p:spPr>
        <p:txBody>
          <a:bodyPr wrap="square" rtlCol="0">
            <a:spAutoFit/>
          </a:bodyPr>
          <a:lstStyle/>
          <a:p>
            <a:r>
              <a:rPr lang="es-ES" b="1" i="1" dirty="0" err="1" smtClean="0"/>
              <a:t>Halichondria</a:t>
            </a:r>
            <a:r>
              <a:rPr lang="es-ES" b="1" i="1" dirty="0" smtClean="0"/>
              <a:t> (</a:t>
            </a:r>
            <a:r>
              <a:rPr lang="es-ES" b="1" i="1" dirty="0" err="1" smtClean="0"/>
              <a:t>Halichondria</a:t>
            </a:r>
            <a:r>
              <a:rPr lang="es-ES" b="1" i="1" dirty="0" smtClean="0"/>
              <a:t>) </a:t>
            </a:r>
            <a:r>
              <a:rPr lang="es-ES" b="1" i="1" dirty="0" err="1" smtClean="0"/>
              <a:t>panicea</a:t>
            </a:r>
            <a:r>
              <a:rPr lang="es-ES" b="1" dirty="0" smtClean="0"/>
              <a:t> (Pallas, 1766)</a:t>
            </a:r>
          </a:p>
          <a:p>
            <a:endParaRPr lang="es-ES" b="1" dirty="0" smtClean="0"/>
          </a:p>
          <a:p>
            <a:pPr algn="ctr"/>
            <a:r>
              <a:rPr lang="es-ES" b="1" dirty="0" smtClean="0"/>
              <a:t>Bread-</a:t>
            </a:r>
            <a:r>
              <a:rPr lang="es-ES" b="1" dirty="0" err="1" smtClean="0"/>
              <a:t>crumb</a:t>
            </a:r>
            <a:r>
              <a:rPr lang="es-ES" b="1" dirty="0" smtClean="0"/>
              <a:t> </a:t>
            </a:r>
            <a:r>
              <a:rPr lang="es-ES" b="1" dirty="0" err="1" smtClean="0"/>
              <a:t>sponge</a:t>
            </a:r>
            <a:r>
              <a:rPr lang="es-ES" b="1" dirty="0" smtClean="0"/>
              <a:t> </a:t>
            </a:r>
          </a:p>
          <a:p>
            <a:pPr algn="ctr"/>
            <a:r>
              <a:rPr lang="es-ES" b="1" dirty="0" smtClean="0"/>
              <a:t>(&gt; 60 </a:t>
            </a:r>
            <a:r>
              <a:rPr lang="es-ES" b="1" dirty="0" err="1" smtClean="0"/>
              <a:t>synonyms</a:t>
            </a:r>
            <a:r>
              <a:rPr lang="es-ES" b="1" dirty="0" smtClean="0"/>
              <a:t>)</a:t>
            </a:r>
            <a:r>
              <a:rPr lang="es-ES" dirty="0" smtClean="0"/>
              <a:t> </a:t>
            </a:r>
            <a:endParaRPr lang="nl-NL" dirty="0"/>
          </a:p>
        </p:txBody>
      </p:sp>
      <p:pic>
        <p:nvPicPr>
          <p:cNvPr id="4105" name="Picture 9" descr="Halichondria panicea"/>
          <p:cNvPicPr>
            <a:picLocks noChangeAspect="1" noChangeArrowheads="1"/>
          </p:cNvPicPr>
          <p:nvPr/>
        </p:nvPicPr>
        <p:blipFill>
          <a:blip r:embed="rId4" cstate="print"/>
          <a:srcRect/>
          <a:stretch>
            <a:fillRect/>
          </a:stretch>
        </p:blipFill>
        <p:spPr bwMode="auto">
          <a:xfrm>
            <a:off x="1691680" y="1850481"/>
            <a:ext cx="2376264" cy="1578519"/>
          </a:xfrm>
          <a:prstGeom prst="rect">
            <a:avLst/>
          </a:prstGeom>
          <a:noFill/>
        </p:spPr>
      </p:pic>
      <p:sp>
        <p:nvSpPr>
          <p:cNvPr id="13" name="TextBox 12"/>
          <p:cNvSpPr txBox="1"/>
          <p:nvPr/>
        </p:nvSpPr>
        <p:spPr>
          <a:xfrm>
            <a:off x="3131840" y="1043444"/>
            <a:ext cx="2520280" cy="369332"/>
          </a:xfrm>
          <a:prstGeom prst="rect">
            <a:avLst/>
          </a:prstGeom>
          <a:noFill/>
        </p:spPr>
        <p:txBody>
          <a:bodyPr wrap="square" rtlCol="0">
            <a:spAutoFit/>
          </a:bodyPr>
          <a:lstStyle/>
          <a:p>
            <a:r>
              <a:rPr lang="es-ES" b="1" dirty="0" err="1" smtClean="0"/>
              <a:t>Taxonomy</a:t>
            </a:r>
            <a:r>
              <a:rPr lang="es-ES" b="1" dirty="0" smtClean="0"/>
              <a:t>: </a:t>
            </a:r>
            <a:r>
              <a:rPr lang="es-ES" b="1" dirty="0" err="1" smtClean="0"/>
              <a:t>synonymy</a:t>
            </a:r>
            <a:endParaRPr lang="nl-NL"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err="1" smtClean="0"/>
              <a:t>Taxonomy</a:t>
            </a:r>
            <a:r>
              <a:rPr lang="nl-NL" dirty="0" smtClean="0"/>
              <a:t>: </a:t>
            </a:r>
            <a:r>
              <a:rPr lang="nl-NL" dirty="0" err="1" smtClean="0"/>
              <a:t>homonymy</a:t>
            </a:r>
            <a:endParaRPr lang="nl-NL" dirty="0"/>
          </a:p>
        </p:txBody>
      </p:sp>
      <p:pic>
        <p:nvPicPr>
          <p:cNvPr id="23554" name="Picture 2"/>
          <p:cNvPicPr>
            <a:picLocks noChangeAspect="1" noChangeArrowheads="1"/>
          </p:cNvPicPr>
          <p:nvPr/>
        </p:nvPicPr>
        <p:blipFill>
          <a:blip r:embed="rId2" cstate="print"/>
          <a:srcRect l="19293" t="35000" r="45270" b="55200"/>
          <a:stretch>
            <a:fillRect/>
          </a:stretch>
        </p:blipFill>
        <p:spPr bwMode="auto">
          <a:xfrm>
            <a:off x="467544" y="2852936"/>
            <a:ext cx="7869446" cy="1224136"/>
          </a:xfrm>
          <a:prstGeom prst="rect">
            <a:avLst/>
          </a:prstGeom>
          <a:noFill/>
          <a:ln w="6350">
            <a:solidFill>
              <a:schemeClr val="tx2"/>
            </a:solidFill>
            <a:miter lim="800000"/>
            <a:headEnd/>
            <a:tailEnd/>
          </a:ln>
        </p:spPr>
      </p:pic>
      <p:sp>
        <p:nvSpPr>
          <p:cNvPr id="22" name="Content Placeholder 2"/>
          <p:cNvSpPr>
            <a:spLocks noGrp="1"/>
          </p:cNvSpPr>
          <p:nvPr>
            <p:ph idx="1"/>
          </p:nvPr>
        </p:nvSpPr>
        <p:spPr>
          <a:xfrm>
            <a:off x="3275856" y="4293096"/>
            <a:ext cx="2596480" cy="457200"/>
          </a:xfrm>
        </p:spPr>
        <p:txBody>
          <a:bodyPr/>
          <a:lstStyle/>
          <a:p>
            <a:pPr eaLnBrk="1" hangingPunct="1">
              <a:buFontTx/>
              <a:buNone/>
            </a:pPr>
            <a:r>
              <a:rPr lang="nl-NL" sz="1400" dirty="0" err="1" smtClean="0"/>
              <a:t>Scientific</a:t>
            </a:r>
            <a:r>
              <a:rPr lang="nl-NL" sz="1400" dirty="0" smtClean="0"/>
              <a:t> name: </a:t>
            </a:r>
            <a:r>
              <a:rPr lang="nl-NL" sz="1400" i="1" dirty="0" err="1" smtClean="0"/>
              <a:t>Alebion</a:t>
            </a:r>
            <a:r>
              <a:rPr lang="nl-NL" sz="1400" dirty="0" smtClean="0"/>
              <a:t> </a:t>
            </a:r>
          </a:p>
        </p:txBody>
      </p:sp>
      <p:sp>
        <p:nvSpPr>
          <p:cNvPr id="23" name="Content Placeholder 2"/>
          <p:cNvSpPr txBox="1">
            <a:spLocks/>
          </p:cNvSpPr>
          <p:nvPr/>
        </p:nvSpPr>
        <p:spPr bwMode="auto">
          <a:xfrm>
            <a:off x="323528" y="5877272"/>
            <a:ext cx="4176464" cy="715144"/>
          </a:xfrm>
          <a:prstGeom prst="rect">
            <a:avLst/>
          </a:prstGeom>
          <a:noFill/>
          <a:ln w="9525">
            <a:noFill/>
            <a:miter lim="800000"/>
            <a:headEnd/>
            <a:tailEnd/>
          </a:ln>
          <a:effectLst/>
        </p:spPr>
        <p:txBody>
          <a:bodyPr/>
          <a:lstStyle/>
          <a:p>
            <a:pPr marL="342900" indent="-342900">
              <a:spcBef>
                <a:spcPct val="20000"/>
              </a:spcBef>
              <a:defRPr/>
            </a:pPr>
            <a:r>
              <a:rPr lang="nl-NL" sz="1400" i="1" kern="0" dirty="0" err="1">
                <a:latin typeface="+mn-lt"/>
              </a:rPr>
              <a:t>Alebion</a:t>
            </a:r>
            <a:r>
              <a:rPr lang="nl-NL" sz="1400" kern="0" dirty="0">
                <a:latin typeface="+mn-lt"/>
              </a:rPr>
              <a:t> </a:t>
            </a:r>
            <a:r>
              <a:rPr lang="nl-NL" sz="1400" dirty="0" err="1">
                <a:cs typeface="Arial" pitchFamily="34" charset="0"/>
              </a:rPr>
              <a:t>Krøyer</a:t>
            </a:r>
            <a:r>
              <a:rPr lang="nl-NL" sz="1400" kern="0" dirty="0">
                <a:cs typeface="Arial" pitchFamily="34" charset="0"/>
              </a:rPr>
              <a:t>,</a:t>
            </a:r>
            <a:r>
              <a:rPr lang="nl-NL" sz="1400" kern="0" dirty="0">
                <a:latin typeface="+mn-lt"/>
              </a:rPr>
              <a:t> 1863 </a:t>
            </a:r>
          </a:p>
          <a:p>
            <a:pPr marL="342900" indent="-342900">
              <a:spcBef>
                <a:spcPct val="20000"/>
              </a:spcBef>
              <a:defRPr/>
            </a:pPr>
            <a:r>
              <a:rPr lang="nl-NL" sz="1400" kern="0" dirty="0">
                <a:latin typeface="+mn-lt"/>
              </a:rPr>
              <a:t>	=&gt; </a:t>
            </a:r>
            <a:r>
              <a:rPr lang="nl-NL" sz="1400" kern="0" dirty="0" err="1">
                <a:latin typeface="+mn-lt"/>
              </a:rPr>
              <a:t>Animalia</a:t>
            </a:r>
            <a:r>
              <a:rPr lang="nl-NL" sz="1400" kern="0" dirty="0">
                <a:latin typeface="+mn-lt"/>
              </a:rPr>
              <a:t>, </a:t>
            </a:r>
            <a:r>
              <a:rPr lang="nl-NL" sz="1400" kern="0" dirty="0" err="1">
                <a:latin typeface="+mn-lt"/>
              </a:rPr>
              <a:t>Crustacea</a:t>
            </a:r>
            <a:r>
              <a:rPr lang="nl-NL" sz="1400" kern="0" dirty="0">
                <a:latin typeface="+mn-lt"/>
              </a:rPr>
              <a:t>, </a:t>
            </a:r>
            <a:r>
              <a:rPr lang="nl-NL" sz="1400" kern="0" dirty="0" err="1">
                <a:latin typeface="+mn-lt"/>
              </a:rPr>
              <a:t>parasitic</a:t>
            </a:r>
            <a:r>
              <a:rPr lang="nl-NL" sz="1400" kern="0" dirty="0">
                <a:latin typeface="+mn-lt"/>
              </a:rPr>
              <a:t> </a:t>
            </a:r>
            <a:r>
              <a:rPr lang="nl-NL" sz="1400" kern="0" dirty="0" err="1">
                <a:latin typeface="+mn-lt"/>
              </a:rPr>
              <a:t>copepods</a:t>
            </a:r>
            <a:endParaRPr lang="nl-NL" sz="1400" kern="0" dirty="0">
              <a:latin typeface="+mn-lt"/>
            </a:endParaRPr>
          </a:p>
        </p:txBody>
      </p:sp>
      <p:sp>
        <p:nvSpPr>
          <p:cNvPr id="24" name="Content Placeholder 2"/>
          <p:cNvSpPr txBox="1">
            <a:spLocks/>
          </p:cNvSpPr>
          <p:nvPr/>
        </p:nvSpPr>
        <p:spPr bwMode="auto">
          <a:xfrm>
            <a:off x="5004048" y="5949280"/>
            <a:ext cx="3384376" cy="1008112"/>
          </a:xfrm>
          <a:prstGeom prst="rect">
            <a:avLst/>
          </a:prstGeom>
          <a:noFill/>
          <a:ln w="9525">
            <a:noFill/>
            <a:miter lim="800000"/>
            <a:headEnd/>
            <a:tailEnd/>
          </a:ln>
          <a:effectLst/>
        </p:spPr>
        <p:txBody>
          <a:bodyPr/>
          <a:lstStyle/>
          <a:p>
            <a:pPr marL="342900" indent="-342900">
              <a:spcBef>
                <a:spcPct val="20000"/>
              </a:spcBef>
              <a:defRPr/>
            </a:pPr>
            <a:r>
              <a:rPr lang="nl-NL" sz="1400" i="1" kern="0" dirty="0" err="1">
                <a:latin typeface="+mn-lt"/>
              </a:rPr>
              <a:t>Alebion</a:t>
            </a:r>
            <a:r>
              <a:rPr lang="nl-NL" sz="1400" kern="0" dirty="0">
                <a:latin typeface="+mn-lt"/>
              </a:rPr>
              <a:t> </a:t>
            </a:r>
            <a:r>
              <a:rPr lang="nl-NL" sz="1400" kern="0" dirty="0" err="1">
                <a:latin typeface="+mn-lt"/>
              </a:rPr>
              <a:t>Gray</a:t>
            </a:r>
            <a:r>
              <a:rPr lang="nl-NL" sz="1400" kern="0" dirty="0">
                <a:latin typeface="+mn-lt"/>
              </a:rPr>
              <a:t>, 1867</a:t>
            </a:r>
          </a:p>
          <a:p>
            <a:pPr marL="342900" indent="-342900">
              <a:spcBef>
                <a:spcPct val="20000"/>
              </a:spcBef>
              <a:defRPr/>
            </a:pPr>
            <a:r>
              <a:rPr lang="nl-NL" sz="1400" kern="0" dirty="0">
                <a:latin typeface="+mn-lt"/>
              </a:rPr>
              <a:t>	=&gt; </a:t>
            </a:r>
            <a:r>
              <a:rPr lang="nl-NL" sz="1400" kern="0" dirty="0" err="1">
                <a:latin typeface="+mn-lt"/>
              </a:rPr>
              <a:t>Animalia</a:t>
            </a:r>
            <a:r>
              <a:rPr lang="nl-NL" sz="1400" kern="0" dirty="0">
                <a:latin typeface="+mn-lt"/>
              </a:rPr>
              <a:t>, </a:t>
            </a:r>
            <a:r>
              <a:rPr lang="nl-NL" sz="1400" kern="0" dirty="0" err="1">
                <a:latin typeface="+mn-lt"/>
              </a:rPr>
              <a:t>Porifera</a:t>
            </a:r>
            <a:endParaRPr lang="nl-NL" sz="1400" kern="0" dirty="0">
              <a:latin typeface="+mn-lt"/>
            </a:endParaRPr>
          </a:p>
          <a:p>
            <a:pPr marL="342900" indent="-342900">
              <a:spcBef>
                <a:spcPct val="20000"/>
              </a:spcBef>
              <a:defRPr/>
            </a:pPr>
            <a:r>
              <a:rPr lang="nl-NL" sz="1400" kern="0" dirty="0">
                <a:latin typeface="+mn-lt"/>
              </a:rPr>
              <a:t>	=&gt; </a:t>
            </a:r>
            <a:r>
              <a:rPr lang="nl-NL" sz="1400" kern="0" dirty="0" err="1">
                <a:latin typeface="+mn-lt"/>
              </a:rPr>
              <a:t>Accepted</a:t>
            </a:r>
            <a:r>
              <a:rPr lang="nl-NL" sz="1400" kern="0" dirty="0">
                <a:latin typeface="+mn-lt"/>
              </a:rPr>
              <a:t> as </a:t>
            </a:r>
            <a:r>
              <a:rPr lang="nl-NL" sz="1400" i="1" kern="0" dirty="0" err="1">
                <a:latin typeface="+mn-lt"/>
              </a:rPr>
              <a:t>Iophon</a:t>
            </a:r>
            <a:r>
              <a:rPr lang="nl-NL" sz="1400" kern="0" dirty="0">
                <a:latin typeface="+mn-lt"/>
              </a:rPr>
              <a:t> </a:t>
            </a:r>
            <a:r>
              <a:rPr lang="nl-NL" sz="1400" kern="0" dirty="0" err="1">
                <a:latin typeface="+mn-lt"/>
              </a:rPr>
              <a:t>Gray</a:t>
            </a:r>
            <a:r>
              <a:rPr lang="nl-NL" sz="1400" kern="0" dirty="0">
                <a:latin typeface="+mn-lt"/>
              </a:rPr>
              <a:t>, 1867</a:t>
            </a:r>
          </a:p>
        </p:txBody>
      </p:sp>
      <p:grpSp>
        <p:nvGrpSpPr>
          <p:cNvPr id="25" name="Group 10"/>
          <p:cNvGrpSpPr>
            <a:grpSpLocks/>
          </p:cNvGrpSpPr>
          <p:nvPr/>
        </p:nvGrpSpPr>
        <p:grpSpPr bwMode="auto">
          <a:xfrm>
            <a:off x="2411760" y="4725144"/>
            <a:ext cx="1947862" cy="1184275"/>
            <a:chOff x="5703398" y="3581400"/>
            <a:chExt cx="1948274" cy="1183576"/>
          </a:xfrm>
        </p:grpSpPr>
        <p:pic>
          <p:nvPicPr>
            <p:cNvPr id="26" name="Picture 2" descr="http://www.flmnh.ufl.edu/fish/gallery/descript/greathammerhead/copepods.JPG"/>
            <p:cNvPicPr>
              <a:picLocks noChangeAspect="1" noChangeArrowheads="1"/>
            </p:cNvPicPr>
            <p:nvPr/>
          </p:nvPicPr>
          <p:blipFill>
            <a:blip r:embed="rId3" cstate="print"/>
            <a:srcRect/>
            <a:stretch>
              <a:fillRect/>
            </a:stretch>
          </p:blipFill>
          <p:spPr bwMode="auto">
            <a:xfrm>
              <a:off x="5703398" y="3581400"/>
              <a:ext cx="1948274" cy="1183576"/>
            </a:xfrm>
            <a:prstGeom prst="rect">
              <a:avLst/>
            </a:prstGeom>
            <a:noFill/>
            <a:ln w="9525">
              <a:noFill/>
              <a:miter lim="800000"/>
              <a:headEnd/>
              <a:tailEnd/>
            </a:ln>
          </p:spPr>
        </p:pic>
        <p:sp>
          <p:nvSpPr>
            <p:cNvPr id="27" name="Oval 26"/>
            <p:cNvSpPr/>
            <p:nvPr/>
          </p:nvSpPr>
          <p:spPr>
            <a:xfrm>
              <a:off x="5790728" y="3767028"/>
              <a:ext cx="762161" cy="6853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pic>
        <p:nvPicPr>
          <p:cNvPr id="28" name="Picture 4" descr="http://www.guiamarina.com/gallery/d/44468-4/Iophon+tubiforme+06.jpg"/>
          <p:cNvPicPr>
            <a:picLocks noChangeAspect="1" noChangeArrowheads="1"/>
          </p:cNvPicPr>
          <p:nvPr/>
        </p:nvPicPr>
        <p:blipFill>
          <a:blip r:embed="rId4" cstate="print"/>
          <a:srcRect/>
          <a:stretch>
            <a:fillRect/>
          </a:stretch>
        </p:blipFill>
        <p:spPr bwMode="auto">
          <a:xfrm>
            <a:off x="4572000" y="4725144"/>
            <a:ext cx="1637915" cy="1228436"/>
          </a:xfrm>
          <a:prstGeom prst="rect">
            <a:avLst/>
          </a:prstGeom>
          <a:noFill/>
          <a:ln w="9525">
            <a:noFill/>
            <a:miter lim="800000"/>
            <a:headEnd/>
            <a:tailEnd/>
          </a:ln>
        </p:spPr>
      </p:pic>
      <p:sp>
        <p:nvSpPr>
          <p:cNvPr id="29" name="TextBox 28"/>
          <p:cNvSpPr txBox="1"/>
          <p:nvPr/>
        </p:nvSpPr>
        <p:spPr>
          <a:xfrm>
            <a:off x="611560" y="1556792"/>
            <a:ext cx="7848872" cy="1077218"/>
          </a:xfrm>
          <a:prstGeom prst="rect">
            <a:avLst/>
          </a:prstGeom>
          <a:noFill/>
        </p:spPr>
        <p:txBody>
          <a:bodyPr wrap="square" rtlCol="0">
            <a:spAutoFit/>
          </a:bodyPr>
          <a:lstStyle/>
          <a:p>
            <a:pPr algn="ctr"/>
            <a:r>
              <a:rPr lang="nl-NL" sz="1600" b="1" i="1" dirty="0" err="1" smtClean="0">
                <a:solidFill>
                  <a:srgbClr val="0070C0"/>
                </a:solidFill>
              </a:rPr>
              <a:t>Homonym</a:t>
            </a:r>
            <a:r>
              <a:rPr lang="nl-NL" sz="1600" i="1" dirty="0" smtClean="0">
                <a:solidFill>
                  <a:srgbClr val="0070C0"/>
                </a:solidFill>
              </a:rPr>
              <a:t> </a:t>
            </a:r>
          </a:p>
          <a:p>
            <a:pPr algn="ctr"/>
            <a:r>
              <a:rPr lang="en-US" sz="1600" i="1" dirty="0" smtClean="0">
                <a:solidFill>
                  <a:srgbClr val="0070C0"/>
                </a:solidFill>
              </a:rPr>
              <a:t>A name for a </a:t>
            </a:r>
            <a:r>
              <a:rPr lang="en-US" sz="1600" i="1" dirty="0" err="1" smtClean="0">
                <a:solidFill>
                  <a:srgbClr val="0070C0"/>
                </a:solidFill>
              </a:rPr>
              <a:t>taxon</a:t>
            </a:r>
            <a:r>
              <a:rPr lang="en-US" sz="1600" i="1" dirty="0" smtClean="0">
                <a:solidFill>
                  <a:srgbClr val="0070C0"/>
                </a:solidFill>
              </a:rPr>
              <a:t> that is identical in spelling to another such name, </a:t>
            </a:r>
          </a:p>
          <a:p>
            <a:pPr algn="ctr"/>
            <a:r>
              <a:rPr lang="en-US" sz="1600" i="1" dirty="0" smtClean="0">
                <a:solidFill>
                  <a:srgbClr val="0070C0"/>
                </a:solidFill>
              </a:rPr>
              <a:t>that belongs to a different </a:t>
            </a:r>
            <a:r>
              <a:rPr lang="en-US" sz="1600" i="1" dirty="0" err="1" smtClean="0">
                <a:solidFill>
                  <a:srgbClr val="0070C0"/>
                </a:solidFill>
              </a:rPr>
              <a:t>taxon</a:t>
            </a:r>
            <a:r>
              <a:rPr lang="en-US" sz="1600" i="1" dirty="0" smtClean="0">
                <a:solidFill>
                  <a:srgbClr val="0070C0"/>
                </a:solidFill>
              </a:rPr>
              <a:t>.</a:t>
            </a:r>
          </a:p>
          <a:p>
            <a:pPr algn="ctr"/>
            <a:r>
              <a:rPr lang="en-US" sz="1600" i="1" dirty="0" smtClean="0">
                <a:solidFill>
                  <a:srgbClr val="0070C0"/>
                </a:solidFill>
              </a:rPr>
              <a:t>Only one of the two names can stay “valid”, the other becomes “invalid”.</a:t>
            </a:r>
            <a:endParaRPr lang="nl-NL" sz="1600" i="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57200" y="1132272"/>
            <a:ext cx="8229600" cy="457200"/>
          </a:xfrm>
          <a:prstGeom prst="rect">
            <a:avLst/>
          </a:prstGeom>
        </p:spPr>
        <p:txBody>
          <a:bodyPr/>
          <a:lstStyle/>
          <a:p>
            <a:pPr eaLnBrk="1" hangingPunct="1"/>
            <a:r>
              <a:rPr lang="nl-NL" sz="2400" b="1" dirty="0" err="1" smtClean="0"/>
              <a:t>How</a:t>
            </a:r>
            <a:r>
              <a:rPr lang="nl-NL" sz="2400" b="1" dirty="0" smtClean="0"/>
              <a:t> to deal </a:t>
            </a:r>
            <a:r>
              <a:rPr lang="nl-NL" sz="2400" b="1" dirty="0" err="1" smtClean="0"/>
              <a:t>with</a:t>
            </a:r>
            <a:r>
              <a:rPr lang="nl-NL" sz="2400" b="1" dirty="0" smtClean="0"/>
              <a:t> all </a:t>
            </a:r>
            <a:r>
              <a:rPr lang="nl-NL" sz="2400" b="1" dirty="0" err="1" smtClean="0"/>
              <a:t>this</a:t>
            </a:r>
            <a:r>
              <a:rPr lang="nl-NL" sz="2400" b="1" dirty="0" smtClean="0"/>
              <a:t> </a:t>
            </a:r>
            <a:r>
              <a:rPr lang="nl-NL" sz="2400" b="1" dirty="0" err="1" smtClean="0"/>
              <a:t>variation</a:t>
            </a:r>
            <a:r>
              <a:rPr lang="nl-NL" sz="2400" b="1" dirty="0" smtClean="0"/>
              <a:t>? </a:t>
            </a:r>
          </a:p>
        </p:txBody>
      </p:sp>
      <p:sp>
        <p:nvSpPr>
          <p:cNvPr id="5" name="Content Placeholder 2"/>
          <p:cNvSpPr>
            <a:spLocks noGrp="1"/>
          </p:cNvSpPr>
          <p:nvPr>
            <p:ph idx="4294967295"/>
          </p:nvPr>
        </p:nvSpPr>
        <p:spPr>
          <a:xfrm>
            <a:off x="457200" y="1844824"/>
            <a:ext cx="8229600" cy="4176464"/>
          </a:xfrm>
          <a:prstGeom prst="rect">
            <a:avLst/>
          </a:prstGeom>
        </p:spPr>
        <p:txBody>
          <a:bodyPr/>
          <a:lstStyle/>
          <a:p>
            <a:pPr eaLnBrk="1" hangingPunct="1">
              <a:spcAft>
                <a:spcPts val="600"/>
              </a:spcAft>
              <a:buFont typeface="Wingdings" pitchFamily="2" charset="2"/>
              <a:buChar char="§"/>
            </a:pPr>
            <a:r>
              <a:rPr lang="nl-NL" sz="1600" dirty="0" smtClean="0"/>
              <a:t>Link taxon </a:t>
            </a:r>
            <a:r>
              <a:rPr lang="nl-NL" sz="1600" dirty="0" err="1" smtClean="0"/>
              <a:t>names</a:t>
            </a:r>
            <a:r>
              <a:rPr lang="nl-NL" sz="1600" dirty="0" smtClean="0"/>
              <a:t> </a:t>
            </a:r>
            <a:r>
              <a:rPr lang="nl-NL" sz="1600" dirty="0" err="1" smtClean="0"/>
              <a:t>with</a:t>
            </a:r>
            <a:r>
              <a:rPr lang="nl-NL" sz="1600" dirty="0" smtClean="0"/>
              <a:t> </a:t>
            </a:r>
            <a:r>
              <a:rPr lang="nl-NL" sz="1600" b="1" i="1" dirty="0" smtClean="0"/>
              <a:t>World Register of Marine Species (WoRMS)</a:t>
            </a:r>
          </a:p>
          <a:p>
            <a:pPr eaLnBrk="1" hangingPunct="1">
              <a:buFont typeface="Wingdings" pitchFamily="2" charset="2"/>
              <a:buChar char="§"/>
            </a:pPr>
            <a:r>
              <a:rPr lang="nl-NL" sz="1600" dirty="0" err="1" smtClean="0"/>
              <a:t>WoRMS</a:t>
            </a:r>
            <a:r>
              <a:rPr lang="nl-NL" sz="1600" dirty="0" smtClean="0"/>
              <a:t>:</a:t>
            </a:r>
          </a:p>
          <a:p>
            <a:pPr lvl="1" eaLnBrk="1" hangingPunct="1">
              <a:buFont typeface="Wingdings 2" pitchFamily="18" charset="2"/>
              <a:buChar char="P"/>
            </a:pPr>
            <a:r>
              <a:rPr lang="nl-NL" sz="1600" dirty="0" smtClean="0"/>
              <a:t>Standard list of marine taxon </a:t>
            </a:r>
            <a:r>
              <a:rPr lang="nl-NL" sz="1600" dirty="0" err="1" smtClean="0"/>
              <a:t>names</a:t>
            </a:r>
            <a:endParaRPr lang="nl-NL" sz="1600" dirty="0" smtClean="0"/>
          </a:p>
          <a:p>
            <a:pPr lvl="1" eaLnBrk="1" hangingPunct="1">
              <a:buFont typeface="Wingdings 2" pitchFamily="18" charset="2"/>
              <a:buChar char="P"/>
            </a:pPr>
            <a:r>
              <a:rPr lang="nl-NL" sz="1600" dirty="0" smtClean="0"/>
              <a:t>First </a:t>
            </a:r>
            <a:r>
              <a:rPr lang="nl-NL" sz="1600" dirty="0" err="1" smtClean="0"/>
              <a:t>authoritative</a:t>
            </a:r>
            <a:r>
              <a:rPr lang="nl-NL" sz="1600" dirty="0" smtClean="0"/>
              <a:t> list of </a:t>
            </a:r>
            <a:r>
              <a:rPr lang="nl-NL" sz="1600" dirty="0" err="1" smtClean="0"/>
              <a:t>names</a:t>
            </a:r>
            <a:r>
              <a:rPr lang="nl-NL" sz="1600" dirty="0" smtClean="0"/>
              <a:t> of all marine &amp; </a:t>
            </a:r>
            <a:r>
              <a:rPr lang="nl-NL" sz="1600" dirty="0" err="1" smtClean="0"/>
              <a:t>brackish</a:t>
            </a:r>
            <a:r>
              <a:rPr lang="nl-NL" sz="1600" dirty="0" smtClean="0"/>
              <a:t> water taxa </a:t>
            </a:r>
            <a:r>
              <a:rPr lang="nl-NL" sz="1600" dirty="0" err="1" smtClean="0"/>
              <a:t>worldwide</a:t>
            </a:r>
            <a:endParaRPr lang="nl-NL" sz="1600" dirty="0" smtClean="0"/>
          </a:p>
          <a:p>
            <a:pPr lvl="1" eaLnBrk="1" hangingPunct="1">
              <a:buFont typeface="Wingdings 2" pitchFamily="18" charset="2"/>
              <a:buChar char="P"/>
            </a:pPr>
            <a:r>
              <a:rPr lang="nl-NL" sz="1600" dirty="0" err="1" smtClean="0"/>
              <a:t>Managed</a:t>
            </a:r>
            <a:r>
              <a:rPr lang="nl-NL" sz="1600" dirty="0" smtClean="0"/>
              <a:t> </a:t>
            </a:r>
            <a:r>
              <a:rPr lang="nl-NL" sz="1600" dirty="0" err="1" smtClean="0"/>
              <a:t>by</a:t>
            </a:r>
            <a:r>
              <a:rPr lang="nl-NL" sz="1600" dirty="0" smtClean="0"/>
              <a:t> VLIZ, </a:t>
            </a:r>
            <a:r>
              <a:rPr lang="nl-NL" sz="1600" dirty="0" err="1" smtClean="0"/>
              <a:t>directed</a:t>
            </a:r>
            <a:r>
              <a:rPr lang="nl-NL" sz="1600" dirty="0" smtClean="0"/>
              <a:t> </a:t>
            </a:r>
            <a:r>
              <a:rPr lang="nl-NL" sz="1600" dirty="0" err="1" smtClean="0"/>
              <a:t>by</a:t>
            </a:r>
            <a:r>
              <a:rPr lang="nl-NL" sz="1600" dirty="0" smtClean="0"/>
              <a:t> </a:t>
            </a:r>
            <a:r>
              <a:rPr lang="nl-NL" sz="1600" dirty="0" err="1" smtClean="0"/>
              <a:t>taxonomic</a:t>
            </a:r>
            <a:r>
              <a:rPr lang="nl-NL" sz="1600" dirty="0" smtClean="0"/>
              <a:t> experts</a:t>
            </a:r>
          </a:p>
          <a:p>
            <a:pPr lvl="1" eaLnBrk="1" hangingPunct="1">
              <a:buFont typeface="Wingdings 2" pitchFamily="18" charset="2"/>
              <a:buChar char="P"/>
            </a:pPr>
            <a:r>
              <a:rPr lang="nl-NL" sz="1600" dirty="0" smtClean="0"/>
              <a:t>Open </a:t>
            </a:r>
            <a:r>
              <a:rPr lang="nl-NL" sz="1600" dirty="0" err="1" smtClean="0"/>
              <a:t>access</a:t>
            </a:r>
            <a:endParaRPr lang="nl-NL" sz="1600" dirty="0" smtClean="0"/>
          </a:p>
          <a:p>
            <a:pPr lvl="1">
              <a:buFont typeface="Wingdings" pitchFamily="2" charset="2"/>
              <a:buChar char="ü"/>
            </a:pPr>
            <a:r>
              <a:rPr lang="nl-BE" sz="1600" dirty="0" err="1" smtClean="0"/>
              <a:t>Follow</a:t>
            </a:r>
            <a:r>
              <a:rPr lang="nl-BE" sz="1600" dirty="0" smtClean="0"/>
              <a:t> international </a:t>
            </a:r>
            <a:r>
              <a:rPr lang="nl-BE" sz="1600" dirty="0" err="1" smtClean="0"/>
              <a:t>standards</a:t>
            </a:r>
            <a:r>
              <a:rPr lang="nl-BE" sz="1600" dirty="0" smtClean="0"/>
              <a:t> &amp; serve permanent Global Unique </a:t>
            </a:r>
            <a:r>
              <a:rPr lang="nl-BE" sz="1600" dirty="0" err="1" smtClean="0"/>
              <a:t>IDs</a:t>
            </a:r>
            <a:r>
              <a:rPr lang="nl-BE" sz="1600" dirty="0" smtClean="0"/>
              <a:t> (</a:t>
            </a:r>
            <a:r>
              <a:rPr lang="nl-BE" sz="1600" dirty="0" err="1" smtClean="0"/>
              <a:t>LSIDs</a:t>
            </a:r>
            <a:r>
              <a:rPr lang="nl-BE" sz="1600" dirty="0" smtClean="0"/>
              <a:t>) </a:t>
            </a:r>
            <a:r>
              <a:rPr lang="nl-BE" sz="1600" dirty="0" smtClean="0">
                <a:hlinkClick r:id="rId2"/>
              </a:rPr>
              <a:t>h</a:t>
            </a:r>
            <a:r>
              <a:rPr lang="en-US" sz="1600" dirty="0" smtClean="0">
                <a:hlinkClick r:id="rId2"/>
              </a:rPr>
              <a:t>ttp://www.tdwg.org/standards/150/download/</a:t>
            </a:r>
            <a:r>
              <a:rPr lang="en-US" sz="1600" dirty="0" smtClean="0"/>
              <a:t>  </a:t>
            </a:r>
            <a:endParaRPr lang="nl-BE" sz="1600" dirty="0" smtClean="0"/>
          </a:p>
          <a:p>
            <a:pPr lvl="1">
              <a:buFont typeface="Wingdings" pitchFamily="2" charset="2"/>
              <a:buChar char="ü"/>
            </a:pPr>
            <a:r>
              <a:rPr lang="nl-BE" sz="1600" dirty="0" smtClean="0"/>
              <a:t>Up-to-date and (</a:t>
            </a:r>
            <a:r>
              <a:rPr lang="nl-BE" sz="1600" dirty="0" err="1" smtClean="0"/>
              <a:t>near</a:t>
            </a:r>
            <a:r>
              <a:rPr lang="nl-BE" sz="1600" dirty="0" smtClean="0"/>
              <a:t>) complete (incl. </a:t>
            </a:r>
            <a:r>
              <a:rPr lang="nl-BE" sz="1600" dirty="0" err="1" smtClean="0"/>
              <a:t>synonyms</a:t>
            </a:r>
            <a:r>
              <a:rPr lang="nl-BE" sz="1600" dirty="0" smtClean="0"/>
              <a:t> &amp;</a:t>
            </a:r>
            <a:r>
              <a:rPr lang="nl-BE" sz="1600" dirty="0" err="1" smtClean="0"/>
              <a:t>commonly</a:t>
            </a:r>
            <a:r>
              <a:rPr lang="nl-BE" sz="1600" dirty="0" smtClean="0"/>
              <a:t> </a:t>
            </a:r>
            <a:r>
              <a:rPr lang="nl-BE" sz="1600" dirty="0" err="1" smtClean="0"/>
              <a:t>used</a:t>
            </a:r>
            <a:r>
              <a:rPr lang="nl-BE" sz="1600" dirty="0" smtClean="0"/>
              <a:t> spelling </a:t>
            </a:r>
            <a:r>
              <a:rPr lang="nl-BE" sz="1600" dirty="0" err="1" smtClean="0"/>
              <a:t>mistakes</a:t>
            </a:r>
            <a:r>
              <a:rPr lang="nl-BE" sz="1600" dirty="0" smtClean="0"/>
              <a:t>)</a:t>
            </a:r>
          </a:p>
          <a:p>
            <a:pPr lvl="1" eaLnBrk="1" hangingPunct="1">
              <a:buNone/>
            </a:pPr>
            <a:endParaRPr lang="nl-NL" sz="1600" dirty="0" smtClean="0"/>
          </a:p>
          <a:p>
            <a:pPr eaLnBrk="1" hangingPunct="1">
              <a:buFont typeface="Wingdings" pitchFamily="2" charset="2"/>
              <a:buChar char="§"/>
            </a:pPr>
            <a:r>
              <a:rPr lang="nl-NL" sz="1600" dirty="0" err="1" smtClean="0"/>
              <a:t>If</a:t>
            </a:r>
            <a:r>
              <a:rPr lang="nl-NL" sz="1600" dirty="0" smtClean="0"/>
              <a:t> </a:t>
            </a:r>
            <a:r>
              <a:rPr lang="nl-NL" sz="1600" dirty="0" err="1" smtClean="0"/>
              <a:t>no</a:t>
            </a:r>
            <a:r>
              <a:rPr lang="nl-NL" sz="1600" dirty="0" smtClean="0"/>
              <a:t> link </a:t>
            </a:r>
            <a:r>
              <a:rPr lang="nl-NL" sz="1600" dirty="0" err="1" smtClean="0"/>
              <a:t>possible</a:t>
            </a:r>
            <a:r>
              <a:rPr lang="nl-NL" sz="1600" dirty="0" smtClean="0"/>
              <a:t>:</a:t>
            </a:r>
          </a:p>
          <a:p>
            <a:pPr lvl="1" eaLnBrk="1" hangingPunct="1">
              <a:buFont typeface="Wingdings 2" pitchFamily="18" charset="2"/>
              <a:buChar char="P"/>
            </a:pPr>
            <a:r>
              <a:rPr lang="nl-NL" sz="1600" dirty="0" smtClean="0"/>
              <a:t>Consult </a:t>
            </a:r>
            <a:r>
              <a:rPr lang="nl-NL" sz="1600" dirty="0" err="1" smtClean="0"/>
              <a:t>with</a:t>
            </a:r>
            <a:r>
              <a:rPr lang="nl-NL" sz="1600" dirty="0" smtClean="0"/>
              <a:t> data provider(s)</a:t>
            </a:r>
          </a:p>
          <a:p>
            <a:pPr lvl="1" eaLnBrk="1" hangingPunct="1">
              <a:buFont typeface="Wingdings 2" pitchFamily="18" charset="2"/>
              <a:buChar char="P"/>
            </a:pPr>
            <a:r>
              <a:rPr lang="nl-NL" sz="1600" dirty="0" smtClean="0"/>
              <a:t>Consult </a:t>
            </a:r>
            <a:r>
              <a:rPr lang="nl-NL" sz="1600" dirty="0" err="1" smtClean="0"/>
              <a:t>with</a:t>
            </a:r>
            <a:r>
              <a:rPr lang="nl-NL" sz="1600" dirty="0" smtClean="0"/>
              <a:t> </a:t>
            </a:r>
            <a:r>
              <a:rPr lang="nl-NL" sz="1600" dirty="0" err="1" smtClean="0"/>
              <a:t>taxonomic</a:t>
            </a:r>
            <a:r>
              <a:rPr lang="nl-NL" sz="1600" dirty="0" smtClean="0"/>
              <a:t> expert(s) at </a:t>
            </a:r>
            <a:r>
              <a:rPr lang="nl-NL" sz="1600" dirty="0" smtClean="0">
                <a:hlinkClick r:id="rId3"/>
              </a:rPr>
              <a:t>info@</a:t>
            </a:r>
            <a:r>
              <a:rPr lang="nl-NL" sz="1600" dirty="0" err="1" smtClean="0">
                <a:hlinkClick r:id="rId3"/>
              </a:rPr>
              <a:t>marinespecies.org</a:t>
            </a:r>
            <a:r>
              <a:rPr lang="nl-NL" sz="1600" dirty="0" smtClean="0"/>
              <a:t> </a:t>
            </a:r>
          </a:p>
          <a:p>
            <a:pPr eaLnBrk="1" hangingPunct="1">
              <a:buFont typeface="Wingdings 2" pitchFamily="18" charset="2"/>
              <a:buChar char="P"/>
            </a:pPr>
            <a:endParaRPr lang="nl-NL" sz="1800" dirty="0" smtClean="0"/>
          </a:p>
          <a:p>
            <a:pPr eaLnBrk="1" hangingPunct="1">
              <a:buFont typeface="Wingdings" pitchFamily="2" charset="2"/>
              <a:buChar char="§"/>
            </a:pPr>
            <a:r>
              <a:rPr lang="nl-NL" sz="1600" dirty="0" err="1" smtClean="0"/>
              <a:t>Originally</a:t>
            </a:r>
            <a:r>
              <a:rPr lang="nl-NL" sz="1600" dirty="0" smtClean="0"/>
              <a:t> </a:t>
            </a:r>
            <a:r>
              <a:rPr lang="nl-NL" sz="1600" dirty="0" err="1" smtClean="0"/>
              <a:t>delivered</a:t>
            </a:r>
            <a:r>
              <a:rPr lang="nl-NL" sz="1600" dirty="0" smtClean="0"/>
              <a:t> name is </a:t>
            </a:r>
            <a:r>
              <a:rPr lang="nl-NL" sz="1600" dirty="0" err="1" smtClean="0"/>
              <a:t>always</a:t>
            </a:r>
            <a:r>
              <a:rPr lang="nl-NL" sz="1600" dirty="0" smtClean="0"/>
              <a:t> </a:t>
            </a:r>
            <a:r>
              <a:rPr lang="nl-NL" sz="1600" dirty="0" err="1" smtClean="0"/>
              <a:t>safeguarded</a:t>
            </a:r>
            <a:r>
              <a:rPr lang="nl-NL" sz="1600" dirty="0" smtClean="0"/>
              <a:t>!</a:t>
            </a:r>
          </a:p>
          <a:p>
            <a:pPr lvl="1" eaLnBrk="1" hangingPunct="1">
              <a:buFont typeface="Wingdings 2" pitchFamily="18" charset="2"/>
              <a:buNone/>
            </a:pPr>
            <a:endParaRPr lang="nl-NL" sz="1400" dirty="0" smtClean="0"/>
          </a:p>
        </p:txBody>
      </p:sp>
      <p:pic>
        <p:nvPicPr>
          <p:cNvPr id="6" name="Picture 2" descr="WoRMS banner"/>
          <p:cNvPicPr>
            <a:picLocks noChangeAspect="1" noChangeArrowheads="1"/>
          </p:cNvPicPr>
          <p:nvPr/>
        </p:nvPicPr>
        <p:blipFill>
          <a:blip r:embed="rId4" cstate="print"/>
          <a:srcRect/>
          <a:stretch>
            <a:fillRect/>
          </a:stretch>
        </p:blipFill>
        <p:spPr bwMode="auto">
          <a:xfrm>
            <a:off x="6607621" y="5729113"/>
            <a:ext cx="2428875" cy="715963"/>
          </a:xfrm>
          <a:prstGeom prst="rect">
            <a:avLst/>
          </a:prstGeom>
          <a:noFill/>
          <a:ln w="9525">
            <a:noFill/>
            <a:miter lim="800000"/>
            <a:headEnd/>
            <a:tailEnd/>
          </a:ln>
        </p:spPr>
      </p:pic>
      <p:sp>
        <p:nvSpPr>
          <p:cNvPr id="7" name="TextBox 5"/>
          <p:cNvSpPr txBox="1">
            <a:spLocks noChangeArrowheads="1"/>
          </p:cNvSpPr>
          <p:nvPr/>
        </p:nvSpPr>
        <p:spPr bwMode="auto">
          <a:xfrm>
            <a:off x="6588224" y="6443488"/>
            <a:ext cx="2448272" cy="307777"/>
          </a:xfrm>
          <a:prstGeom prst="rect">
            <a:avLst/>
          </a:prstGeom>
          <a:noFill/>
          <a:ln w="9525">
            <a:noFill/>
            <a:miter lim="800000"/>
            <a:headEnd/>
            <a:tailEnd/>
          </a:ln>
        </p:spPr>
        <p:txBody>
          <a:bodyPr wrap="square">
            <a:spAutoFit/>
          </a:bodyPr>
          <a:lstStyle/>
          <a:p>
            <a:pPr algn="ctr"/>
            <a:r>
              <a:rPr lang="nl-NL" sz="1400" dirty="0" err="1">
                <a:latin typeface="Calibri" pitchFamily="34" charset="0"/>
                <a:hlinkClick r:id="rId5"/>
              </a:rPr>
              <a:t>www.marinespecies.org</a:t>
            </a:r>
            <a:r>
              <a:rPr lang="nl-NL" sz="1400" dirty="0">
                <a:latin typeface="Calibri"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22534"/>
            <a:ext cx="8229600" cy="490066"/>
          </a:xfrm>
        </p:spPr>
        <p:txBody>
          <a:bodyPr/>
          <a:lstStyle/>
          <a:p>
            <a:r>
              <a:rPr lang="nl-NL" dirty="0" smtClean="0"/>
              <a:t>WoRMS content</a:t>
            </a:r>
            <a:endParaRPr lang="nl-NL" dirty="0"/>
          </a:p>
        </p:txBody>
      </p:sp>
      <p:sp>
        <p:nvSpPr>
          <p:cNvPr id="5" name="Content Placeholder 4"/>
          <p:cNvSpPr>
            <a:spLocks noGrp="1"/>
          </p:cNvSpPr>
          <p:nvPr>
            <p:ph idx="1"/>
          </p:nvPr>
        </p:nvSpPr>
        <p:spPr>
          <a:xfrm>
            <a:off x="539552" y="1783357"/>
            <a:ext cx="8229600" cy="4525963"/>
          </a:xfrm>
        </p:spPr>
        <p:txBody>
          <a:bodyPr/>
          <a:lstStyle/>
          <a:p>
            <a:r>
              <a:rPr lang="en-US" dirty="0"/>
              <a:t>633 </a:t>
            </a:r>
            <a:r>
              <a:rPr lang="en-US" dirty="0" smtClean="0"/>
              <a:t>849</a:t>
            </a:r>
            <a:r>
              <a:rPr lang="nl-NL" dirty="0" smtClean="0"/>
              <a:t> taxa </a:t>
            </a:r>
            <a:endParaRPr lang="en-US" dirty="0" smtClean="0"/>
          </a:p>
          <a:p>
            <a:r>
              <a:rPr lang="en-US" dirty="0"/>
              <a:t>251 910</a:t>
            </a:r>
            <a:r>
              <a:rPr lang="en-US" dirty="0" smtClean="0"/>
              <a:t> accepted species of which 95% is checked by a taxonomic editor</a:t>
            </a:r>
          </a:p>
          <a:p>
            <a:endParaRPr lang="nl-NL" dirty="0" smtClean="0"/>
          </a:p>
          <a:p>
            <a:r>
              <a:rPr lang="en-US" dirty="0"/>
              <a:t>47 062 </a:t>
            </a:r>
            <a:r>
              <a:rPr lang="nl-NL" dirty="0" smtClean="0"/>
              <a:t> images</a:t>
            </a:r>
          </a:p>
          <a:p>
            <a:r>
              <a:rPr lang="en-US" dirty="0"/>
              <a:t>53 453 </a:t>
            </a:r>
            <a:r>
              <a:rPr lang="nl-NL" dirty="0" smtClean="0"/>
              <a:t>  </a:t>
            </a:r>
            <a:r>
              <a:rPr lang="nl-NL" dirty="0" err="1" smtClean="0"/>
              <a:t>vernacular</a:t>
            </a:r>
            <a:r>
              <a:rPr lang="nl-NL" dirty="0" smtClean="0"/>
              <a:t> </a:t>
            </a:r>
            <a:r>
              <a:rPr lang="nl-NL" dirty="0" err="1" smtClean="0"/>
              <a:t>names</a:t>
            </a:r>
            <a:endParaRPr lang="nl-NL" dirty="0" smtClean="0"/>
          </a:p>
          <a:p>
            <a:r>
              <a:rPr lang="en-US" dirty="0"/>
              <a:t>166 840 </a:t>
            </a:r>
            <a:r>
              <a:rPr lang="nl-NL" dirty="0" smtClean="0"/>
              <a:t> </a:t>
            </a:r>
            <a:r>
              <a:rPr lang="nl-NL" dirty="0" err="1" smtClean="0"/>
              <a:t>key</a:t>
            </a:r>
            <a:r>
              <a:rPr lang="nl-NL" dirty="0" smtClean="0"/>
              <a:t> </a:t>
            </a:r>
            <a:r>
              <a:rPr lang="nl-NL" dirty="0" err="1" smtClean="0"/>
              <a:t>literature</a:t>
            </a:r>
            <a:r>
              <a:rPr lang="nl-NL" dirty="0" smtClean="0"/>
              <a:t> </a:t>
            </a:r>
            <a:r>
              <a:rPr lang="nl-NL" dirty="0" err="1" smtClean="0"/>
              <a:t>references</a:t>
            </a:r>
            <a:r>
              <a:rPr lang="nl-NL" dirty="0" smtClean="0"/>
              <a:t> (=sources)</a:t>
            </a:r>
          </a:p>
          <a:p>
            <a:r>
              <a:rPr lang="en-US" dirty="0"/>
              <a:t>57 845 </a:t>
            </a:r>
            <a:r>
              <a:rPr lang="nl-NL" dirty="0" smtClean="0"/>
              <a:t> specimen details</a:t>
            </a:r>
          </a:p>
          <a:p>
            <a:r>
              <a:rPr lang="en-US" dirty="0"/>
              <a:t>375 021 </a:t>
            </a:r>
            <a:r>
              <a:rPr lang="nl-NL" dirty="0" err="1" smtClean="0"/>
              <a:t>published</a:t>
            </a:r>
            <a:r>
              <a:rPr lang="nl-NL" dirty="0" smtClean="0"/>
              <a:t> </a:t>
            </a:r>
            <a:r>
              <a:rPr lang="nl-NL" dirty="0" err="1" smtClean="0"/>
              <a:t>distributions</a:t>
            </a:r>
            <a:endParaRPr lang="nl-NL" dirty="0" smtClean="0"/>
          </a:p>
          <a:p>
            <a:r>
              <a:rPr lang="nl-NL" dirty="0" smtClean="0"/>
              <a:t>&gt; </a:t>
            </a:r>
            <a:r>
              <a:rPr lang="en-US" dirty="0" smtClean="0"/>
              <a:t>750 </a:t>
            </a:r>
            <a:r>
              <a:rPr lang="en-US" dirty="0"/>
              <a:t>000</a:t>
            </a:r>
            <a:r>
              <a:rPr lang="nl-NL" dirty="0" smtClean="0"/>
              <a:t> web links</a:t>
            </a:r>
          </a:p>
          <a:p>
            <a:endParaRPr lang="nl-NL" dirty="0" smtClean="0"/>
          </a:p>
          <a:p>
            <a:r>
              <a:rPr lang="nl-NL" dirty="0" err="1" smtClean="0"/>
              <a:t>Notes</a:t>
            </a:r>
            <a:r>
              <a:rPr lang="nl-NL" dirty="0" smtClean="0"/>
              <a:t>, feeding type &amp; habitat </a:t>
            </a:r>
            <a:r>
              <a:rPr lang="nl-NL" dirty="0" err="1" smtClean="0"/>
              <a:t>information</a:t>
            </a:r>
            <a:r>
              <a:rPr lang="nl-NL" dirty="0" smtClean="0"/>
              <a:t>, </a:t>
            </a:r>
            <a:r>
              <a:rPr lang="nl-NL" dirty="0" err="1" smtClean="0"/>
              <a:t>host-parasite</a:t>
            </a:r>
            <a:r>
              <a:rPr lang="nl-NL" dirty="0" smtClean="0"/>
              <a:t> </a:t>
            </a:r>
            <a:r>
              <a:rPr lang="nl-NL" dirty="0" err="1" smtClean="0"/>
              <a:t>relationships</a:t>
            </a:r>
            <a:r>
              <a:rPr lang="nl-NL" dirty="0" smtClean="0"/>
              <a:t> …</a:t>
            </a:r>
          </a:p>
          <a:p>
            <a:endParaRPr lang="nl-NL" dirty="0" smtClean="0"/>
          </a:p>
          <a:p>
            <a:endParaRPr lang="nl-NL" dirty="0" smtClean="0"/>
          </a:p>
          <a:p>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23" y="2444768"/>
            <a:ext cx="7705725"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57200" y="1600201"/>
            <a:ext cx="8229600" cy="676672"/>
          </a:xfrm>
        </p:spPr>
        <p:txBody>
          <a:bodyPr/>
          <a:lstStyle/>
          <a:p>
            <a:r>
              <a:rPr lang="en-US" sz="1600" dirty="0" smtClean="0"/>
              <a:t>integrates over 100 global, regional and thematic species databases into a common IT platform, which means every species occurs in the system only once</a:t>
            </a:r>
            <a:endParaRPr lang="nl-NL" sz="1600" dirty="0"/>
          </a:p>
        </p:txBody>
      </p:sp>
      <p:sp>
        <p:nvSpPr>
          <p:cNvPr id="7" name="TextBox 6"/>
          <p:cNvSpPr txBox="1">
            <a:spLocks noChangeArrowheads="1"/>
          </p:cNvSpPr>
          <p:nvPr/>
        </p:nvSpPr>
        <p:spPr bwMode="auto">
          <a:xfrm>
            <a:off x="683568" y="2420888"/>
            <a:ext cx="2357008" cy="461665"/>
          </a:xfrm>
          <a:prstGeom prst="rect">
            <a:avLst/>
          </a:prstGeom>
          <a:noFill/>
          <a:ln w="9525">
            <a:noFill/>
            <a:miter lim="800000"/>
            <a:headEnd/>
            <a:tailEnd/>
          </a:ln>
        </p:spPr>
        <p:txBody>
          <a:bodyPr wrap="square">
            <a:spAutoFit/>
          </a:bodyPr>
          <a:lstStyle/>
          <a:p>
            <a:r>
              <a:rPr lang="nl-BE" sz="2400" b="1" dirty="0"/>
              <a:t>71 </a:t>
            </a:r>
            <a:r>
              <a:rPr lang="nl-BE" sz="2400" b="1" dirty="0" err="1"/>
              <a:t>GSDs</a:t>
            </a:r>
            <a:endParaRPr lang="nl-BE" sz="2400" b="1" dirty="0"/>
          </a:p>
        </p:txBody>
      </p:sp>
      <p:sp>
        <p:nvSpPr>
          <p:cNvPr id="8" name="TextBox 7"/>
          <p:cNvSpPr txBox="1">
            <a:spLocks noChangeArrowheads="1"/>
          </p:cNvSpPr>
          <p:nvPr/>
        </p:nvSpPr>
        <p:spPr bwMode="auto">
          <a:xfrm>
            <a:off x="7812360" y="2204864"/>
            <a:ext cx="1218090" cy="461665"/>
          </a:xfrm>
          <a:prstGeom prst="rect">
            <a:avLst/>
          </a:prstGeom>
          <a:noFill/>
          <a:ln w="9525">
            <a:noFill/>
            <a:miter lim="800000"/>
            <a:headEnd/>
            <a:tailEnd/>
          </a:ln>
        </p:spPr>
        <p:txBody>
          <a:bodyPr wrap="square">
            <a:spAutoFit/>
          </a:bodyPr>
          <a:lstStyle/>
          <a:p>
            <a:r>
              <a:rPr lang="nl-BE" sz="2400" b="1" dirty="0"/>
              <a:t>9 </a:t>
            </a:r>
            <a:r>
              <a:rPr lang="nl-BE" sz="2400" b="1" dirty="0" err="1"/>
              <a:t>RSDs</a:t>
            </a:r>
            <a:endParaRPr lang="nl-BE" sz="2400" b="1" dirty="0"/>
          </a:p>
        </p:txBody>
      </p:sp>
      <p:sp>
        <p:nvSpPr>
          <p:cNvPr id="9" name="TextBox 8"/>
          <p:cNvSpPr txBox="1">
            <a:spLocks noChangeArrowheads="1"/>
          </p:cNvSpPr>
          <p:nvPr/>
        </p:nvSpPr>
        <p:spPr bwMode="auto">
          <a:xfrm>
            <a:off x="5874438" y="5961474"/>
            <a:ext cx="1937922" cy="461665"/>
          </a:xfrm>
          <a:prstGeom prst="rect">
            <a:avLst/>
          </a:prstGeom>
          <a:noFill/>
          <a:ln w="9525">
            <a:noFill/>
            <a:miter lim="800000"/>
            <a:headEnd/>
            <a:tailEnd/>
          </a:ln>
        </p:spPr>
        <p:txBody>
          <a:bodyPr wrap="square">
            <a:spAutoFit/>
          </a:bodyPr>
          <a:lstStyle/>
          <a:p>
            <a:r>
              <a:rPr lang="nl-BE" sz="2400" b="1" dirty="0"/>
              <a:t>9 </a:t>
            </a:r>
            <a:r>
              <a:rPr lang="nl-BE" sz="2400" b="1" dirty="0" err="1"/>
              <a:t>ext</a:t>
            </a:r>
            <a:r>
              <a:rPr lang="nl-BE" sz="2400" b="1" dirty="0"/>
              <a:t>. </a:t>
            </a:r>
            <a:r>
              <a:rPr lang="nl-BE" sz="2400" b="1" dirty="0" err="1"/>
              <a:t>GSDs</a:t>
            </a:r>
            <a:endParaRPr lang="nl-BE" sz="2400" b="1" dirty="0"/>
          </a:p>
        </p:txBody>
      </p:sp>
      <p:sp>
        <p:nvSpPr>
          <p:cNvPr id="10" name="TextBox 9"/>
          <p:cNvSpPr txBox="1">
            <a:spLocks noChangeArrowheads="1"/>
          </p:cNvSpPr>
          <p:nvPr/>
        </p:nvSpPr>
        <p:spPr bwMode="auto">
          <a:xfrm>
            <a:off x="978464" y="5458237"/>
            <a:ext cx="2036939" cy="461665"/>
          </a:xfrm>
          <a:prstGeom prst="rect">
            <a:avLst/>
          </a:prstGeom>
          <a:noFill/>
          <a:ln w="9525">
            <a:noFill/>
            <a:miter lim="800000"/>
            <a:headEnd/>
            <a:tailEnd/>
          </a:ln>
        </p:spPr>
        <p:txBody>
          <a:bodyPr wrap="square">
            <a:spAutoFit/>
          </a:bodyPr>
          <a:lstStyle/>
          <a:p>
            <a:r>
              <a:rPr lang="nl-BE" sz="2400" b="1" dirty="0"/>
              <a:t>4 </a:t>
            </a:r>
            <a:r>
              <a:rPr lang="nl-BE" sz="2400" b="1" dirty="0" err="1"/>
              <a:t>TSDs</a:t>
            </a:r>
            <a:endParaRPr lang="nl-BE" sz="24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nl-NL"/>
          </a:p>
        </p:txBody>
      </p:sp>
      <p:pic>
        <p:nvPicPr>
          <p:cNvPr id="2050" name="Picture 2"/>
          <p:cNvPicPr>
            <a:picLocks noChangeAspect="1" noChangeArrowheads="1"/>
          </p:cNvPicPr>
          <p:nvPr/>
        </p:nvPicPr>
        <p:blipFill>
          <a:blip r:embed="rId2" cstate="print"/>
          <a:srcRect l="18900" t="18200" r="11801" b="6660"/>
          <a:stretch>
            <a:fillRect/>
          </a:stretch>
        </p:blipFill>
        <p:spPr bwMode="auto">
          <a:xfrm>
            <a:off x="392023" y="1268760"/>
            <a:ext cx="8500457" cy="5184576"/>
          </a:xfrm>
          <a:prstGeom prst="rect">
            <a:avLst/>
          </a:prstGeom>
          <a:noFill/>
          <a:ln w="9525">
            <a:noFill/>
            <a:miter lim="800000"/>
            <a:headEnd/>
            <a:tailEnd/>
          </a:ln>
        </p:spPr>
      </p:pic>
      <p:sp>
        <p:nvSpPr>
          <p:cNvPr id="7" name="Oval 6"/>
          <p:cNvSpPr/>
          <p:nvPr/>
        </p:nvSpPr>
        <p:spPr>
          <a:xfrm>
            <a:off x="189344" y="2420888"/>
            <a:ext cx="792088" cy="144016"/>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up 12"/>
          <p:cNvGrpSpPr/>
          <p:nvPr/>
        </p:nvGrpSpPr>
        <p:grpSpPr>
          <a:xfrm>
            <a:off x="365642" y="2326032"/>
            <a:ext cx="6847526" cy="4293096"/>
            <a:chOff x="365642" y="2326032"/>
            <a:chExt cx="6847526" cy="4293096"/>
          </a:xfrm>
        </p:grpSpPr>
        <p:pic>
          <p:nvPicPr>
            <p:cNvPr id="2051" name="Picture 3"/>
            <p:cNvPicPr>
              <a:picLocks noChangeAspect="1" noChangeArrowheads="1"/>
            </p:cNvPicPr>
            <p:nvPr/>
          </p:nvPicPr>
          <p:blipFill>
            <a:blip r:embed="rId3" cstate="print"/>
            <a:srcRect l="34650" t="21000" r="23613" b="20201"/>
            <a:stretch>
              <a:fillRect/>
            </a:stretch>
          </p:blipFill>
          <p:spPr bwMode="auto">
            <a:xfrm>
              <a:off x="365642" y="2326032"/>
              <a:ext cx="5417478" cy="4293096"/>
            </a:xfrm>
            <a:prstGeom prst="rect">
              <a:avLst/>
            </a:prstGeom>
            <a:noFill/>
            <a:ln w="9525">
              <a:solidFill>
                <a:schemeClr val="tx2"/>
              </a:solidFill>
              <a:miter lim="800000"/>
              <a:headEnd/>
              <a:tailEnd/>
            </a:ln>
          </p:spPr>
        </p:pic>
        <p:sp>
          <p:nvSpPr>
            <p:cNvPr id="9" name="Oval 8"/>
            <p:cNvSpPr/>
            <p:nvPr/>
          </p:nvSpPr>
          <p:spPr>
            <a:xfrm>
              <a:off x="5628992" y="3203144"/>
              <a:ext cx="1584176" cy="216024"/>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Straight Arrow Connector 10"/>
            <p:cNvCxnSpPr>
              <a:stCxn id="9" idx="3"/>
            </p:cNvCxnSpPr>
            <p:nvPr/>
          </p:nvCxnSpPr>
          <p:spPr>
            <a:xfrm flipH="1">
              <a:off x="4761712" y="3387532"/>
              <a:ext cx="1099277" cy="35234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864" y="1816224"/>
            <a:ext cx="8229600" cy="4205064"/>
          </a:xfrm>
        </p:spPr>
        <p:txBody>
          <a:bodyPr/>
          <a:lstStyle/>
          <a:p>
            <a:pPr>
              <a:spcBef>
                <a:spcPts val="0"/>
              </a:spcBef>
              <a:spcAft>
                <a:spcPts val="600"/>
              </a:spcAft>
            </a:pPr>
            <a:r>
              <a:rPr lang="nl-NL" dirty="0" err="1" smtClean="0"/>
              <a:t>Introduction</a:t>
            </a:r>
            <a:endParaRPr lang="nl-NL" dirty="0" smtClean="0"/>
          </a:p>
          <a:p>
            <a:pPr lvl="1">
              <a:spcBef>
                <a:spcPts val="0"/>
              </a:spcBef>
              <a:spcAft>
                <a:spcPts val="600"/>
              </a:spcAft>
            </a:pPr>
            <a:r>
              <a:rPr lang="nl-NL" dirty="0" smtClean="0"/>
              <a:t>SDN and </a:t>
            </a:r>
            <a:r>
              <a:rPr lang="nl-NL" dirty="0" err="1" smtClean="0"/>
              <a:t>biological</a:t>
            </a:r>
            <a:r>
              <a:rPr lang="nl-NL" dirty="0" smtClean="0"/>
              <a:t> data</a:t>
            </a:r>
          </a:p>
          <a:p>
            <a:pPr lvl="1">
              <a:spcBef>
                <a:spcPts val="0"/>
              </a:spcBef>
              <a:spcAft>
                <a:spcPts val="600"/>
              </a:spcAft>
            </a:pPr>
            <a:r>
              <a:rPr lang="nl-NL" dirty="0" smtClean="0"/>
              <a:t>Marine </a:t>
            </a:r>
            <a:r>
              <a:rPr lang="nl-NL" dirty="0" err="1" smtClean="0"/>
              <a:t>biological</a:t>
            </a:r>
            <a:r>
              <a:rPr lang="nl-NL" dirty="0" smtClean="0"/>
              <a:t> data systems </a:t>
            </a:r>
            <a:r>
              <a:rPr lang="nl-NL" dirty="0" err="1" smtClean="0"/>
              <a:t>and</a:t>
            </a:r>
            <a:r>
              <a:rPr lang="nl-NL" dirty="0" smtClean="0"/>
              <a:t> </a:t>
            </a:r>
            <a:r>
              <a:rPr lang="nl-NL" dirty="0" err="1" smtClean="0"/>
              <a:t>international</a:t>
            </a:r>
            <a:r>
              <a:rPr lang="nl-NL" dirty="0" smtClean="0"/>
              <a:t> data flow</a:t>
            </a:r>
          </a:p>
          <a:p>
            <a:pPr lvl="1">
              <a:spcBef>
                <a:spcPts val="0"/>
              </a:spcBef>
              <a:spcAft>
                <a:spcPts val="600"/>
              </a:spcAft>
            </a:pPr>
            <a:r>
              <a:rPr lang="nl-NL" dirty="0" err="1" smtClean="0"/>
              <a:t>Biological</a:t>
            </a:r>
            <a:r>
              <a:rPr lang="nl-NL" dirty="0" smtClean="0"/>
              <a:t> data: different types </a:t>
            </a:r>
            <a:r>
              <a:rPr lang="nl-NL" dirty="0" err="1" smtClean="0"/>
              <a:t>and</a:t>
            </a:r>
            <a:r>
              <a:rPr lang="nl-NL" dirty="0" smtClean="0"/>
              <a:t> </a:t>
            </a:r>
            <a:r>
              <a:rPr lang="nl-NL" dirty="0" err="1" smtClean="0"/>
              <a:t>various</a:t>
            </a:r>
            <a:r>
              <a:rPr lang="nl-NL" dirty="0" smtClean="0"/>
              <a:t> formats</a:t>
            </a:r>
          </a:p>
          <a:p>
            <a:pPr>
              <a:spcBef>
                <a:spcPts val="0"/>
              </a:spcBef>
              <a:spcAft>
                <a:spcPts val="600"/>
              </a:spcAft>
            </a:pPr>
            <a:endParaRPr lang="nl-NL" dirty="0" smtClean="0"/>
          </a:p>
          <a:p>
            <a:pPr>
              <a:spcBef>
                <a:spcPts val="0"/>
              </a:spcBef>
              <a:spcAft>
                <a:spcPts val="600"/>
              </a:spcAft>
            </a:pPr>
            <a:r>
              <a:rPr lang="nl-NL" dirty="0" err="1" smtClean="0"/>
              <a:t>Taxonomy</a:t>
            </a:r>
            <a:r>
              <a:rPr lang="nl-NL" dirty="0"/>
              <a:t> </a:t>
            </a:r>
            <a:r>
              <a:rPr lang="nl-NL" dirty="0" err="1" smtClean="0"/>
              <a:t>and</a:t>
            </a:r>
            <a:r>
              <a:rPr lang="nl-NL" dirty="0" smtClean="0"/>
              <a:t> </a:t>
            </a:r>
            <a:r>
              <a:rPr lang="nl-NL" dirty="0" err="1" smtClean="0"/>
              <a:t>use</a:t>
            </a:r>
            <a:r>
              <a:rPr lang="nl-NL" dirty="0" smtClean="0"/>
              <a:t> of World Register of Marine Species</a:t>
            </a:r>
          </a:p>
          <a:p>
            <a:pPr>
              <a:spcBef>
                <a:spcPts val="0"/>
              </a:spcBef>
              <a:spcAft>
                <a:spcPts val="600"/>
              </a:spcAft>
            </a:pPr>
            <a:r>
              <a:rPr lang="nl-NL" i="1" dirty="0" err="1" smtClean="0"/>
              <a:t>Exercise</a:t>
            </a:r>
            <a:r>
              <a:rPr lang="nl-NL" i="1" dirty="0" smtClean="0"/>
              <a:t> 1</a:t>
            </a:r>
          </a:p>
          <a:p>
            <a:pPr>
              <a:spcBef>
                <a:spcPts val="0"/>
              </a:spcBef>
              <a:spcAft>
                <a:spcPts val="600"/>
              </a:spcAft>
            </a:pPr>
            <a:endParaRPr lang="nl-NL" dirty="0" smtClean="0"/>
          </a:p>
          <a:p>
            <a:pPr>
              <a:spcBef>
                <a:spcPts val="0"/>
              </a:spcBef>
              <a:spcAft>
                <a:spcPts val="600"/>
              </a:spcAft>
            </a:pPr>
            <a:r>
              <a:rPr lang="nl-NL" dirty="0" smtClean="0"/>
              <a:t>Data format: CDI + ODV </a:t>
            </a:r>
            <a:r>
              <a:rPr lang="nl-NL" dirty="0" err="1" smtClean="0"/>
              <a:t>biology</a:t>
            </a:r>
            <a:r>
              <a:rPr lang="nl-NL" dirty="0" smtClean="0"/>
              <a:t> variant</a:t>
            </a:r>
          </a:p>
          <a:p>
            <a:pPr>
              <a:spcBef>
                <a:spcPts val="0"/>
              </a:spcBef>
              <a:spcAft>
                <a:spcPts val="600"/>
              </a:spcAft>
            </a:pPr>
            <a:r>
              <a:rPr lang="nl-NL" i="1" dirty="0" err="1"/>
              <a:t>Exercise</a:t>
            </a:r>
            <a:r>
              <a:rPr lang="nl-NL" i="1" dirty="0"/>
              <a:t> </a:t>
            </a:r>
            <a:r>
              <a:rPr lang="nl-NL" i="1" dirty="0" smtClean="0"/>
              <a:t>2</a:t>
            </a:r>
            <a:endParaRPr lang="nl-NL" dirty="0" smtClean="0"/>
          </a:p>
          <a:p>
            <a:pPr>
              <a:spcBef>
                <a:spcPts val="0"/>
              </a:spcBef>
              <a:spcAft>
                <a:spcPts val="600"/>
              </a:spcAft>
            </a:pPr>
            <a:endParaRPr lang="nl-NL" dirty="0" smtClean="0"/>
          </a:p>
          <a:p>
            <a:pPr>
              <a:spcBef>
                <a:spcPts val="0"/>
              </a:spcBef>
              <a:spcAft>
                <a:spcPts val="600"/>
              </a:spcAft>
            </a:pPr>
            <a:r>
              <a:rPr lang="nl-NL" dirty="0" smtClean="0"/>
              <a:t>Status,  feedback </a:t>
            </a:r>
            <a:r>
              <a:rPr lang="nl-NL" dirty="0" err="1" smtClean="0"/>
              <a:t>and</a:t>
            </a:r>
            <a:r>
              <a:rPr lang="nl-NL" dirty="0" smtClean="0"/>
              <a:t> </a:t>
            </a:r>
            <a:r>
              <a:rPr lang="nl-NL" dirty="0" err="1" smtClean="0"/>
              <a:t>disscussion</a:t>
            </a:r>
            <a:endParaRPr lang="nl-NL" dirty="0" smtClean="0"/>
          </a:p>
          <a:p>
            <a:pPr>
              <a:spcBef>
                <a:spcPts val="0"/>
              </a:spcBef>
              <a:spcAft>
                <a:spcPts val="600"/>
              </a:spcAft>
            </a:pPr>
            <a:endParaRPr lang="nl-NL" dirty="0"/>
          </a:p>
        </p:txBody>
      </p:sp>
      <p:sp>
        <p:nvSpPr>
          <p:cNvPr id="4" name="Title 3"/>
          <p:cNvSpPr>
            <a:spLocks noGrp="1"/>
          </p:cNvSpPr>
          <p:nvPr>
            <p:ph type="title"/>
          </p:nvPr>
        </p:nvSpPr>
        <p:spPr>
          <a:xfrm>
            <a:off x="457200" y="1145438"/>
            <a:ext cx="8229600" cy="490066"/>
          </a:xfrm>
        </p:spPr>
        <p:txBody>
          <a:bodyPr/>
          <a:lstStyle/>
          <a:p>
            <a:r>
              <a:rPr lang="nl-NL" dirty="0" smtClean="0"/>
              <a:t>OUTLINE PRESENTATION</a:t>
            </a:r>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5438"/>
            <a:ext cx="8229600" cy="490066"/>
          </a:xfrm>
        </p:spPr>
        <p:txBody>
          <a:bodyPr/>
          <a:lstStyle/>
          <a:p>
            <a:r>
              <a:rPr lang="nl-NL" dirty="0" smtClean="0"/>
              <a:t>WoRMS </a:t>
            </a:r>
            <a:r>
              <a:rPr lang="nl-NL" dirty="0" err="1" smtClean="0"/>
              <a:t>users</a:t>
            </a:r>
            <a:endParaRPr lang="nl-NL" dirty="0"/>
          </a:p>
        </p:txBody>
      </p:sp>
      <p:sp>
        <p:nvSpPr>
          <p:cNvPr id="5" name="Content Placeholder 4"/>
          <p:cNvSpPr>
            <a:spLocks noGrp="1"/>
          </p:cNvSpPr>
          <p:nvPr>
            <p:ph idx="1"/>
          </p:nvPr>
        </p:nvSpPr>
        <p:spPr>
          <a:xfrm>
            <a:off x="457200" y="1916832"/>
            <a:ext cx="8229600" cy="4209331"/>
          </a:xfrm>
        </p:spPr>
        <p:txBody>
          <a:bodyPr/>
          <a:lstStyle/>
          <a:p>
            <a:r>
              <a:rPr lang="nl-NL" dirty="0" smtClean="0"/>
              <a:t>As </a:t>
            </a:r>
            <a:r>
              <a:rPr lang="nl-NL" dirty="0" err="1" smtClean="0"/>
              <a:t>standard</a:t>
            </a:r>
            <a:r>
              <a:rPr lang="nl-NL" dirty="0" smtClean="0"/>
              <a:t> </a:t>
            </a:r>
            <a:r>
              <a:rPr lang="nl-NL" dirty="0" err="1" smtClean="0"/>
              <a:t>taxonomic</a:t>
            </a:r>
            <a:r>
              <a:rPr lang="nl-NL" dirty="0" smtClean="0"/>
              <a:t> </a:t>
            </a:r>
            <a:r>
              <a:rPr lang="nl-NL" dirty="0" err="1" smtClean="0"/>
              <a:t>reference</a:t>
            </a:r>
            <a:r>
              <a:rPr lang="nl-NL" dirty="0" smtClean="0"/>
              <a:t> </a:t>
            </a:r>
            <a:r>
              <a:rPr lang="nl-NL" dirty="0" err="1" smtClean="0"/>
              <a:t>for</a:t>
            </a:r>
            <a:r>
              <a:rPr lang="nl-NL" dirty="0" smtClean="0"/>
              <a:t> </a:t>
            </a:r>
            <a:r>
              <a:rPr lang="nl-NL" dirty="0" err="1" smtClean="0"/>
              <a:t>organizations</a:t>
            </a:r>
            <a:r>
              <a:rPr lang="nl-NL" dirty="0" smtClean="0"/>
              <a:t> and programmes</a:t>
            </a:r>
          </a:p>
          <a:p>
            <a:pPr>
              <a:buNone/>
            </a:pPr>
            <a:r>
              <a:rPr lang="nl-NL" dirty="0" smtClean="0"/>
              <a:t>	</a:t>
            </a:r>
            <a:r>
              <a:rPr lang="nl-NL" i="1" dirty="0" smtClean="0"/>
              <a:t>=&gt; e.g. GBIF, OBIS, </a:t>
            </a:r>
            <a:r>
              <a:rPr lang="nl-NL" i="1" dirty="0" err="1" smtClean="0"/>
              <a:t>CoL</a:t>
            </a:r>
            <a:r>
              <a:rPr lang="nl-NL" i="1" dirty="0" smtClean="0"/>
              <a:t>, </a:t>
            </a:r>
            <a:r>
              <a:rPr lang="nl-NL" i="1" dirty="0" err="1" smtClean="0"/>
              <a:t>EoL</a:t>
            </a:r>
            <a:r>
              <a:rPr lang="nl-NL" i="1" dirty="0" smtClean="0"/>
              <a:t>, ICES, </a:t>
            </a:r>
            <a:r>
              <a:rPr lang="nl-NL" i="1" dirty="0" err="1" smtClean="0"/>
              <a:t>NODCs</a:t>
            </a:r>
            <a:r>
              <a:rPr lang="nl-NL" i="1" dirty="0" smtClean="0"/>
              <a:t>, …</a:t>
            </a:r>
          </a:p>
          <a:p>
            <a:pPr>
              <a:buNone/>
            </a:pPr>
            <a:endParaRPr lang="nl-NL" dirty="0" smtClean="0"/>
          </a:p>
          <a:p>
            <a:r>
              <a:rPr lang="nl-NL" dirty="0" err="1" smtClean="0"/>
              <a:t>Quality</a:t>
            </a:r>
            <a:r>
              <a:rPr lang="nl-NL" dirty="0" smtClean="0"/>
              <a:t> </a:t>
            </a:r>
            <a:r>
              <a:rPr lang="nl-NL" dirty="0" err="1" smtClean="0"/>
              <a:t>control</a:t>
            </a:r>
            <a:r>
              <a:rPr lang="nl-NL" dirty="0" smtClean="0"/>
              <a:t> </a:t>
            </a:r>
            <a:r>
              <a:rPr lang="nl-NL" dirty="0" err="1" smtClean="0"/>
              <a:t>purposes</a:t>
            </a:r>
            <a:endParaRPr lang="nl-NL" dirty="0" smtClean="0"/>
          </a:p>
          <a:p>
            <a:pPr>
              <a:buNone/>
            </a:pPr>
            <a:r>
              <a:rPr lang="nl-NL" i="1" dirty="0" smtClean="0"/>
              <a:t>	=&gt; </a:t>
            </a:r>
            <a:r>
              <a:rPr lang="nl-NL" i="1" dirty="0" err="1" smtClean="0"/>
              <a:t>through</a:t>
            </a:r>
            <a:r>
              <a:rPr lang="nl-NL" i="1" dirty="0" smtClean="0"/>
              <a:t> webservices &amp; taxon match tool</a:t>
            </a:r>
          </a:p>
          <a:p>
            <a:endParaRPr lang="nl-NL" dirty="0" smtClean="0"/>
          </a:p>
          <a:p>
            <a:r>
              <a:rPr lang="nl-NL" dirty="0" smtClean="0"/>
              <a:t>Website:</a:t>
            </a:r>
          </a:p>
          <a:p>
            <a:pPr lvl="1"/>
            <a:r>
              <a:rPr lang="nl-NL" sz="1800" dirty="0" smtClean="0"/>
              <a:t>4 000 </a:t>
            </a:r>
            <a:r>
              <a:rPr lang="nl-NL" sz="1800" dirty="0" err="1" smtClean="0"/>
              <a:t>visitors</a:t>
            </a:r>
            <a:r>
              <a:rPr lang="nl-NL" sz="1800" dirty="0" smtClean="0"/>
              <a:t> per </a:t>
            </a:r>
            <a:r>
              <a:rPr lang="nl-NL" sz="1800" dirty="0" err="1" smtClean="0"/>
              <a:t>day</a:t>
            </a:r>
            <a:endParaRPr lang="nl-NL" sz="1800" dirty="0" smtClean="0"/>
          </a:p>
          <a:p>
            <a:pPr lvl="1"/>
            <a:r>
              <a:rPr lang="nl-NL" sz="1800" dirty="0" smtClean="0"/>
              <a:t>3 </a:t>
            </a:r>
            <a:r>
              <a:rPr lang="nl-NL" sz="1800" dirty="0" err="1" smtClean="0"/>
              <a:t>million</a:t>
            </a:r>
            <a:r>
              <a:rPr lang="nl-NL" sz="1800" dirty="0" smtClean="0"/>
              <a:t> hits per </a:t>
            </a:r>
            <a:r>
              <a:rPr lang="nl-NL" sz="1800" dirty="0" err="1" smtClean="0"/>
              <a:t>month</a:t>
            </a:r>
            <a:endParaRPr lang="nl-NL" sz="1800" dirty="0" smtClean="0"/>
          </a:p>
          <a:p>
            <a:pPr lvl="1"/>
            <a:r>
              <a:rPr lang="nl-NL" sz="1800" dirty="0" smtClean="0"/>
              <a:t>&gt; 600 </a:t>
            </a:r>
            <a:r>
              <a:rPr lang="nl-NL" sz="1800" dirty="0" err="1" smtClean="0"/>
              <a:t>citations</a:t>
            </a:r>
            <a:r>
              <a:rPr lang="nl-NL" sz="1800" dirty="0" smtClean="0"/>
              <a:t> of “</a:t>
            </a:r>
            <a:r>
              <a:rPr lang="nl-NL" sz="1800" i="1" dirty="0" smtClean="0"/>
              <a:t>World Register of Marine Species</a:t>
            </a:r>
            <a:r>
              <a:rPr lang="nl-NL" sz="1800" dirty="0" smtClean="0"/>
              <a:t>” </a:t>
            </a:r>
            <a:r>
              <a:rPr lang="nl-NL" sz="1800" dirty="0" err="1" smtClean="0"/>
              <a:t>through</a:t>
            </a:r>
            <a:r>
              <a:rPr lang="nl-NL" sz="1800" dirty="0" smtClean="0"/>
              <a:t> Google </a:t>
            </a:r>
            <a:r>
              <a:rPr lang="nl-NL" sz="1800" dirty="0" err="1" smtClean="0"/>
              <a:t>Scholar</a:t>
            </a:r>
            <a:endParaRPr lang="nl-NL" sz="1800" dirty="0" smtClean="0"/>
          </a:p>
          <a:p>
            <a:pPr>
              <a:buNone/>
            </a:pPr>
            <a:endParaRPr lang="nl-NL" dirty="0" smtClean="0"/>
          </a:p>
        </p:txBody>
      </p:sp>
      <p:pic>
        <p:nvPicPr>
          <p:cNvPr id="7" name="Picture 2"/>
          <p:cNvPicPr>
            <a:picLocks noChangeAspect="1" noChangeArrowheads="1"/>
          </p:cNvPicPr>
          <p:nvPr/>
        </p:nvPicPr>
        <p:blipFill>
          <a:blip r:embed="rId2" cstate="print"/>
          <a:srcRect/>
          <a:stretch>
            <a:fillRect/>
          </a:stretch>
        </p:blipFill>
        <p:spPr bwMode="auto">
          <a:xfrm>
            <a:off x="9468544" y="188640"/>
            <a:ext cx="4572000" cy="2356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err="1" smtClean="0"/>
              <a:t>How</a:t>
            </a:r>
            <a:r>
              <a:rPr lang="nl-NL" dirty="0" smtClean="0"/>
              <a:t> to </a:t>
            </a:r>
            <a:r>
              <a:rPr lang="nl-NL" dirty="0" err="1" smtClean="0"/>
              <a:t>use</a:t>
            </a:r>
            <a:r>
              <a:rPr lang="nl-NL" dirty="0" smtClean="0"/>
              <a:t> WoRMS?</a:t>
            </a:r>
            <a:endParaRPr lang="nl-NL" dirty="0"/>
          </a:p>
        </p:txBody>
      </p:sp>
      <p:sp>
        <p:nvSpPr>
          <p:cNvPr id="6" name="Content Placeholder 5"/>
          <p:cNvSpPr>
            <a:spLocks noGrp="1"/>
          </p:cNvSpPr>
          <p:nvPr>
            <p:ph idx="1"/>
          </p:nvPr>
        </p:nvSpPr>
        <p:spPr/>
        <p:txBody>
          <a:bodyPr/>
          <a:lstStyle/>
          <a:p>
            <a:r>
              <a:rPr lang="nl-NL" dirty="0" smtClean="0"/>
              <a:t>For single name: ‘search taxa’</a:t>
            </a:r>
            <a:endParaRPr lang="nl-NL" dirty="0"/>
          </a:p>
        </p:txBody>
      </p:sp>
      <p:pic>
        <p:nvPicPr>
          <p:cNvPr id="8193" name="Picture 1"/>
          <p:cNvPicPr>
            <a:picLocks noChangeAspect="1" noChangeArrowheads="1"/>
          </p:cNvPicPr>
          <p:nvPr/>
        </p:nvPicPr>
        <p:blipFill>
          <a:blip r:embed="rId2" cstate="print"/>
          <a:srcRect l="18506" t="23800" r="5501" b="19501"/>
          <a:stretch>
            <a:fillRect/>
          </a:stretch>
        </p:blipFill>
        <p:spPr bwMode="auto">
          <a:xfrm>
            <a:off x="107504" y="2060848"/>
            <a:ext cx="8921880" cy="3744416"/>
          </a:xfrm>
          <a:prstGeom prst="rect">
            <a:avLst/>
          </a:prstGeom>
          <a:noFill/>
          <a:ln w="9525">
            <a:noFill/>
            <a:miter lim="800000"/>
            <a:headEnd/>
            <a:tailEnd/>
          </a:ln>
        </p:spPr>
      </p:pic>
      <p:sp>
        <p:nvSpPr>
          <p:cNvPr id="10" name="Oval 9"/>
          <p:cNvSpPr/>
          <p:nvPr/>
        </p:nvSpPr>
        <p:spPr>
          <a:xfrm>
            <a:off x="-98688" y="3242472"/>
            <a:ext cx="100811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Box 6"/>
          <p:cNvSpPr txBox="1"/>
          <p:nvPr/>
        </p:nvSpPr>
        <p:spPr>
          <a:xfrm>
            <a:off x="6156176" y="5301208"/>
            <a:ext cx="2592288" cy="369332"/>
          </a:xfrm>
          <a:prstGeom prst="rect">
            <a:avLst/>
          </a:prstGeom>
          <a:noFill/>
        </p:spPr>
        <p:txBody>
          <a:bodyPr wrap="square" rtlCol="0">
            <a:spAutoFit/>
          </a:bodyPr>
          <a:lstStyle/>
          <a:p>
            <a:r>
              <a:rPr lang="nl-NL" dirty="0" err="1" smtClean="0">
                <a:hlinkClick r:id="rId3"/>
              </a:rPr>
              <a:t>www.marinespecies.org</a:t>
            </a:r>
            <a:r>
              <a:rPr lang="nl-NL" dirty="0" smtClean="0"/>
              <a:t> </a:t>
            </a:r>
            <a:endParaRPr lang="nl-NL"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1"/>
            <a:ext cx="8229600" cy="460648"/>
          </a:xfrm>
        </p:spPr>
        <p:txBody>
          <a:bodyPr/>
          <a:lstStyle/>
          <a:p>
            <a:r>
              <a:rPr lang="nl-NL" dirty="0" smtClean="0"/>
              <a:t>For a batch of </a:t>
            </a:r>
            <a:r>
              <a:rPr lang="nl-NL" dirty="0" err="1" smtClean="0"/>
              <a:t>names</a:t>
            </a:r>
            <a:r>
              <a:rPr lang="nl-NL" dirty="0" smtClean="0"/>
              <a:t>: ‘match taxa’ (online ‘taxon match’ tool)</a:t>
            </a:r>
            <a:endParaRPr lang="nl-NL" dirty="0"/>
          </a:p>
        </p:txBody>
      </p:sp>
      <p:pic>
        <p:nvPicPr>
          <p:cNvPr id="7169" name="Picture 1"/>
          <p:cNvPicPr>
            <a:picLocks noChangeAspect="1" noChangeArrowheads="1"/>
          </p:cNvPicPr>
          <p:nvPr/>
        </p:nvPicPr>
        <p:blipFill>
          <a:blip r:embed="rId2" cstate="print"/>
          <a:srcRect l="18506" t="23667" r="5108" b="27267"/>
          <a:stretch>
            <a:fillRect/>
          </a:stretch>
        </p:blipFill>
        <p:spPr bwMode="auto">
          <a:xfrm>
            <a:off x="107504" y="2060848"/>
            <a:ext cx="8968108" cy="3240360"/>
          </a:xfrm>
          <a:prstGeom prst="rect">
            <a:avLst/>
          </a:prstGeom>
          <a:noFill/>
          <a:ln w="9525">
            <a:noFill/>
            <a:miter lim="800000"/>
            <a:headEnd/>
            <a:tailEnd/>
          </a:ln>
        </p:spPr>
      </p:pic>
      <p:sp>
        <p:nvSpPr>
          <p:cNvPr id="7" name="Oval 6"/>
          <p:cNvSpPr/>
          <p:nvPr/>
        </p:nvSpPr>
        <p:spPr>
          <a:xfrm>
            <a:off x="-98688" y="3903560"/>
            <a:ext cx="100811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Content Placeholder 4"/>
          <p:cNvSpPr txBox="1">
            <a:spLocks/>
          </p:cNvSpPr>
          <p:nvPr/>
        </p:nvSpPr>
        <p:spPr>
          <a:xfrm>
            <a:off x="447880" y="5517232"/>
            <a:ext cx="8229600" cy="1152128"/>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This</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 tool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uses</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 the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following</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components</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nl-NL" sz="1400" b="0" i="0" u="none" strike="noStrike" kern="1200" cap="none" spc="0" normalizeH="0" baseline="0" noProof="0" dirty="0" smtClean="0">
                <a:ln>
                  <a:noFill/>
                </a:ln>
                <a:solidFill>
                  <a:schemeClr val="tx1"/>
                </a:solidFill>
                <a:effectLst/>
                <a:uLnTx/>
                <a:uFillTx/>
                <a:latin typeface="+mn-lt"/>
                <a:ea typeface="+mn-ea"/>
                <a:cs typeface="+mn-cs"/>
              </a:rPr>
              <a:t>TAXAMATCH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fuzzy</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matching</a:t>
            </a:r>
            <a:r>
              <a:rPr kumimoji="0" lang="nl-NL" sz="1400" b="0" i="0" u="none" strike="noStrike" kern="1200" cap="none" spc="0" normalizeH="0" baseline="0" noProof="0" dirty="0" smtClean="0">
                <a:ln>
                  <a:noFill/>
                </a:ln>
                <a:solidFill>
                  <a:schemeClr val="tx1"/>
                </a:solidFill>
                <a:effectLst/>
                <a:uLnTx/>
                <a:uFillTx/>
                <a:latin typeface="+mn-lt"/>
                <a:ea typeface="+mn-ea"/>
                <a:cs typeface="+mn-cs"/>
              </a:rPr>
              <a:t> </a:t>
            </a: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algorithm</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by</a:t>
            </a:r>
            <a:r>
              <a:rPr kumimoji="0" lang="nl-NL" sz="1400" b="0" i="0" u="none" strike="noStrike" kern="1200" cap="none" spc="0" normalizeH="0" noProof="0" dirty="0" smtClean="0">
                <a:ln>
                  <a:noFill/>
                </a:ln>
                <a:solidFill>
                  <a:schemeClr val="tx1"/>
                </a:solidFill>
                <a:effectLst/>
                <a:uLnTx/>
                <a:uFillTx/>
                <a:latin typeface="+mn-lt"/>
                <a:ea typeface="+mn-ea"/>
                <a:cs typeface="+mn-cs"/>
              </a:rPr>
              <a:t> Tony Rees</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lang="nl-NL" sz="1400" baseline="0" dirty="0" smtClean="0"/>
              <a:t>PHP/</a:t>
            </a:r>
            <a:r>
              <a:rPr lang="nl-NL" sz="1400" baseline="0" dirty="0" err="1" smtClean="0"/>
              <a:t>MySql</a:t>
            </a:r>
            <a:r>
              <a:rPr lang="nl-NL" sz="1400" dirty="0" smtClean="0"/>
              <a:t> port of TAXAMATCH </a:t>
            </a:r>
            <a:r>
              <a:rPr lang="nl-NL" sz="1400" dirty="0" err="1" smtClean="0"/>
              <a:t>by</a:t>
            </a:r>
            <a:r>
              <a:rPr lang="nl-NL" sz="1400" dirty="0" smtClean="0"/>
              <a:t> Michael </a:t>
            </a:r>
            <a:r>
              <a:rPr lang="nl-NL" sz="1400" dirty="0" err="1" smtClean="0"/>
              <a:t>Giddens</a:t>
            </a:r>
            <a:endParaRPr lang="nl-NL" sz="1400" dirty="0" smtClean="0"/>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nl-NL" sz="1400" b="0" i="0" u="none" strike="noStrike" kern="1200" cap="none" spc="0" normalizeH="0" baseline="0" noProof="0" dirty="0" err="1" smtClean="0">
                <a:ln>
                  <a:noFill/>
                </a:ln>
                <a:solidFill>
                  <a:schemeClr val="tx1"/>
                </a:solidFill>
                <a:effectLst/>
                <a:uLnTx/>
                <a:uFillTx/>
                <a:latin typeface="+mn-lt"/>
                <a:ea typeface="+mn-ea"/>
                <a:cs typeface="+mn-cs"/>
              </a:rPr>
              <a:t>Scientific</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Names</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Parser</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by</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Dmitry</a:t>
            </a:r>
            <a:r>
              <a:rPr kumimoji="0" lang="nl-NL" sz="1400" b="0" i="0" u="none" strike="noStrike" kern="1200" cap="none" spc="0" normalizeH="0" noProof="0" dirty="0" smtClean="0">
                <a:ln>
                  <a:noFill/>
                </a:ln>
                <a:solidFill>
                  <a:schemeClr val="tx1"/>
                </a:solidFill>
                <a:effectLst/>
                <a:uLnTx/>
                <a:uFillTx/>
                <a:latin typeface="+mn-lt"/>
                <a:ea typeface="+mn-ea"/>
                <a:cs typeface="+mn-cs"/>
              </a:rPr>
              <a:t> </a:t>
            </a:r>
            <a:r>
              <a:rPr kumimoji="0" lang="nl-NL" sz="1400" b="0" i="0" u="none" strike="noStrike" kern="1200" cap="none" spc="0" normalizeH="0" noProof="0" dirty="0" err="1" smtClean="0">
                <a:ln>
                  <a:noFill/>
                </a:ln>
                <a:solidFill>
                  <a:schemeClr val="tx1"/>
                </a:solidFill>
                <a:effectLst/>
                <a:uLnTx/>
                <a:uFillTx/>
                <a:latin typeface="+mn-lt"/>
                <a:ea typeface="+mn-ea"/>
                <a:cs typeface="+mn-cs"/>
              </a:rPr>
              <a:t>Mozzherin</a:t>
            </a:r>
            <a:endParaRPr kumimoji="0" lang="nl-NL" sz="1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a:stretch>
            <a:fillRect/>
          </a:stretch>
        </p:blipFill>
        <p:spPr bwMode="auto">
          <a:xfrm>
            <a:off x="35496" y="2744730"/>
            <a:ext cx="3888432" cy="3132052"/>
          </a:xfrm>
          <a:prstGeom prst="rect">
            <a:avLst/>
          </a:prstGeom>
          <a:noFill/>
          <a:ln>
            <a:solidFill>
              <a:schemeClr val="tx2"/>
            </a:solidFill>
            <a:miter lim="800000"/>
            <a:headEnd/>
            <a:tailEnd/>
          </a:ln>
        </p:spPr>
      </p:pic>
      <p:pic>
        <p:nvPicPr>
          <p:cNvPr id="7" name="Picture 5"/>
          <p:cNvPicPr>
            <a:picLocks noChangeAspect="1" noChangeArrowheads="1"/>
          </p:cNvPicPr>
          <p:nvPr/>
        </p:nvPicPr>
        <p:blipFill>
          <a:blip r:embed="rId3" cstate="print"/>
          <a:srcRect/>
          <a:stretch>
            <a:fillRect/>
          </a:stretch>
        </p:blipFill>
        <p:spPr bwMode="auto">
          <a:xfrm>
            <a:off x="4557610" y="2732881"/>
            <a:ext cx="4531916" cy="3144391"/>
          </a:xfrm>
          <a:prstGeom prst="rect">
            <a:avLst/>
          </a:prstGeom>
          <a:noFill/>
          <a:ln w="9525">
            <a:solidFill>
              <a:schemeClr val="tx2"/>
            </a:solidFill>
            <a:miter lim="800000"/>
            <a:headEnd/>
            <a:tailEnd/>
          </a:ln>
        </p:spPr>
      </p:pic>
      <p:sp>
        <p:nvSpPr>
          <p:cNvPr id="8" name="Right Arrow 7"/>
          <p:cNvSpPr/>
          <p:nvPr/>
        </p:nvSpPr>
        <p:spPr>
          <a:xfrm>
            <a:off x="3563888" y="4149080"/>
            <a:ext cx="936104" cy="43204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Content Placeholder 4"/>
          <p:cNvSpPr>
            <a:spLocks noGrp="1"/>
          </p:cNvSpPr>
          <p:nvPr>
            <p:ph idx="1"/>
          </p:nvPr>
        </p:nvSpPr>
        <p:spPr>
          <a:xfrm>
            <a:off x="313184" y="1600201"/>
            <a:ext cx="8435280" cy="460648"/>
          </a:xfrm>
        </p:spPr>
        <p:txBody>
          <a:bodyPr/>
          <a:lstStyle/>
          <a:p>
            <a:pPr lvl="1">
              <a:buFont typeface="Wingdings 2" pitchFamily="18" charset="2"/>
              <a:buChar char="P"/>
            </a:pPr>
            <a:r>
              <a:rPr lang="nl-NL" dirty="0" smtClean="0"/>
              <a:t>Prepare </a:t>
            </a:r>
            <a:r>
              <a:rPr lang="nl-NL" dirty="0" err="1" smtClean="0"/>
              <a:t>your</a:t>
            </a:r>
            <a:r>
              <a:rPr lang="nl-NL" dirty="0" smtClean="0"/>
              <a:t> </a:t>
            </a:r>
            <a:r>
              <a:rPr lang="nl-NL" dirty="0" err="1" smtClean="0"/>
              <a:t>own</a:t>
            </a:r>
            <a:r>
              <a:rPr lang="nl-NL" dirty="0" smtClean="0"/>
              <a:t> file (</a:t>
            </a:r>
            <a:r>
              <a:rPr lang="en-US" dirty="0" smtClean="0"/>
              <a:t>Plain text [TXT], Comma Separated [CSV] &amp; Excel Sheet [XLS, XLSX]</a:t>
            </a:r>
          </a:p>
          <a:p>
            <a:pPr lvl="1">
              <a:buFont typeface="Wingdings 2" pitchFamily="18" charset="2"/>
              <a:buChar char="P"/>
            </a:pPr>
            <a:r>
              <a:rPr lang="en-US" dirty="0" smtClean="0"/>
              <a:t>Upload onto website</a:t>
            </a:r>
            <a:br>
              <a:rPr lang="en-US" dirty="0" smtClean="0"/>
            </a:br>
            <a:endParaRPr lang="nl-N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a:stretch>
            <a:fillRect/>
          </a:stretch>
        </p:blipFill>
        <p:spPr bwMode="auto">
          <a:xfrm>
            <a:off x="683568" y="1392510"/>
            <a:ext cx="7837487" cy="5276850"/>
          </a:xfrm>
          <a:prstGeom prst="rect">
            <a:avLst/>
          </a:prstGeom>
          <a:noFill/>
          <a:ln w="9525">
            <a:noFill/>
            <a:miter lim="800000"/>
            <a:headEnd/>
            <a:tailEnd/>
          </a:ln>
        </p:spPr>
      </p:pic>
      <p:sp>
        <p:nvSpPr>
          <p:cNvPr id="7" name="Oval 6"/>
          <p:cNvSpPr/>
          <p:nvPr/>
        </p:nvSpPr>
        <p:spPr>
          <a:xfrm>
            <a:off x="500224" y="2614064"/>
            <a:ext cx="1584176"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42512" y="4357688"/>
            <a:ext cx="9036496" cy="1681792"/>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84656" y="2071688"/>
            <a:ext cx="8964488" cy="1842700"/>
          </a:xfrm>
          <a:prstGeom prst="rect">
            <a:avLst/>
          </a:prstGeom>
          <a:noFill/>
          <a:ln w="9525">
            <a:noFill/>
            <a:miter lim="800000"/>
            <a:headEnd/>
            <a:tailEnd/>
          </a:ln>
        </p:spPr>
      </p:pic>
      <p:sp>
        <p:nvSpPr>
          <p:cNvPr id="8" name="Oval 7"/>
          <p:cNvSpPr/>
          <p:nvPr/>
        </p:nvSpPr>
        <p:spPr>
          <a:xfrm>
            <a:off x="2942128" y="1926664"/>
            <a:ext cx="720080" cy="22224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p:cNvSpPr/>
          <p:nvPr/>
        </p:nvSpPr>
        <p:spPr>
          <a:xfrm>
            <a:off x="8028384" y="4077072"/>
            <a:ext cx="1115616" cy="22224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Exercise1/Demo</a:t>
            </a:r>
            <a:endParaRPr lang="nl-NL" dirty="0"/>
          </a:p>
        </p:txBody>
      </p:sp>
      <p:sp>
        <p:nvSpPr>
          <p:cNvPr id="5" name="Content Placeholder 4"/>
          <p:cNvSpPr>
            <a:spLocks noGrp="1"/>
          </p:cNvSpPr>
          <p:nvPr>
            <p:ph idx="1"/>
          </p:nvPr>
        </p:nvSpPr>
        <p:spPr/>
        <p:txBody>
          <a:bodyPr/>
          <a:lstStyle/>
          <a:p>
            <a:pPr marL="0" indent="0">
              <a:buNone/>
            </a:pPr>
            <a:r>
              <a:rPr lang="nl-NL" u="sng" dirty="0" smtClean="0"/>
              <a:t>Online taxon match</a:t>
            </a:r>
          </a:p>
          <a:p>
            <a:pPr marL="0" indent="0">
              <a:buNone/>
            </a:pPr>
            <a:endParaRPr lang="nl-NL" dirty="0" smtClean="0"/>
          </a:p>
          <a:p>
            <a:r>
              <a:rPr lang="nl-NL" dirty="0" smtClean="0"/>
              <a:t>Download </a:t>
            </a:r>
            <a:r>
              <a:rPr lang="nl-NL" dirty="0" err="1" smtClean="0"/>
              <a:t>exercise</a:t>
            </a:r>
            <a:r>
              <a:rPr lang="nl-NL" dirty="0" smtClean="0"/>
              <a:t> files </a:t>
            </a:r>
            <a:r>
              <a:rPr lang="nl-NL" dirty="0" err="1" smtClean="0"/>
              <a:t>from</a:t>
            </a:r>
            <a:r>
              <a:rPr lang="nl-NL" dirty="0" smtClean="0"/>
              <a:t> training server </a:t>
            </a:r>
            <a:r>
              <a:rPr lang="nl-NL" dirty="0"/>
              <a:t>(</a:t>
            </a:r>
            <a:r>
              <a:rPr lang="nl-NL" dirty="0" smtClean="0"/>
              <a:t>SpeciesList.xlsx)</a:t>
            </a:r>
          </a:p>
          <a:p>
            <a:endParaRPr lang="nl-NL" dirty="0" smtClean="0"/>
          </a:p>
          <a:p>
            <a:r>
              <a:rPr lang="nl-NL" dirty="0" smtClean="0"/>
              <a:t>Go to </a:t>
            </a:r>
            <a:r>
              <a:rPr lang="nl-NL" dirty="0" err="1" smtClean="0">
                <a:hlinkClick r:id="rId2"/>
              </a:rPr>
              <a:t>www.marinespecies.org</a:t>
            </a:r>
            <a:r>
              <a:rPr lang="nl-NL" dirty="0" smtClean="0"/>
              <a:t> =&gt; match taxa</a:t>
            </a:r>
          </a:p>
          <a:p>
            <a:pPr marL="0" indent="0">
              <a:buNone/>
            </a:pPr>
            <a:endParaRPr lang="nl-NL" dirty="0" smtClean="0"/>
          </a:p>
          <a:p>
            <a:r>
              <a:rPr lang="nl-NL" dirty="0" smtClean="0"/>
              <a:t>Match files </a:t>
            </a:r>
            <a:r>
              <a:rPr lang="nl-NL" dirty="0" err="1" smtClean="0"/>
              <a:t>with</a:t>
            </a:r>
            <a:r>
              <a:rPr lang="nl-NL" dirty="0" smtClean="0"/>
              <a:t> online taxon match tool</a:t>
            </a:r>
          </a:p>
          <a:p>
            <a:endParaRPr lang="nl-NL" dirty="0" smtClean="0"/>
          </a:p>
          <a:p>
            <a:r>
              <a:rPr lang="nl-NL" dirty="0" smtClean="0"/>
              <a:t>Double check </a:t>
            </a:r>
            <a:r>
              <a:rPr lang="nl-NL" dirty="0" err="1" smtClean="0"/>
              <a:t>possible</a:t>
            </a:r>
            <a:r>
              <a:rPr lang="nl-NL" dirty="0" smtClean="0"/>
              <a:t> </a:t>
            </a:r>
            <a:r>
              <a:rPr lang="nl-NL" dirty="0" err="1" smtClean="0"/>
              <a:t>doubtful</a:t>
            </a:r>
            <a:r>
              <a:rPr lang="nl-NL" dirty="0" smtClean="0"/>
              <a:t> (</a:t>
            </a:r>
            <a:r>
              <a:rPr lang="nl-NL" dirty="0" err="1" smtClean="0"/>
              <a:t>dubious</a:t>
            </a:r>
            <a:r>
              <a:rPr lang="nl-NL" dirty="0" smtClean="0"/>
              <a:t>) </a:t>
            </a:r>
            <a:r>
              <a:rPr lang="nl-NL" dirty="0" err="1" smtClean="0"/>
              <a:t>entries</a:t>
            </a:r>
            <a:endParaRPr lang="nl-NL" dirty="0" smtClean="0"/>
          </a:p>
          <a:p>
            <a:endParaRPr lang="nl-NL" dirty="0" smtClean="0"/>
          </a:p>
          <a:p>
            <a:endParaRPr lang="nl-NL" dirty="0" smtClean="0"/>
          </a:p>
          <a:p>
            <a:endParaRPr lang="nl-NL" dirty="0" smtClean="0"/>
          </a:p>
          <a:p>
            <a:endParaRPr lang="nl-NL"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p:txBody>
          <a:bodyPr/>
          <a:lstStyle/>
          <a:p>
            <a:r>
              <a:rPr lang="en-US" sz="2400" dirty="0"/>
              <a:t>Analysis </a:t>
            </a:r>
            <a:r>
              <a:rPr lang="en-US" sz="2400" dirty="0" smtClean="0"/>
              <a:t>on </a:t>
            </a:r>
            <a:r>
              <a:rPr lang="en-US" sz="2400" dirty="0"/>
              <a:t>required adaptions for marine biological </a:t>
            </a:r>
            <a:r>
              <a:rPr lang="en-US" sz="2400" dirty="0" smtClean="0"/>
              <a:t>data</a:t>
            </a:r>
            <a:endParaRPr lang="nl-BE" sz="2400" dirty="0" smtClean="0"/>
          </a:p>
          <a:p>
            <a:r>
              <a:rPr lang="nl-BE" sz="2400" dirty="0" smtClean="0"/>
              <a:t>Format </a:t>
            </a:r>
            <a:r>
              <a:rPr lang="nl-BE" sz="2400" dirty="0" err="1" smtClean="0"/>
              <a:t>documentation</a:t>
            </a:r>
            <a:endParaRPr lang="nl-BE" sz="2400" dirty="0"/>
          </a:p>
          <a:p>
            <a:pPr marL="0" indent="0">
              <a:buNone/>
            </a:pPr>
            <a:endParaRPr lang="nl-BE" sz="2400" dirty="0" smtClean="0"/>
          </a:p>
          <a:p>
            <a:r>
              <a:rPr lang="nl-BE" sz="2400" dirty="0" err="1" smtClean="0"/>
              <a:t>Example</a:t>
            </a:r>
            <a:r>
              <a:rPr lang="nl-BE" sz="2400" dirty="0" smtClean="0"/>
              <a:t> files</a:t>
            </a:r>
          </a:p>
          <a:p>
            <a:pPr lvl="1"/>
            <a:r>
              <a:rPr lang="en-US" sz="2000" dirty="0"/>
              <a:t>Grab/core benthos community </a:t>
            </a:r>
            <a:r>
              <a:rPr lang="en-US" sz="2000" dirty="0" smtClean="0"/>
              <a:t>data</a:t>
            </a:r>
            <a:endParaRPr lang="en-US" sz="2000" dirty="0"/>
          </a:p>
          <a:p>
            <a:pPr lvl="1"/>
            <a:r>
              <a:rPr lang="en-US" sz="2000" dirty="0"/>
              <a:t>Zooplankton </a:t>
            </a:r>
            <a:r>
              <a:rPr lang="en-US" sz="2000" dirty="0" smtClean="0"/>
              <a:t>community</a:t>
            </a:r>
            <a:endParaRPr lang="en-US" sz="2000" dirty="0"/>
          </a:p>
          <a:p>
            <a:pPr lvl="1"/>
            <a:r>
              <a:rPr lang="en-US" sz="2000" dirty="0" err="1"/>
              <a:t>Demersal</a:t>
            </a:r>
            <a:r>
              <a:rPr lang="en-US" sz="2000" dirty="0"/>
              <a:t> fish population </a:t>
            </a:r>
            <a:r>
              <a:rPr lang="en-US" sz="2000" dirty="0" smtClean="0"/>
              <a:t>data</a:t>
            </a:r>
            <a:endParaRPr lang="en-US" sz="2000" dirty="0"/>
          </a:p>
          <a:p>
            <a:pPr lvl="1"/>
            <a:r>
              <a:rPr lang="en-US" sz="2000" dirty="0"/>
              <a:t>Pollutant concentrations in biota </a:t>
            </a:r>
            <a:r>
              <a:rPr lang="en-US" sz="2000" dirty="0" smtClean="0"/>
              <a:t>specimens</a:t>
            </a:r>
            <a:endParaRPr lang="nl-BE" dirty="0" smtClean="0"/>
          </a:p>
          <a:p>
            <a:endParaRPr lang="nl-BE" dirty="0"/>
          </a:p>
          <a:p>
            <a:endParaRPr lang="nl-BE" dirty="0" smtClean="0"/>
          </a:p>
          <a:p>
            <a:endParaRPr lang="nl-BE"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708920"/>
            <a:ext cx="1944216" cy="2730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188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p:txBody>
          <a:bodyPr/>
          <a:lstStyle/>
          <a:p>
            <a:r>
              <a:rPr lang="en-US" dirty="0" smtClean="0"/>
              <a:t>CDI </a:t>
            </a:r>
            <a:r>
              <a:rPr lang="en-US" dirty="0"/>
              <a:t>metadata</a:t>
            </a:r>
          </a:p>
          <a:p>
            <a:r>
              <a:rPr lang="en-US" dirty="0"/>
              <a:t>ODV biology variant</a:t>
            </a:r>
          </a:p>
          <a:p>
            <a:pPr lvl="1"/>
            <a:r>
              <a:rPr lang="en-US" dirty="0"/>
              <a:t>Mandatory fields (8 + 10)</a:t>
            </a:r>
          </a:p>
          <a:p>
            <a:pPr lvl="1"/>
            <a:r>
              <a:rPr lang="en-US" dirty="0"/>
              <a:t>Optional fields: P01 &amp; P06 </a:t>
            </a:r>
            <a:r>
              <a:rPr lang="en-US" dirty="0" smtClean="0"/>
              <a:t>terms</a:t>
            </a:r>
          </a:p>
          <a:p>
            <a:pPr lvl="1"/>
            <a:r>
              <a:rPr lang="en-US" dirty="0" smtClean="0"/>
              <a:t>Quality flag fields</a:t>
            </a:r>
            <a:endParaRPr lang="en-US" dirty="0"/>
          </a:p>
          <a:p>
            <a:pPr lvl="1"/>
            <a:r>
              <a:rPr lang="en-US" dirty="0"/>
              <a:t>Semantic </a:t>
            </a:r>
            <a:r>
              <a:rPr lang="en-US" dirty="0" smtClean="0"/>
              <a:t>header</a:t>
            </a:r>
          </a:p>
          <a:p>
            <a:r>
              <a:rPr lang="en-US" dirty="0"/>
              <a:t>Version: BioODV_1.0</a:t>
            </a:r>
          </a:p>
          <a:p>
            <a:endParaRPr lang="en-US" dirty="0"/>
          </a:p>
          <a:p>
            <a:pPr lvl="2"/>
            <a:endParaRPr lang="nl-BE" dirty="0" smtClean="0"/>
          </a:p>
          <a:p>
            <a:pPr lvl="1"/>
            <a:endParaRPr lang="nl-BE" dirty="0"/>
          </a:p>
          <a:p>
            <a:endParaRPr lang="nl-BE" dirty="0" smtClean="0"/>
          </a:p>
          <a:p>
            <a:endParaRPr lang="nl-BE" dirty="0"/>
          </a:p>
        </p:txBody>
      </p:sp>
    </p:spTree>
    <p:extLst>
      <p:ext uri="{BB962C8B-B14F-4D97-AF65-F5344CB8AC3E}">
        <p14:creationId xmlns:p14="http://schemas.microsoft.com/office/powerpoint/2010/main" val="1355422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Data format</a:t>
            </a:r>
          </a:p>
        </p:txBody>
      </p:sp>
      <p:sp>
        <p:nvSpPr>
          <p:cNvPr id="4" name="Rectangle 3"/>
          <p:cNvSpPr/>
          <p:nvPr/>
        </p:nvSpPr>
        <p:spPr>
          <a:xfrm>
            <a:off x="2915816" y="2348880"/>
            <a:ext cx="597666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 name="Rectangle 4"/>
          <p:cNvSpPr/>
          <p:nvPr/>
        </p:nvSpPr>
        <p:spPr>
          <a:xfrm>
            <a:off x="2915816" y="3212976"/>
            <a:ext cx="5688632" cy="309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82545570"/>
              </p:ext>
            </p:extLst>
          </p:nvPr>
        </p:nvGraphicFramePr>
        <p:xfrm>
          <a:off x="2958488" y="3242956"/>
          <a:ext cx="5615980" cy="2926080"/>
        </p:xfrm>
        <a:graphic>
          <a:graphicData uri="http://schemas.openxmlformats.org/drawingml/2006/table">
            <a:tbl>
              <a:tblPr firstRow="1" bandRow="1">
                <a:tableStyleId>{5C22544A-7EE6-4342-B048-85BDC9FD1C3A}</a:tableStyleId>
              </a:tblPr>
              <a:tblGrid>
                <a:gridCol w="1403995"/>
                <a:gridCol w="1403995"/>
                <a:gridCol w="1403995"/>
                <a:gridCol w="1403995"/>
              </a:tblGrid>
              <a:tr h="169163">
                <a:tc>
                  <a:txBody>
                    <a:bodyPr/>
                    <a:lstStyle/>
                    <a:p>
                      <a:r>
                        <a:rPr lang="nl-BE" dirty="0" smtClean="0"/>
                        <a:t>Field 1</a:t>
                      </a:r>
                      <a:endParaRPr lang="nl-BE" dirty="0"/>
                    </a:p>
                  </a:txBody>
                  <a:tcPr/>
                </a:tc>
                <a:tc>
                  <a:txBody>
                    <a:bodyPr/>
                    <a:lstStyle/>
                    <a:p>
                      <a:r>
                        <a:rPr lang="nl-BE" dirty="0" smtClean="0"/>
                        <a:t>Field 2</a:t>
                      </a:r>
                      <a:endParaRPr lang="nl-BE" dirty="0"/>
                    </a:p>
                  </a:txBody>
                  <a:tcPr/>
                </a:tc>
                <a:tc>
                  <a:txBody>
                    <a:bodyPr/>
                    <a:lstStyle/>
                    <a:p>
                      <a:r>
                        <a:rPr lang="nl-BE" dirty="0" smtClean="0"/>
                        <a:t>Field 3</a:t>
                      </a:r>
                      <a:endParaRPr lang="nl-BE" dirty="0"/>
                    </a:p>
                  </a:txBody>
                  <a:tcPr/>
                </a:tc>
                <a:tc>
                  <a:txBody>
                    <a:bodyPr/>
                    <a:lstStyle/>
                    <a:p>
                      <a:r>
                        <a:rPr lang="nl-BE" dirty="0" smtClean="0"/>
                        <a:t>Field</a:t>
                      </a:r>
                      <a:r>
                        <a:rPr lang="nl-BE" baseline="0" dirty="0" smtClean="0"/>
                        <a:t> …</a:t>
                      </a:r>
                      <a:endParaRPr lang="nl-BE" dirty="0"/>
                    </a:p>
                  </a:txBody>
                  <a:tcPr/>
                </a:tc>
              </a:tr>
              <a:tr h="169163">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r>
              <a:tr h="169163">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a:p>
                  </a:txBody>
                  <a:tcPr/>
                </a:tc>
              </a:tr>
              <a:tr h="169163">
                <a:tc>
                  <a:txBody>
                    <a:bodyPr/>
                    <a:lstStyle/>
                    <a:p>
                      <a:endParaRPr lang="nl-BE"/>
                    </a:p>
                  </a:txBody>
                  <a:tcPr/>
                </a:tc>
                <a:tc>
                  <a:txBody>
                    <a:bodyPr/>
                    <a:lstStyle/>
                    <a:p>
                      <a:endParaRPr lang="nl-BE"/>
                    </a:p>
                  </a:txBody>
                  <a:tcPr/>
                </a:tc>
                <a:tc>
                  <a:txBody>
                    <a:bodyPr/>
                    <a:lstStyle/>
                    <a:p>
                      <a:endParaRPr lang="nl-BE" dirty="0"/>
                    </a:p>
                  </a:txBody>
                  <a:tcPr/>
                </a:tc>
                <a:tc>
                  <a:txBody>
                    <a:bodyPr/>
                    <a:lstStyle/>
                    <a:p>
                      <a:endParaRPr lang="nl-BE"/>
                    </a:p>
                  </a:txBody>
                  <a:tcPr/>
                </a:tc>
              </a:tr>
              <a:tr h="169163">
                <a:tc>
                  <a:txBody>
                    <a:bodyPr/>
                    <a:lstStyle/>
                    <a:p>
                      <a:endParaRPr lang="nl-BE"/>
                    </a:p>
                  </a:txBody>
                  <a:tcPr/>
                </a:tc>
                <a:tc>
                  <a:txBody>
                    <a:bodyPr/>
                    <a:lstStyle/>
                    <a:p>
                      <a:endParaRPr lang="nl-BE" dirty="0"/>
                    </a:p>
                  </a:txBody>
                  <a:tcPr/>
                </a:tc>
                <a:tc>
                  <a:txBody>
                    <a:bodyPr/>
                    <a:lstStyle/>
                    <a:p>
                      <a:endParaRPr lang="nl-BE"/>
                    </a:p>
                  </a:txBody>
                  <a:tcPr/>
                </a:tc>
                <a:tc>
                  <a:txBody>
                    <a:bodyPr/>
                    <a:lstStyle/>
                    <a:p>
                      <a:endParaRPr lang="nl-BE" dirty="0"/>
                    </a:p>
                  </a:txBody>
                  <a:tcPr/>
                </a:tc>
              </a:tr>
              <a:tr h="169163">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r>
              <a:tr h="169163">
                <a:tc>
                  <a:txBody>
                    <a:bodyPr/>
                    <a:lstStyle/>
                    <a:p>
                      <a:endParaRPr lang="nl-BE"/>
                    </a:p>
                  </a:txBody>
                  <a:tcPr/>
                </a:tc>
                <a:tc>
                  <a:txBody>
                    <a:bodyPr/>
                    <a:lstStyle/>
                    <a:p>
                      <a:endParaRPr lang="nl-BE"/>
                    </a:p>
                  </a:txBody>
                  <a:tcPr/>
                </a:tc>
                <a:tc>
                  <a:txBody>
                    <a:bodyPr/>
                    <a:lstStyle/>
                    <a:p>
                      <a:endParaRPr lang="nl-BE"/>
                    </a:p>
                  </a:txBody>
                  <a:tcPr/>
                </a:tc>
                <a:tc>
                  <a:txBody>
                    <a:bodyPr/>
                    <a:lstStyle/>
                    <a:p>
                      <a:endParaRPr lang="nl-BE" dirty="0"/>
                    </a:p>
                  </a:txBody>
                  <a:tcPr/>
                </a:tc>
              </a:tr>
              <a:tr h="169163">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tr>
            </a:tbl>
          </a:graphicData>
        </a:graphic>
      </p:graphicFrame>
      <p:cxnSp>
        <p:nvCxnSpPr>
          <p:cNvPr id="10" name="Straight Arrow Connector 9"/>
          <p:cNvCxnSpPr/>
          <p:nvPr/>
        </p:nvCxnSpPr>
        <p:spPr>
          <a:xfrm flipH="1">
            <a:off x="2494435" y="4221088"/>
            <a:ext cx="432048" cy="0"/>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483768" y="2708920"/>
            <a:ext cx="432048" cy="0"/>
          </a:xfrm>
          <a:prstGeom prst="straightConnector1">
            <a:avLst/>
          </a:prstGeom>
          <a:ln w="254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7504" y="2524254"/>
            <a:ext cx="1877437" cy="646331"/>
          </a:xfrm>
          <a:prstGeom prst="rect">
            <a:avLst/>
          </a:prstGeom>
          <a:noFill/>
        </p:spPr>
        <p:txBody>
          <a:bodyPr wrap="none" rtlCol="0">
            <a:spAutoFit/>
          </a:bodyPr>
          <a:lstStyle/>
          <a:p>
            <a:r>
              <a:rPr lang="nl-BE" dirty="0" smtClean="0"/>
              <a:t>HEADER</a:t>
            </a:r>
          </a:p>
          <a:p>
            <a:r>
              <a:rPr lang="nl-BE" dirty="0" err="1" smtClean="0"/>
              <a:t>Describing</a:t>
            </a:r>
            <a:r>
              <a:rPr lang="nl-BE" dirty="0" smtClean="0"/>
              <a:t> </a:t>
            </a:r>
            <a:r>
              <a:rPr lang="nl-BE" dirty="0" err="1" smtClean="0"/>
              <a:t>fields</a:t>
            </a:r>
            <a:endParaRPr lang="nl-BE" dirty="0" smtClean="0"/>
          </a:p>
        </p:txBody>
      </p:sp>
      <p:sp>
        <p:nvSpPr>
          <p:cNvPr id="13" name="TextBox 12"/>
          <p:cNvSpPr txBox="1"/>
          <p:nvPr/>
        </p:nvSpPr>
        <p:spPr>
          <a:xfrm>
            <a:off x="107504" y="4036422"/>
            <a:ext cx="1527021" cy="369332"/>
          </a:xfrm>
          <a:prstGeom prst="rect">
            <a:avLst/>
          </a:prstGeom>
          <a:noFill/>
        </p:spPr>
        <p:txBody>
          <a:bodyPr wrap="none" rtlCol="0">
            <a:spAutoFit/>
          </a:bodyPr>
          <a:lstStyle/>
          <a:p>
            <a:r>
              <a:rPr lang="nl-BE" dirty="0" smtClean="0"/>
              <a:t>DATA TABLE</a:t>
            </a:r>
            <a:endParaRPr lang="nl-BE" dirty="0"/>
          </a:p>
        </p:txBody>
      </p:sp>
      <p:sp>
        <p:nvSpPr>
          <p:cNvPr id="15" name="TextBox 14"/>
          <p:cNvSpPr txBox="1"/>
          <p:nvPr/>
        </p:nvSpPr>
        <p:spPr>
          <a:xfrm>
            <a:off x="2926483" y="2385754"/>
            <a:ext cx="4243469" cy="738664"/>
          </a:xfrm>
          <a:prstGeom prst="rect">
            <a:avLst/>
          </a:prstGeom>
          <a:noFill/>
        </p:spPr>
        <p:txBody>
          <a:bodyPr wrap="none" rtlCol="0">
            <a:spAutoFit/>
          </a:bodyPr>
          <a:lstStyle/>
          <a:p>
            <a:r>
              <a:rPr lang="nl-BE" sz="1400" i="1" dirty="0">
                <a:solidFill>
                  <a:schemeClr val="bg1"/>
                </a:solidFill>
              </a:rPr>
              <a:t>//&lt;subject</a:t>
            </a:r>
            <a:r>
              <a:rPr lang="nl-BE" sz="1400" i="1" dirty="0" smtClean="0">
                <a:solidFill>
                  <a:schemeClr val="bg1"/>
                </a:solidFill>
              </a:rPr>
              <a:t>&gt; …&lt;object&gt;…&lt;units&gt;….&lt;instrument&gt;…</a:t>
            </a:r>
          </a:p>
          <a:p>
            <a:r>
              <a:rPr lang="nl-BE" sz="1400" i="1" dirty="0">
                <a:solidFill>
                  <a:schemeClr val="bg1"/>
                </a:solidFill>
              </a:rPr>
              <a:t>//&lt;subject&gt; …&lt;object&gt;…&lt;units&gt;….&lt;instrument&gt;….</a:t>
            </a:r>
            <a:endParaRPr lang="nl-BE" sz="1400" i="1" dirty="0" smtClean="0">
              <a:solidFill>
                <a:schemeClr val="bg1"/>
              </a:solidFill>
            </a:endParaRPr>
          </a:p>
          <a:p>
            <a:r>
              <a:rPr lang="nl-BE" sz="1400" i="1" dirty="0" smtClean="0">
                <a:solidFill>
                  <a:schemeClr val="bg1"/>
                </a:solidFill>
              </a:rPr>
              <a:t>//….</a:t>
            </a:r>
            <a:endParaRPr lang="nl-BE" sz="1400" i="1" dirty="0">
              <a:solidFill>
                <a:schemeClr val="bg1"/>
              </a:solidFill>
            </a:endParaRPr>
          </a:p>
        </p:txBody>
      </p:sp>
      <p:sp>
        <p:nvSpPr>
          <p:cNvPr id="6" name="Right Brace 5"/>
          <p:cNvSpPr/>
          <p:nvPr/>
        </p:nvSpPr>
        <p:spPr>
          <a:xfrm rot="5400000">
            <a:off x="4734890" y="1791690"/>
            <a:ext cx="792088" cy="4354739"/>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4" name="Right Brace 13"/>
          <p:cNvSpPr/>
          <p:nvPr/>
        </p:nvSpPr>
        <p:spPr>
          <a:xfrm rot="5400000">
            <a:off x="7723222" y="3195847"/>
            <a:ext cx="792088" cy="1546427"/>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7" name="TextBox 6"/>
          <p:cNvSpPr txBox="1"/>
          <p:nvPr/>
        </p:nvSpPr>
        <p:spPr>
          <a:xfrm>
            <a:off x="3539246" y="4437112"/>
            <a:ext cx="2904962" cy="1323439"/>
          </a:xfrm>
          <a:prstGeom prst="rect">
            <a:avLst/>
          </a:prstGeom>
          <a:noFill/>
        </p:spPr>
        <p:txBody>
          <a:bodyPr wrap="none" rtlCol="0">
            <a:spAutoFit/>
          </a:bodyPr>
          <a:lstStyle/>
          <a:p>
            <a:r>
              <a:rPr lang="nl-BE" sz="2000" dirty="0" smtClean="0"/>
              <a:t>8 </a:t>
            </a:r>
            <a:r>
              <a:rPr lang="nl-BE" sz="2000" dirty="0" err="1" smtClean="0"/>
              <a:t>mandatory</a:t>
            </a:r>
            <a:r>
              <a:rPr lang="nl-BE" sz="2000" dirty="0" smtClean="0"/>
              <a:t> ODV </a:t>
            </a:r>
            <a:r>
              <a:rPr lang="nl-BE" sz="2000" dirty="0" err="1" smtClean="0"/>
              <a:t>fields</a:t>
            </a:r>
            <a:endParaRPr lang="nl-BE" sz="2000" dirty="0" smtClean="0"/>
          </a:p>
          <a:p>
            <a:r>
              <a:rPr lang="nl-BE" sz="2000" dirty="0" smtClean="0"/>
              <a:t>10 </a:t>
            </a:r>
            <a:r>
              <a:rPr lang="nl-BE" sz="2000" dirty="0" err="1" smtClean="0"/>
              <a:t>mandatory</a:t>
            </a:r>
            <a:r>
              <a:rPr lang="nl-BE" sz="2000" dirty="0" smtClean="0"/>
              <a:t> bio </a:t>
            </a:r>
            <a:r>
              <a:rPr lang="nl-BE" sz="2000" dirty="0" err="1" smtClean="0"/>
              <a:t>fields</a:t>
            </a:r>
            <a:endParaRPr lang="nl-BE" sz="2000" dirty="0" smtClean="0"/>
          </a:p>
          <a:p>
            <a:r>
              <a:rPr lang="nl-BE" sz="2000" dirty="0" err="1" smtClean="0"/>
              <a:t>Quality</a:t>
            </a:r>
            <a:r>
              <a:rPr lang="nl-BE" sz="2000" dirty="0" smtClean="0"/>
              <a:t> </a:t>
            </a:r>
            <a:r>
              <a:rPr lang="nl-BE" sz="2000" dirty="0" err="1" smtClean="0"/>
              <a:t>flag</a:t>
            </a:r>
            <a:r>
              <a:rPr lang="nl-BE" sz="2000" dirty="0" smtClean="0"/>
              <a:t> </a:t>
            </a:r>
            <a:r>
              <a:rPr lang="nl-BE" sz="2000" dirty="0" err="1" smtClean="0"/>
              <a:t>fields</a:t>
            </a:r>
            <a:endParaRPr lang="nl-BE" sz="2000" dirty="0" smtClean="0"/>
          </a:p>
          <a:p>
            <a:endParaRPr lang="nl-BE" sz="2000" dirty="0"/>
          </a:p>
        </p:txBody>
      </p:sp>
      <p:sp>
        <p:nvSpPr>
          <p:cNvPr id="16" name="TextBox 15"/>
          <p:cNvSpPr txBox="1"/>
          <p:nvPr/>
        </p:nvSpPr>
        <p:spPr>
          <a:xfrm>
            <a:off x="7020272" y="4469050"/>
            <a:ext cx="2191626" cy="707886"/>
          </a:xfrm>
          <a:prstGeom prst="rect">
            <a:avLst/>
          </a:prstGeom>
          <a:noFill/>
        </p:spPr>
        <p:txBody>
          <a:bodyPr wrap="none" rtlCol="0">
            <a:spAutoFit/>
          </a:bodyPr>
          <a:lstStyle/>
          <a:p>
            <a:r>
              <a:rPr lang="nl-BE" sz="2000" dirty="0"/>
              <a:t> </a:t>
            </a:r>
            <a:r>
              <a:rPr lang="nl-BE" sz="2000" dirty="0" smtClean="0"/>
              <a:t># </a:t>
            </a:r>
            <a:r>
              <a:rPr lang="nl-BE" sz="2000" dirty="0" err="1" smtClean="0"/>
              <a:t>optional</a:t>
            </a:r>
            <a:r>
              <a:rPr lang="nl-BE" sz="2000" dirty="0" smtClean="0"/>
              <a:t> </a:t>
            </a:r>
            <a:r>
              <a:rPr lang="nl-BE" sz="2000" dirty="0" err="1" smtClean="0"/>
              <a:t>fields</a:t>
            </a:r>
            <a:endParaRPr lang="nl-BE" sz="2000" dirty="0" smtClean="0"/>
          </a:p>
          <a:p>
            <a:r>
              <a:rPr lang="en-US" sz="2000" dirty="0" smtClean="0"/>
              <a:t> </a:t>
            </a:r>
            <a:r>
              <a:rPr lang="en-US" sz="2000" dirty="0"/>
              <a:t>P01 &amp; P06 terms</a:t>
            </a:r>
            <a:endParaRPr lang="nl-BE" sz="2000" dirty="0" smtClean="0"/>
          </a:p>
        </p:txBody>
      </p:sp>
      <p:sp>
        <p:nvSpPr>
          <p:cNvPr id="3" name="TextBox 2"/>
          <p:cNvSpPr txBox="1"/>
          <p:nvPr/>
        </p:nvSpPr>
        <p:spPr>
          <a:xfrm>
            <a:off x="7308304" y="5445224"/>
            <a:ext cx="1313180" cy="369332"/>
          </a:xfrm>
          <a:prstGeom prst="rect">
            <a:avLst/>
          </a:prstGeom>
          <a:noFill/>
        </p:spPr>
        <p:txBody>
          <a:bodyPr wrap="none" rtlCol="0">
            <a:spAutoFit/>
          </a:bodyPr>
          <a:lstStyle/>
          <a:p>
            <a:r>
              <a:rPr lang="nl-BE" dirty="0" err="1" smtClean="0"/>
              <a:t>Extensible</a:t>
            </a:r>
            <a:r>
              <a:rPr lang="nl-BE" dirty="0" smtClean="0"/>
              <a:t>!</a:t>
            </a:r>
            <a:endParaRPr lang="nl-BE" dirty="0"/>
          </a:p>
        </p:txBody>
      </p:sp>
    </p:spTree>
    <p:extLst>
      <p:ext uri="{BB962C8B-B14F-4D97-AF65-F5344CB8AC3E}">
        <p14:creationId xmlns:p14="http://schemas.microsoft.com/office/powerpoint/2010/main" val="3686142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5438"/>
            <a:ext cx="8229600" cy="490066"/>
          </a:xfrm>
        </p:spPr>
        <p:txBody>
          <a:bodyPr/>
          <a:lstStyle/>
          <a:p>
            <a:r>
              <a:rPr lang="nl-NL" dirty="0" err="1" smtClean="0"/>
              <a:t>SeaDataNet</a:t>
            </a:r>
            <a:r>
              <a:rPr lang="nl-NL" dirty="0" smtClean="0"/>
              <a:t> &amp; </a:t>
            </a:r>
            <a:r>
              <a:rPr lang="nl-NL" dirty="0" err="1" smtClean="0"/>
              <a:t>biological</a:t>
            </a:r>
            <a:r>
              <a:rPr lang="nl-NL" dirty="0" smtClean="0"/>
              <a:t> data</a:t>
            </a:r>
            <a:endParaRPr lang="nl-NL" dirty="0"/>
          </a:p>
        </p:txBody>
      </p:sp>
      <p:sp>
        <p:nvSpPr>
          <p:cNvPr id="5" name="Content Placeholder 4"/>
          <p:cNvSpPr>
            <a:spLocks noGrp="1"/>
          </p:cNvSpPr>
          <p:nvPr>
            <p:ph idx="1"/>
          </p:nvPr>
        </p:nvSpPr>
        <p:spPr>
          <a:xfrm>
            <a:off x="457200" y="1960240"/>
            <a:ext cx="8229600" cy="3484984"/>
          </a:xfrm>
        </p:spPr>
        <p:txBody>
          <a:bodyPr/>
          <a:lstStyle/>
          <a:p>
            <a:pPr>
              <a:spcBef>
                <a:spcPts val="0"/>
              </a:spcBef>
              <a:spcAft>
                <a:spcPts val="1800"/>
              </a:spcAft>
            </a:pPr>
            <a:r>
              <a:rPr lang="nl-NL" dirty="0" smtClean="0"/>
              <a:t>Marine </a:t>
            </a:r>
            <a:r>
              <a:rPr lang="nl-NL" dirty="0" err="1" smtClean="0"/>
              <a:t>observing</a:t>
            </a:r>
            <a:r>
              <a:rPr lang="nl-NL" dirty="0" smtClean="0"/>
              <a:t> systems </a:t>
            </a:r>
            <a:r>
              <a:rPr lang="nl-NL" dirty="0" err="1" smtClean="0"/>
              <a:t>highly</a:t>
            </a:r>
            <a:r>
              <a:rPr lang="nl-NL" dirty="0" smtClean="0"/>
              <a:t> </a:t>
            </a:r>
            <a:r>
              <a:rPr lang="nl-NL" dirty="0" err="1" smtClean="0"/>
              <a:t>fragmented</a:t>
            </a:r>
            <a:r>
              <a:rPr lang="nl-NL" dirty="0" smtClean="0"/>
              <a:t>; </a:t>
            </a:r>
            <a:r>
              <a:rPr lang="nl-NL" dirty="0" err="1" smtClean="0"/>
              <a:t>measurement</a:t>
            </a:r>
            <a:r>
              <a:rPr lang="nl-NL" dirty="0" smtClean="0"/>
              <a:t> of </a:t>
            </a:r>
            <a:r>
              <a:rPr lang="nl-NL" dirty="0" err="1" smtClean="0"/>
              <a:t>physical</a:t>
            </a:r>
            <a:r>
              <a:rPr lang="nl-NL" dirty="0" smtClean="0"/>
              <a:t>, </a:t>
            </a:r>
            <a:r>
              <a:rPr lang="nl-NL" dirty="0" err="1" smtClean="0"/>
              <a:t>geophysical</a:t>
            </a:r>
            <a:r>
              <a:rPr lang="nl-NL" dirty="0" smtClean="0"/>
              <a:t>, </a:t>
            </a:r>
            <a:r>
              <a:rPr lang="nl-NL" dirty="0" err="1" smtClean="0"/>
              <a:t>geological</a:t>
            </a:r>
            <a:r>
              <a:rPr lang="nl-NL" dirty="0" smtClean="0"/>
              <a:t>, </a:t>
            </a:r>
            <a:r>
              <a:rPr lang="nl-NL" dirty="0" err="1" smtClean="0"/>
              <a:t>chemical</a:t>
            </a:r>
            <a:r>
              <a:rPr lang="nl-NL" dirty="0" smtClean="0"/>
              <a:t> parameters, </a:t>
            </a:r>
            <a:r>
              <a:rPr lang="nl-NL" dirty="0" err="1" smtClean="0"/>
              <a:t>biological</a:t>
            </a:r>
            <a:r>
              <a:rPr lang="nl-NL" dirty="0" smtClean="0"/>
              <a:t> parameters, …</a:t>
            </a:r>
          </a:p>
          <a:p>
            <a:pPr>
              <a:spcBef>
                <a:spcPts val="0"/>
              </a:spcBef>
              <a:spcAft>
                <a:spcPts val="1800"/>
              </a:spcAft>
            </a:pPr>
            <a:r>
              <a:rPr lang="nl-NL" dirty="0" err="1" smtClean="0"/>
              <a:t>Now</a:t>
            </a:r>
            <a:r>
              <a:rPr lang="nl-NL" dirty="0" smtClean="0"/>
              <a:t>: </a:t>
            </a:r>
            <a:r>
              <a:rPr lang="nl-NL" dirty="0" err="1" smtClean="0"/>
              <a:t>mostly</a:t>
            </a:r>
            <a:r>
              <a:rPr lang="nl-NL" dirty="0" smtClean="0"/>
              <a:t> </a:t>
            </a:r>
            <a:r>
              <a:rPr lang="nl-NL" dirty="0" err="1" smtClean="0"/>
              <a:t>oceanographic</a:t>
            </a:r>
            <a:r>
              <a:rPr lang="nl-NL" dirty="0" smtClean="0"/>
              <a:t> data</a:t>
            </a:r>
          </a:p>
          <a:p>
            <a:pPr>
              <a:spcBef>
                <a:spcPts val="0"/>
              </a:spcBef>
              <a:spcAft>
                <a:spcPts val="1800"/>
              </a:spcAft>
            </a:pPr>
            <a:r>
              <a:rPr lang="nl-NL" dirty="0" err="1" smtClean="0"/>
              <a:t>Near</a:t>
            </a:r>
            <a:r>
              <a:rPr lang="nl-NL" dirty="0" smtClean="0"/>
              <a:t> </a:t>
            </a:r>
            <a:r>
              <a:rPr lang="nl-NL" dirty="0" err="1" smtClean="0"/>
              <a:t>future</a:t>
            </a:r>
            <a:r>
              <a:rPr lang="nl-NL" dirty="0" smtClean="0"/>
              <a:t>: </a:t>
            </a:r>
            <a:r>
              <a:rPr lang="nl-NL" dirty="0" err="1" smtClean="0"/>
              <a:t>also</a:t>
            </a:r>
            <a:r>
              <a:rPr lang="nl-NL" dirty="0" smtClean="0"/>
              <a:t> </a:t>
            </a:r>
            <a:r>
              <a:rPr lang="nl-NL" dirty="0" err="1" smtClean="0"/>
              <a:t>biological</a:t>
            </a:r>
            <a:r>
              <a:rPr lang="nl-NL" dirty="0" smtClean="0"/>
              <a:t> data </a:t>
            </a:r>
            <a:r>
              <a:rPr lang="nl-NL" dirty="0" err="1" smtClean="0"/>
              <a:t>from</a:t>
            </a:r>
            <a:r>
              <a:rPr lang="nl-NL" dirty="0" smtClean="0"/>
              <a:t> SDN partners </a:t>
            </a:r>
            <a:r>
              <a:rPr lang="nl-NL" dirty="0" err="1" smtClean="0"/>
              <a:t>available</a:t>
            </a:r>
            <a:endParaRPr lang="nl-NL" dirty="0" smtClean="0"/>
          </a:p>
          <a:p>
            <a:pPr>
              <a:spcBef>
                <a:spcPts val="0"/>
              </a:spcBef>
              <a:spcAft>
                <a:spcPts val="1800"/>
              </a:spcAft>
            </a:pPr>
            <a:r>
              <a:rPr lang="nl-NL" dirty="0" smtClean="0"/>
              <a:t>Public data </a:t>
            </a:r>
            <a:r>
              <a:rPr lang="nl-NL" dirty="0" err="1" smtClean="0"/>
              <a:t>will</a:t>
            </a:r>
            <a:r>
              <a:rPr lang="nl-NL" dirty="0" smtClean="0"/>
              <a:t> </a:t>
            </a:r>
            <a:r>
              <a:rPr lang="nl-NL" dirty="0" err="1" smtClean="0"/>
              <a:t>become</a:t>
            </a:r>
            <a:r>
              <a:rPr lang="nl-NL" dirty="0" smtClean="0"/>
              <a:t> part of international data flow</a:t>
            </a:r>
          </a:p>
          <a:p>
            <a:pPr marL="0" indent="0">
              <a:spcBef>
                <a:spcPts val="0"/>
              </a:spcBef>
              <a:spcAft>
                <a:spcPts val="1800"/>
              </a:spcAft>
              <a:buNone/>
            </a:pP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p:txBody>
          <a:bodyPr/>
          <a:lstStyle/>
          <a:p>
            <a:r>
              <a:rPr lang="nl-BE" dirty="0" err="1"/>
              <a:t>Mandatory</a:t>
            </a:r>
            <a:r>
              <a:rPr lang="nl-BE" dirty="0"/>
              <a:t> </a:t>
            </a:r>
            <a:r>
              <a:rPr lang="nl-BE" dirty="0" smtClean="0"/>
              <a:t>ODV </a:t>
            </a:r>
            <a:r>
              <a:rPr lang="nl-BE" dirty="0" err="1" smtClean="0"/>
              <a:t>fields</a:t>
            </a:r>
            <a:endParaRPr lang="nl-BE" dirty="0" smtClean="0"/>
          </a:p>
          <a:p>
            <a:pPr lvl="1"/>
            <a:r>
              <a:rPr lang="nl-BE" sz="1800" dirty="0"/>
              <a:t>Cruise</a:t>
            </a:r>
          </a:p>
          <a:p>
            <a:pPr lvl="1"/>
            <a:r>
              <a:rPr lang="nl-BE" sz="1800" dirty="0"/>
              <a:t>Station</a:t>
            </a:r>
          </a:p>
          <a:p>
            <a:pPr lvl="1"/>
            <a:r>
              <a:rPr lang="nl-BE" sz="1800" dirty="0"/>
              <a:t>Type</a:t>
            </a:r>
          </a:p>
          <a:p>
            <a:pPr lvl="1"/>
            <a:r>
              <a:rPr lang="nl-BE" sz="1800" dirty="0" err="1"/>
              <a:t>yyyy-mm-ddThh:mm:ss.sss</a:t>
            </a:r>
            <a:endParaRPr lang="nl-BE" sz="1800" dirty="0"/>
          </a:p>
          <a:p>
            <a:pPr lvl="1"/>
            <a:r>
              <a:rPr lang="nl-BE" sz="1800" dirty="0"/>
              <a:t>Longitude [</a:t>
            </a:r>
            <a:r>
              <a:rPr lang="nl-BE" sz="1800" dirty="0" err="1"/>
              <a:t>degrees_east</a:t>
            </a:r>
            <a:r>
              <a:rPr lang="nl-BE" sz="1800" dirty="0"/>
              <a:t>]</a:t>
            </a:r>
          </a:p>
          <a:p>
            <a:pPr lvl="1"/>
            <a:r>
              <a:rPr lang="nl-BE" sz="1800" dirty="0"/>
              <a:t>Latitude [</a:t>
            </a:r>
            <a:r>
              <a:rPr lang="nl-BE" sz="1800" dirty="0" err="1"/>
              <a:t>degrees_north</a:t>
            </a:r>
            <a:r>
              <a:rPr lang="nl-BE" sz="1800" dirty="0"/>
              <a:t>]</a:t>
            </a:r>
          </a:p>
          <a:p>
            <a:pPr lvl="1"/>
            <a:r>
              <a:rPr lang="nl-BE" sz="1800" dirty="0"/>
              <a:t>LOCAL_CDI_ID</a:t>
            </a:r>
          </a:p>
          <a:p>
            <a:pPr lvl="1"/>
            <a:r>
              <a:rPr lang="nl-BE" sz="1800" dirty="0" err="1"/>
              <a:t>EDMO_code</a:t>
            </a:r>
            <a:endParaRPr lang="nl-BE" sz="1800" dirty="0"/>
          </a:p>
          <a:p>
            <a:pPr lvl="1"/>
            <a:r>
              <a:rPr lang="nl-BE" sz="1800" dirty="0"/>
              <a:t>Bot. Depth [m] </a:t>
            </a:r>
          </a:p>
        </p:txBody>
      </p:sp>
    </p:spTree>
    <p:extLst>
      <p:ext uri="{BB962C8B-B14F-4D97-AF65-F5344CB8AC3E}">
        <p14:creationId xmlns:p14="http://schemas.microsoft.com/office/powerpoint/2010/main" val="201785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p:txBody>
          <a:bodyPr/>
          <a:lstStyle/>
          <a:p>
            <a:r>
              <a:rPr lang="nl-BE" dirty="0" err="1"/>
              <a:t>Mandatory</a:t>
            </a:r>
            <a:r>
              <a:rPr lang="nl-BE" dirty="0"/>
              <a:t> </a:t>
            </a:r>
            <a:r>
              <a:rPr lang="nl-BE" dirty="0" err="1" smtClean="0"/>
              <a:t>ODVbio</a:t>
            </a:r>
            <a:r>
              <a:rPr lang="nl-BE" dirty="0" smtClean="0"/>
              <a:t> </a:t>
            </a:r>
            <a:r>
              <a:rPr lang="nl-BE" dirty="0" err="1" smtClean="0"/>
              <a:t>fields</a:t>
            </a:r>
            <a:endParaRPr lang="nl-BE" dirty="0" smtClean="0"/>
          </a:p>
          <a:p>
            <a:pPr lvl="1"/>
            <a:r>
              <a:rPr lang="nl-BE" sz="1800" dirty="0" err="1" smtClean="0"/>
              <a:t>MinimumDepthOfObservation</a:t>
            </a:r>
            <a:r>
              <a:rPr lang="nl-BE" sz="1800" dirty="0" smtClean="0"/>
              <a:t>/</a:t>
            </a:r>
            <a:r>
              <a:rPr lang="nl-BE" sz="1800" dirty="0" err="1" smtClean="0"/>
              <a:t>MaximumDepthOfObservation</a:t>
            </a:r>
            <a:endParaRPr lang="nl-BE" sz="1800" dirty="0" smtClean="0"/>
          </a:p>
          <a:p>
            <a:pPr lvl="1"/>
            <a:r>
              <a:rPr lang="nl-BE" sz="1800" dirty="0" err="1" smtClean="0"/>
              <a:t>SampleID</a:t>
            </a:r>
            <a:endParaRPr lang="nl-BE" sz="1800" dirty="0"/>
          </a:p>
          <a:p>
            <a:pPr lvl="1"/>
            <a:r>
              <a:rPr lang="nl-BE" sz="1800" dirty="0" err="1" smtClean="0"/>
              <a:t>SamplingEffort</a:t>
            </a:r>
            <a:r>
              <a:rPr lang="nl-BE" sz="1800" dirty="0" smtClean="0"/>
              <a:t> </a:t>
            </a:r>
            <a:r>
              <a:rPr lang="nl-BE" sz="1800" dirty="0"/>
              <a:t>[unit] </a:t>
            </a:r>
            <a:endParaRPr lang="nl-BE" sz="1800" dirty="0" smtClean="0"/>
          </a:p>
          <a:p>
            <a:pPr lvl="1"/>
            <a:r>
              <a:rPr lang="nl-BE" sz="1800" dirty="0" err="1" smtClean="0"/>
              <a:t>SubsampleID</a:t>
            </a:r>
            <a:endParaRPr lang="nl-BE" sz="1800" dirty="0"/>
          </a:p>
          <a:p>
            <a:pPr lvl="1"/>
            <a:r>
              <a:rPr lang="nl-BE" sz="1800" dirty="0" err="1" smtClean="0"/>
              <a:t>SubSamplingCoefficient</a:t>
            </a:r>
            <a:endParaRPr lang="nl-BE" sz="1800" dirty="0"/>
          </a:p>
          <a:p>
            <a:pPr lvl="1"/>
            <a:r>
              <a:rPr lang="nl-BE" sz="1800" dirty="0" err="1" smtClean="0"/>
              <a:t>ScientificName</a:t>
            </a:r>
            <a:endParaRPr lang="nl-BE" sz="1800" dirty="0"/>
          </a:p>
          <a:p>
            <a:pPr lvl="1"/>
            <a:r>
              <a:rPr lang="nl-BE" sz="1800" dirty="0" err="1"/>
              <a:t>ScientificNameID</a:t>
            </a:r>
            <a:r>
              <a:rPr lang="nl-BE" sz="1800" dirty="0"/>
              <a:t> </a:t>
            </a:r>
            <a:endParaRPr lang="nl-BE" sz="1800" dirty="0" smtClean="0"/>
          </a:p>
          <a:p>
            <a:pPr lvl="1"/>
            <a:r>
              <a:rPr lang="nl-BE" sz="1800" dirty="0" err="1"/>
              <a:t>Sex</a:t>
            </a:r>
            <a:r>
              <a:rPr lang="nl-BE" sz="1800" dirty="0"/>
              <a:t> </a:t>
            </a:r>
            <a:endParaRPr lang="nl-BE" sz="1800" dirty="0" smtClean="0"/>
          </a:p>
          <a:p>
            <a:pPr lvl="1"/>
            <a:r>
              <a:rPr lang="nl-BE" sz="1800" dirty="0" err="1" smtClean="0"/>
              <a:t>LifeStage</a:t>
            </a:r>
            <a:endParaRPr lang="nl-BE" sz="1800" dirty="0"/>
          </a:p>
          <a:p>
            <a:pPr lvl="1"/>
            <a:r>
              <a:rPr lang="nl-BE" sz="1800" dirty="0" err="1" smtClean="0"/>
              <a:t>ObservedIndividualCount</a:t>
            </a:r>
            <a:endParaRPr lang="nl-BE" sz="1800" dirty="0"/>
          </a:p>
        </p:txBody>
      </p:sp>
    </p:spTree>
    <p:extLst>
      <p:ext uri="{BB962C8B-B14F-4D97-AF65-F5344CB8AC3E}">
        <p14:creationId xmlns:p14="http://schemas.microsoft.com/office/powerpoint/2010/main" val="3218236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a:xfrm>
            <a:off x="684212" y="2060575"/>
            <a:ext cx="8856339" cy="3960813"/>
          </a:xfrm>
        </p:spPr>
        <p:txBody>
          <a:bodyPr/>
          <a:lstStyle/>
          <a:p>
            <a:r>
              <a:rPr lang="nl-BE" dirty="0" err="1"/>
              <a:t>Optional</a:t>
            </a:r>
            <a:r>
              <a:rPr lang="nl-BE" dirty="0"/>
              <a:t> </a:t>
            </a:r>
            <a:r>
              <a:rPr lang="nl-BE" dirty="0" err="1"/>
              <a:t>fields</a:t>
            </a:r>
            <a:r>
              <a:rPr lang="nl-BE" dirty="0"/>
              <a:t> </a:t>
            </a:r>
            <a:r>
              <a:rPr lang="nl-BE" dirty="0" err="1" smtClean="0"/>
              <a:t>ODVbio</a:t>
            </a:r>
            <a:endParaRPr lang="nl-BE" dirty="0" smtClean="0"/>
          </a:p>
          <a:p>
            <a:pPr marL="457200" lvl="1" indent="0">
              <a:buNone/>
            </a:pPr>
            <a:r>
              <a:rPr lang="en-US" sz="1600" dirty="0" smtClean="0"/>
              <a:t>- </a:t>
            </a:r>
            <a:r>
              <a:rPr lang="en-US" sz="1600" b="1" dirty="0" err="1"/>
              <a:t>DensityPerUnitEffort</a:t>
            </a:r>
            <a:r>
              <a:rPr lang="en-US" sz="1600" b="1" dirty="0"/>
              <a:t> [1/m²]</a:t>
            </a:r>
          </a:p>
          <a:p>
            <a:pPr marL="457200" lvl="1" indent="0">
              <a:buNone/>
            </a:pPr>
            <a:r>
              <a:rPr lang="en-US" sz="1600" dirty="0">
                <a:hlinkClick r:id="rId2"/>
              </a:rPr>
              <a:t>www.seadatanet.org/urnurl/SDN:P01::</a:t>
            </a:r>
            <a:r>
              <a:rPr lang="en-US" sz="1600" dirty="0" smtClean="0">
                <a:hlinkClick r:id="rId2"/>
              </a:rPr>
              <a:t>SDBIOL02</a:t>
            </a:r>
            <a:endParaRPr lang="en-US" sz="1600" dirty="0" smtClean="0"/>
          </a:p>
          <a:p>
            <a:pPr marL="457200" lvl="1" indent="0">
              <a:buNone/>
            </a:pPr>
            <a:r>
              <a:rPr lang="en-US" sz="1600" dirty="0" smtClean="0"/>
              <a:t>(</a:t>
            </a:r>
            <a:r>
              <a:rPr lang="en-US" sz="1600" dirty="0"/>
              <a:t>definition: Abundance of unspecified biological entity per unit area of the bed)</a:t>
            </a:r>
          </a:p>
          <a:p>
            <a:pPr marL="457200" lvl="1" indent="0">
              <a:buNone/>
            </a:pPr>
            <a:r>
              <a:rPr lang="en-US" sz="1600" dirty="0" smtClean="0">
                <a:hlinkClick r:id="rId3"/>
              </a:rPr>
              <a:t>www.seadatanet.org/urnurl/SDN:P06:PMSQ</a:t>
            </a:r>
            <a:endParaRPr lang="en-US" sz="1600" dirty="0" smtClean="0"/>
          </a:p>
          <a:p>
            <a:pPr marL="457200" lvl="1" indent="0">
              <a:buNone/>
            </a:pPr>
            <a:r>
              <a:rPr lang="en-US" sz="1600" dirty="0" smtClean="0"/>
              <a:t>(</a:t>
            </a:r>
            <a:r>
              <a:rPr lang="en-US" sz="1600" dirty="0"/>
              <a:t>definition: per square </a:t>
            </a:r>
            <a:r>
              <a:rPr lang="en-US" sz="1600" dirty="0" err="1"/>
              <a:t>metre</a:t>
            </a:r>
            <a:r>
              <a:rPr lang="en-US" sz="1600" dirty="0" smtClean="0"/>
              <a:t>)</a:t>
            </a:r>
          </a:p>
          <a:p>
            <a:pPr marL="457200" lvl="1" indent="0">
              <a:buNone/>
            </a:pPr>
            <a:endParaRPr lang="en-US" sz="1600" dirty="0" smtClean="0"/>
          </a:p>
          <a:p>
            <a:pPr marL="457200" lvl="1" indent="0">
              <a:buNone/>
            </a:pPr>
            <a:r>
              <a:rPr lang="en-US" sz="1600" b="1" dirty="0" smtClean="0"/>
              <a:t>- </a:t>
            </a:r>
            <a:r>
              <a:rPr lang="en-US" sz="1600" b="1" dirty="0" err="1" smtClean="0"/>
              <a:t>ObservedIndividualLength</a:t>
            </a:r>
            <a:r>
              <a:rPr lang="en-US" sz="1600" b="1" dirty="0" smtClean="0"/>
              <a:t> [cm]</a:t>
            </a:r>
            <a:endParaRPr lang="en-US" sz="1600" b="1" dirty="0"/>
          </a:p>
          <a:p>
            <a:pPr marL="457200" lvl="1" indent="0">
              <a:buNone/>
            </a:pPr>
            <a:r>
              <a:rPr lang="en-US" sz="1600" dirty="0">
                <a:hlinkClick r:id="rId4"/>
              </a:rPr>
              <a:t>http://www.seadatanet.org/urnurl/SDN:P01::</a:t>
            </a:r>
            <a:r>
              <a:rPr lang="en-US" sz="1600" dirty="0" smtClean="0">
                <a:hlinkClick r:id="rId4"/>
              </a:rPr>
              <a:t>OBSINDLX</a:t>
            </a:r>
            <a:endParaRPr lang="en-US" sz="1600" dirty="0" smtClean="0"/>
          </a:p>
          <a:p>
            <a:pPr marL="457200" lvl="1" indent="0">
              <a:buNone/>
            </a:pPr>
            <a:r>
              <a:rPr lang="en-US" sz="1600" dirty="0" smtClean="0"/>
              <a:t>(</a:t>
            </a:r>
            <a:r>
              <a:rPr lang="en-US" sz="1600" dirty="0"/>
              <a:t>definition : Length of unspecified biological entity)</a:t>
            </a:r>
          </a:p>
          <a:p>
            <a:pPr marL="457200" lvl="1" indent="0">
              <a:buNone/>
            </a:pPr>
            <a:r>
              <a:rPr lang="en-US" sz="1600" dirty="0">
                <a:hlinkClick r:id="rId5"/>
              </a:rPr>
              <a:t>http://www.seadatanet.org/urnurl/SDN:P06::</a:t>
            </a:r>
            <a:r>
              <a:rPr lang="en-US" sz="1600" dirty="0" smtClean="0">
                <a:hlinkClick r:id="rId5"/>
              </a:rPr>
              <a:t>ULCM</a:t>
            </a:r>
            <a:endParaRPr lang="en-US" sz="1600" dirty="0" smtClean="0"/>
          </a:p>
          <a:p>
            <a:pPr marL="457200" lvl="1" indent="0">
              <a:buNone/>
            </a:pPr>
            <a:r>
              <a:rPr lang="en-US" sz="1600" dirty="0" smtClean="0"/>
              <a:t>(</a:t>
            </a:r>
            <a:r>
              <a:rPr lang="en-US" sz="1600" dirty="0"/>
              <a:t>definition : </a:t>
            </a:r>
            <a:r>
              <a:rPr lang="en-US" sz="1600" dirty="0" err="1"/>
              <a:t>Centimetres</a:t>
            </a:r>
            <a:r>
              <a:rPr lang="en-US" sz="1600" dirty="0"/>
              <a:t>)</a:t>
            </a:r>
            <a:endParaRPr lang="nl-BE" sz="1600" dirty="0" smtClean="0"/>
          </a:p>
        </p:txBody>
      </p:sp>
    </p:spTree>
    <p:extLst>
      <p:ext uri="{BB962C8B-B14F-4D97-AF65-F5344CB8AC3E}">
        <p14:creationId xmlns:p14="http://schemas.microsoft.com/office/powerpoint/2010/main" val="2402836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Data Format</a:t>
            </a:r>
            <a:endParaRPr lang="nl-BE" dirty="0"/>
          </a:p>
        </p:txBody>
      </p:sp>
      <p:sp>
        <p:nvSpPr>
          <p:cNvPr id="3" name="Content Placeholder 2"/>
          <p:cNvSpPr>
            <a:spLocks noGrp="1"/>
          </p:cNvSpPr>
          <p:nvPr>
            <p:ph idx="1"/>
          </p:nvPr>
        </p:nvSpPr>
        <p:spPr>
          <a:xfrm>
            <a:off x="684212" y="2060575"/>
            <a:ext cx="8856339" cy="3960813"/>
          </a:xfrm>
        </p:spPr>
        <p:txBody>
          <a:bodyPr/>
          <a:lstStyle/>
          <a:p>
            <a:r>
              <a:rPr lang="nl-BE" dirty="0" err="1" smtClean="0"/>
              <a:t>Quality</a:t>
            </a:r>
            <a:r>
              <a:rPr lang="nl-BE" dirty="0" smtClean="0"/>
              <a:t> </a:t>
            </a:r>
            <a:r>
              <a:rPr lang="nl-BE" dirty="0" err="1" smtClean="0"/>
              <a:t>flag</a:t>
            </a:r>
            <a:r>
              <a:rPr lang="nl-BE" dirty="0" smtClean="0"/>
              <a:t> </a:t>
            </a:r>
            <a:r>
              <a:rPr lang="nl-BE" dirty="0" err="1" smtClean="0"/>
              <a:t>fields</a:t>
            </a:r>
            <a:endParaRPr lang="nl-BE" dirty="0" smtClean="0"/>
          </a:p>
          <a:p>
            <a:endParaRPr lang="nl-BE" sz="1200" dirty="0"/>
          </a:p>
          <a:p>
            <a:r>
              <a:rPr lang="nl-BE" dirty="0" err="1" smtClean="0"/>
              <a:t>Semantic</a:t>
            </a:r>
            <a:r>
              <a:rPr lang="nl-BE" dirty="0" smtClean="0"/>
              <a:t> header</a:t>
            </a:r>
          </a:p>
          <a:p>
            <a:pPr marL="457200" lvl="1" indent="0">
              <a:buNone/>
            </a:pPr>
            <a:r>
              <a:rPr lang="en-US" sz="1600" dirty="0" smtClean="0"/>
              <a:t>-&lt;subject&gt;&lt;/subject&gt; =&gt; local field name</a:t>
            </a:r>
          </a:p>
          <a:p>
            <a:pPr marL="457200" lvl="1" indent="0">
              <a:buNone/>
            </a:pPr>
            <a:r>
              <a:rPr lang="en-US" sz="1600" dirty="0" smtClean="0"/>
              <a:t>-&lt;object&gt;&lt;/object&gt; =&gt; P01 reference</a:t>
            </a:r>
          </a:p>
          <a:p>
            <a:pPr marL="457200" lvl="1" indent="0">
              <a:buNone/>
            </a:pPr>
            <a:r>
              <a:rPr lang="en-US" sz="1600" dirty="0" smtClean="0"/>
              <a:t>-&lt;units&gt;&lt;/units&gt; =&gt; P06 reference</a:t>
            </a:r>
          </a:p>
          <a:p>
            <a:pPr marL="457200" lvl="1" indent="0">
              <a:buNone/>
            </a:pPr>
            <a:r>
              <a:rPr lang="en-US" sz="1600" dirty="0" smtClean="0"/>
              <a:t>-&lt;instrument</a:t>
            </a:r>
            <a:r>
              <a:rPr lang="en-US" sz="1600" dirty="0"/>
              <a:t>&gt;</a:t>
            </a:r>
            <a:r>
              <a:rPr lang="en-US" sz="1600" dirty="0" smtClean="0"/>
              <a:t>&lt;/instrument&gt; =&gt; L22 reference</a:t>
            </a:r>
            <a:endParaRPr lang="nl-BE" sz="1600" dirty="0" smtClean="0"/>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81128"/>
            <a:ext cx="9144000" cy="1508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236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files</a:t>
            </a:r>
            <a:endParaRPr lang="nl-BE"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err="1" smtClean="0"/>
              <a:t>Mqlkdsjmlqkdj</a:t>
            </a:r>
            <a:endParaRPr lang="en-US" dirty="0" smtClean="0"/>
          </a:p>
          <a:p>
            <a:r>
              <a:rPr lang="en-US" dirty="0" err="1" smtClean="0"/>
              <a:t>Mlqkdmqlkdkfj</a:t>
            </a:r>
            <a:endParaRPr lang="en-US" dirty="0" smtClean="0"/>
          </a:p>
          <a:p>
            <a:endParaRPr lang="en-US" dirty="0" smtClean="0"/>
          </a:p>
          <a:p>
            <a:endParaRPr lang="nl-BE" dirty="0"/>
          </a:p>
          <a:p>
            <a:endParaRPr lang="nl-BE" dirty="0" smtClean="0"/>
          </a:p>
          <a:p>
            <a:endParaRPr lang="nl-B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96257"/>
            <a:ext cx="8640960" cy="531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94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files</a:t>
            </a:r>
            <a:endParaRPr lang="nl-BE"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err="1" smtClean="0"/>
              <a:t>Mqlkdsjmlqkdj</a:t>
            </a:r>
            <a:endParaRPr lang="en-US" dirty="0" smtClean="0"/>
          </a:p>
          <a:p>
            <a:r>
              <a:rPr lang="en-US" dirty="0" err="1" smtClean="0"/>
              <a:t>Mlqkdmqlkdkfj</a:t>
            </a:r>
            <a:endParaRPr lang="en-US" dirty="0" smtClean="0"/>
          </a:p>
          <a:p>
            <a:endParaRPr lang="en-US" dirty="0" smtClean="0"/>
          </a:p>
          <a:p>
            <a:endParaRPr lang="nl-BE" dirty="0"/>
          </a:p>
          <a:p>
            <a:endParaRPr lang="nl-BE" dirty="0" smtClean="0"/>
          </a:p>
          <a:p>
            <a:endParaRPr lang="nl-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640960" cy="543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300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files</a:t>
            </a:r>
            <a:endParaRPr lang="nl-BE"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err="1" smtClean="0"/>
              <a:t>Mqlkdsjmlqkdj</a:t>
            </a:r>
            <a:endParaRPr lang="en-US" dirty="0" smtClean="0"/>
          </a:p>
          <a:p>
            <a:r>
              <a:rPr lang="en-US" dirty="0" err="1" smtClean="0"/>
              <a:t>Mlqkdmqlkdkfj</a:t>
            </a:r>
            <a:endParaRPr lang="en-US" dirty="0" smtClean="0"/>
          </a:p>
          <a:p>
            <a:endParaRPr lang="en-US" dirty="0" smtClean="0"/>
          </a:p>
          <a:p>
            <a:endParaRPr lang="nl-BE" dirty="0"/>
          </a:p>
          <a:p>
            <a:endParaRPr lang="nl-BE" dirty="0" smtClean="0"/>
          </a:p>
          <a:p>
            <a:endParaRPr lang="nl-BE" dirty="0"/>
          </a:p>
        </p:txBody>
      </p:sp>
      <p:grpSp>
        <p:nvGrpSpPr>
          <p:cNvPr id="5" name="Group 4"/>
          <p:cNvGrpSpPr/>
          <p:nvPr/>
        </p:nvGrpSpPr>
        <p:grpSpPr>
          <a:xfrm>
            <a:off x="467544" y="1340767"/>
            <a:ext cx="7776864" cy="5494621"/>
            <a:chOff x="467544" y="1340767"/>
            <a:chExt cx="7776864" cy="5494621"/>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7"/>
              <a:ext cx="7776864" cy="549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2160" y="3501008"/>
              <a:ext cx="151216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892638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files</a:t>
            </a:r>
            <a:endParaRPr lang="nl-BE"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err="1" smtClean="0"/>
              <a:t>Mqlkdsjmlqkdj</a:t>
            </a:r>
            <a:endParaRPr lang="en-US" dirty="0" smtClean="0"/>
          </a:p>
          <a:p>
            <a:r>
              <a:rPr lang="en-US" dirty="0" err="1" smtClean="0"/>
              <a:t>Mlqkdmqlkdkfj</a:t>
            </a:r>
            <a:endParaRPr lang="en-US" dirty="0" smtClean="0"/>
          </a:p>
          <a:p>
            <a:endParaRPr lang="en-US" dirty="0" smtClean="0"/>
          </a:p>
          <a:p>
            <a:endParaRPr lang="nl-BE" dirty="0"/>
          </a:p>
          <a:p>
            <a:endParaRPr lang="nl-BE" dirty="0" smtClean="0"/>
          </a:p>
          <a:p>
            <a:endParaRPr lang="nl-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73" y="1292508"/>
            <a:ext cx="8658099" cy="556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357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Exercise2/Demo2</a:t>
            </a:r>
            <a:endParaRPr lang="nl-BE" dirty="0"/>
          </a:p>
        </p:txBody>
      </p:sp>
      <p:sp>
        <p:nvSpPr>
          <p:cNvPr id="3" name="Content Placeholder 2"/>
          <p:cNvSpPr>
            <a:spLocks noGrp="1"/>
          </p:cNvSpPr>
          <p:nvPr>
            <p:ph idx="1"/>
          </p:nvPr>
        </p:nvSpPr>
        <p:spPr/>
        <p:txBody>
          <a:bodyPr/>
          <a:lstStyle/>
          <a:p>
            <a:endParaRPr lang="en-US" dirty="0"/>
          </a:p>
          <a:p>
            <a:r>
              <a:rPr lang="nl-BE" sz="2400" dirty="0" smtClean="0">
                <a:solidFill>
                  <a:schemeClr val="tx1"/>
                </a:solidFill>
              </a:rPr>
              <a:t>Look at </a:t>
            </a:r>
            <a:r>
              <a:rPr lang="nl-BE" sz="2400" dirty="0" err="1" smtClean="0">
                <a:solidFill>
                  <a:schemeClr val="tx1"/>
                </a:solidFill>
              </a:rPr>
              <a:t>example</a:t>
            </a:r>
            <a:r>
              <a:rPr lang="nl-BE" sz="2400" dirty="0" smtClean="0">
                <a:solidFill>
                  <a:schemeClr val="tx1"/>
                </a:solidFill>
              </a:rPr>
              <a:t> files</a:t>
            </a:r>
          </a:p>
          <a:p>
            <a:r>
              <a:rPr lang="nl-BE" sz="2400" dirty="0" smtClean="0">
                <a:solidFill>
                  <a:schemeClr val="tx1"/>
                </a:solidFill>
              </a:rPr>
              <a:t>Look at Format </a:t>
            </a:r>
            <a:r>
              <a:rPr lang="nl-BE" sz="2400" dirty="0" err="1" smtClean="0">
                <a:solidFill>
                  <a:schemeClr val="tx1"/>
                </a:solidFill>
              </a:rPr>
              <a:t>documentation</a:t>
            </a:r>
            <a:endParaRPr lang="nl-BE" sz="2400" dirty="0" smtClean="0">
              <a:solidFill>
                <a:schemeClr val="tx1"/>
              </a:solidFill>
            </a:endParaRPr>
          </a:p>
          <a:p>
            <a:r>
              <a:rPr lang="nl-BE" sz="2400" dirty="0" smtClean="0">
                <a:solidFill>
                  <a:schemeClr val="tx1"/>
                </a:solidFill>
              </a:rPr>
              <a:t>List feedback</a:t>
            </a:r>
          </a:p>
          <a:p>
            <a:endParaRPr lang="nl-BE" dirty="0" smtClean="0">
              <a:solidFill>
                <a:schemeClr val="tx1"/>
              </a:solidFill>
            </a:endParaRPr>
          </a:p>
          <a:p>
            <a:pPr lvl="1"/>
            <a:endParaRPr lang="nl-BE" dirty="0"/>
          </a:p>
          <a:p>
            <a:endParaRPr lang="nl-BE" dirty="0" smtClean="0"/>
          </a:p>
          <a:p>
            <a:endParaRPr lang="nl-BE" dirty="0"/>
          </a:p>
        </p:txBody>
      </p:sp>
    </p:spTree>
    <p:extLst>
      <p:ext uri="{BB962C8B-B14F-4D97-AF65-F5344CB8AC3E}">
        <p14:creationId xmlns:p14="http://schemas.microsoft.com/office/powerpoint/2010/main" val="15108659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Discussion</a:t>
            </a:r>
            <a:endParaRPr lang="nl-BE" dirty="0"/>
          </a:p>
        </p:txBody>
      </p:sp>
      <p:sp>
        <p:nvSpPr>
          <p:cNvPr id="3" name="Content Placeholder 2"/>
          <p:cNvSpPr>
            <a:spLocks noGrp="1"/>
          </p:cNvSpPr>
          <p:nvPr>
            <p:ph idx="1"/>
          </p:nvPr>
        </p:nvSpPr>
        <p:spPr/>
        <p:txBody>
          <a:bodyPr/>
          <a:lstStyle/>
          <a:p>
            <a:r>
              <a:rPr lang="en-US" dirty="0" smtClean="0"/>
              <a:t>Status</a:t>
            </a:r>
          </a:p>
          <a:p>
            <a:pPr lvl="1"/>
            <a:r>
              <a:rPr lang="en-US" dirty="0" smtClean="0"/>
              <a:t>Deliverables</a:t>
            </a:r>
          </a:p>
          <a:p>
            <a:pPr lvl="1"/>
            <a:r>
              <a:rPr lang="en-US" dirty="0" smtClean="0"/>
              <a:t>Feedback</a:t>
            </a:r>
          </a:p>
          <a:p>
            <a:pPr lvl="1"/>
            <a:r>
              <a:rPr lang="en-US" dirty="0" smtClean="0"/>
              <a:t>Testing</a:t>
            </a:r>
          </a:p>
          <a:p>
            <a:pPr lvl="1"/>
            <a:r>
              <a:rPr lang="en-US" dirty="0" smtClean="0"/>
              <a:t>Developments</a:t>
            </a:r>
          </a:p>
          <a:p>
            <a:pPr marL="457200" lvl="1" indent="0">
              <a:buNone/>
            </a:pPr>
            <a:endParaRPr lang="en-US" dirty="0"/>
          </a:p>
          <a:p>
            <a:pPr lvl="2"/>
            <a:endParaRPr lang="nl-BE" dirty="0" smtClean="0"/>
          </a:p>
          <a:p>
            <a:pPr lvl="1"/>
            <a:endParaRPr lang="nl-BE" dirty="0"/>
          </a:p>
          <a:p>
            <a:endParaRPr lang="nl-BE" dirty="0" smtClean="0"/>
          </a:p>
          <a:p>
            <a:endParaRPr lang="nl-BE" dirty="0"/>
          </a:p>
        </p:txBody>
      </p:sp>
    </p:spTree>
    <p:extLst>
      <p:ext uri="{BB962C8B-B14F-4D97-AF65-F5344CB8AC3E}">
        <p14:creationId xmlns:p14="http://schemas.microsoft.com/office/powerpoint/2010/main" val="471446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67544" y="1988840"/>
            <a:ext cx="8229600" cy="4824536"/>
          </a:xfrm>
          <a:prstGeom prst="rect">
            <a:avLst/>
          </a:prstGeom>
          <a:noFill/>
          <a:ln w="9525">
            <a:noFill/>
            <a:miter lim="800000"/>
            <a:headEnd/>
            <a:tailEnd/>
          </a:ln>
        </p:spPr>
        <p:txBody>
          <a:bodyPr/>
          <a:lstStyle/>
          <a:p>
            <a:pPr lvl="1" indent="-276225">
              <a:spcAft>
                <a:spcPts val="800"/>
              </a:spcAft>
              <a:buFont typeface="Arial" pitchFamily="34" charset="0"/>
              <a:buChar char="•"/>
            </a:pPr>
            <a:r>
              <a:rPr lang="nl-NL" sz="1600" i="1" dirty="0" err="1" smtClean="0">
                <a:latin typeface="Calibri" pitchFamily="34" charset="0"/>
              </a:rPr>
              <a:t>EurOBIS</a:t>
            </a:r>
            <a:r>
              <a:rPr lang="nl-NL" sz="1600" i="1" dirty="0" smtClean="0">
                <a:latin typeface="Calibri" pitchFamily="34" charset="0"/>
              </a:rPr>
              <a:t> – </a:t>
            </a:r>
            <a:r>
              <a:rPr lang="nl-NL" sz="1600" i="1" dirty="0" err="1" smtClean="0">
                <a:latin typeface="Calibri" pitchFamily="34" charset="0"/>
              </a:rPr>
              <a:t>European</a:t>
            </a:r>
            <a:r>
              <a:rPr lang="nl-NL" sz="1600" i="1" dirty="0" smtClean="0">
                <a:latin typeface="Calibri" pitchFamily="34" charset="0"/>
              </a:rPr>
              <a:t> </a:t>
            </a:r>
            <a:r>
              <a:rPr lang="nl-NL" sz="1600" i="1" dirty="0" err="1" smtClean="0">
                <a:latin typeface="Calibri" pitchFamily="34" charset="0"/>
              </a:rPr>
              <a:t>Ocean</a:t>
            </a:r>
            <a:r>
              <a:rPr lang="nl-NL" sz="1600" i="1" dirty="0" smtClean="0">
                <a:latin typeface="Calibri" pitchFamily="34" charset="0"/>
              </a:rPr>
              <a:t> </a:t>
            </a:r>
            <a:r>
              <a:rPr lang="nl-NL" sz="1600" i="1" dirty="0" err="1" smtClean="0">
                <a:latin typeface="Calibri" pitchFamily="34" charset="0"/>
              </a:rPr>
              <a:t>Biogeographic</a:t>
            </a:r>
            <a:r>
              <a:rPr lang="nl-NL" sz="1600" i="1" dirty="0" smtClean="0">
                <a:latin typeface="Calibri" pitchFamily="34" charset="0"/>
              </a:rPr>
              <a:t> </a:t>
            </a:r>
            <a:r>
              <a:rPr lang="nl-NL" sz="1600" i="1" dirty="0" err="1" smtClean="0">
                <a:latin typeface="Calibri" pitchFamily="34" charset="0"/>
              </a:rPr>
              <a:t>Information</a:t>
            </a:r>
            <a:r>
              <a:rPr lang="nl-NL" sz="1600" i="1" dirty="0" smtClean="0">
                <a:latin typeface="Calibri" pitchFamily="34" charset="0"/>
              </a:rPr>
              <a:t> System</a:t>
            </a:r>
          </a:p>
          <a:p>
            <a:pPr lvl="1" indent="-276225">
              <a:spcAft>
                <a:spcPts val="800"/>
              </a:spcAft>
              <a:buFont typeface="Arial" pitchFamily="34" charset="0"/>
              <a:buChar char="•"/>
            </a:pPr>
            <a:r>
              <a:rPr lang="nl-NL" sz="1600" dirty="0" err="1" smtClean="0">
                <a:latin typeface="Calibri" pitchFamily="34" charset="0"/>
              </a:rPr>
              <a:t>Biodiversity</a:t>
            </a:r>
            <a:r>
              <a:rPr lang="nl-NL" sz="1600" dirty="0" smtClean="0">
                <a:latin typeface="Calibri" pitchFamily="34" charset="0"/>
              </a:rPr>
              <a:t> data </a:t>
            </a:r>
            <a:r>
              <a:rPr lang="nl-NL" sz="1600" dirty="0">
                <a:latin typeface="Calibri" pitchFamily="34" charset="0"/>
              </a:rPr>
              <a:t>on European marine </a:t>
            </a:r>
            <a:r>
              <a:rPr lang="nl-NL" sz="1600" dirty="0" smtClean="0">
                <a:latin typeface="Calibri" pitchFamily="34" charset="0"/>
              </a:rPr>
              <a:t>species</a:t>
            </a:r>
            <a:endParaRPr lang="nl-NL" sz="1600" dirty="0">
              <a:latin typeface="Calibri" pitchFamily="34" charset="0"/>
            </a:endParaRPr>
          </a:p>
          <a:p>
            <a:pPr lvl="1" indent="-276225">
              <a:spcAft>
                <a:spcPts val="800"/>
              </a:spcAft>
              <a:buFont typeface="Arial" pitchFamily="34" charset="0"/>
              <a:buChar char="•"/>
            </a:pPr>
            <a:r>
              <a:rPr lang="nl-NL" sz="1600" dirty="0" err="1">
                <a:latin typeface="Calibri" pitchFamily="34" charset="0"/>
              </a:rPr>
              <a:t>Freely</a:t>
            </a:r>
            <a:r>
              <a:rPr lang="nl-NL" sz="1600" dirty="0">
                <a:latin typeface="Calibri" pitchFamily="34" charset="0"/>
              </a:rPr>
              <a:t> </a:t>
            </a:r>
            <a:r>
              <a:rPr lang="nl-NL" sz="1600" dirty="0" err="1">
                <a:latin typeface="Calibri" pitchFamily="34" charset="0"/>
              </a:rPr>
              <a:t>available</a:t>
            </a:r>
            <a:r>
              <a:rPr lang="nl-NL" sz="1600" dirty="0">
                <a:latin typeface="Calibri" pitchFamily="34" charset="0"/>
              </a:rPr>
              <a:t> online, </a:t>
            </a:r>
            <a:r>
              <a:rPr lang="nl-NL" sz="1600" dirty="0" err="1">
                <a:latin typeface="Calibri" pitchFamily="34" charset="0"/>
              </a:rPr>
              <a:t>quality</a:t>
            </a:r>
            <a:r>
              <a:rPr lang="nl-NL" sz="1600" dirty="0">
                <a:latin typeface="Calibri" pitchFamily="34" charset="0"/>
              </a:rPr>
              <a:t> </a:t>
            </a:r>
            <a:r>
              <a:rPr lang="nl-NL" sz="1600" dirty="0" err="1">
                <a:latin typeface="Calibri" pitchFamily="34" charset="0"/>
              </a:rPr>
              <a:t>controlled</a:t>
            </a:r>
            <a:r>
              <a:rPr lang="nl-NL" sz="1600" dirty="0">
                <a:latin typeface="Calibri" pitchFamily="34" charset="0"/>
              </a:rPr>
              <a:t> data</a:t>
            </a:r>
          </a:p>
          <a:p>
            <a:pPr lvl="1" indent="-276225">
              <a:spcAft>
                <a:spcPts val="800"/>
              </a:spcAft>
              <a:buFont typeface="Arial" pitchFamily="34" charset="0"/>
              <a:buChar char="•"/>
            </a:pPr>
            <a:r>
              <a:rPr lang="nl-NL" sz="1600" dirty="0" err="1" smtClean="0">
                <a:latin typeface="Calibri" pitchFamily="34" charset="0"/>
              </a:rPr>
              <a:t>Developed</a:t>
            </a:r>
            <a:r>
              <a:rPr lang="nl-NL" sz="1600" dirty="0" smtClean="0">
                <a:latin typeface="Calibri" pitchFamily="34" charset="0"/>
              </a:rPr>
              <a:t> </a:t>
            </a:r>
            <a:r>
              <a:rPr lang="nl-NL" sz="1600" dirty="0" err="1">
                <a:latin typeface="Calibri" pitchFamily="34" charset="0"/>
              </a:rPr>
              <a:t>within</a:t>
            </a:r>
            <a:r>
              <a:rPr lang="nl-NL" sz="1600" dirty="0">
                <a:latin typeface="Calibri" pitchFamily="34" charset="0"/>
              </a:rPr>
              <a:t> MarBEF (FP6) (2004-2009</a:t>
            </a:r>
            <a:r>
              <a:rPr lang="nl-NL" sz="1600" dirty="0" smtClean="0">
                <a:latin typeface="Calibri" pitchFamily="34" charset="0"/>
              </a:rPr>
              <a:t>), </a:t>
            </a:r>
            <a:r>
              <a:rPr lang="nl-NL" sz="1600" dirty="0" err="1">
                <a:latin typeface="Calibri" pitchFamily="34" charset="0"/>
              </a:rPr>
              <a:t>f</a:t>
            </a:r>
            <a:r>
              <a:rPr lang="nl-NL" sz="1600" dirty="0" err="1" smtClean="0">
                <a:latin typeface="Calibri" pitchFamily="34" charset="0"/>
              </a:rPr>
              <a:t>urther</a:t>
            </a:r>
            <a:r>
              <a:rPr lang="nl-NL" sz="1600" dirty="0" smtClean="0">
                <a:latin typeface="Calibri" pitchFamily="34" charset="0"/>
              </a:rPr>
              <a:t> </a:t>
            </a:r>
            <a:r>
              <a:rPr lang="nl-NL" sz="1600" dirty="0">
                <a:latin typeface="Calibri" pitchFamily="34" charset="0"/>
              </a:rPr>
              <a:t>maintenance </a:t>
            </a:r>
            <a:r>
              <a:rPr lang="nl-NL" sz="1600" dirty="0" err="1">
                <a:latin typeface="Calibri" pitchFamily="34" charset="0"/>
              </a:rPr>
              <a:t>by</a:t>
            </a:r>
            <a:r>
              <a:rPr lang="nl-NL" sz="1600" dirty="0">
                <a:latin typeface="Calibri" pitchFamily="34" charset="0"/>
              </a:rPr>
              <a:t> VLIZ</a:t>
            </a:r>
          </a:p>
          <a:p>
            <a:pPr lvl="1" indent="-276225">
              <a:spcAft>
                <a:spcPts val="800"/>
              </a:spcAft>
              <a:buFont typeface="Arial" pitchFamily="34" charset="0"/>
              <a:buChar char="•"/>
            </a:pPr>
            <a:r>
              <a:rPr lang="nl-NL" sz="1600" dirty="0">
                <a:latin typeface="Calibri" pitchFamily="34" charset="0"/>
              </a:rPr>
              <a:t>1 of the 14 </a:t>
            </a:r>
            <a:r>
              <a:rPr lang="nl-NL" sz="1600" dirty="0" err="1">
                <a:latin typeface="Calibri" pitchFamily="34" charset="0"/>
              </a:rPr>
              <a:t>regional</a:t>
            </a:r>
            <a:r>
              <a:rPr lang="nl-NL" sz="1600" dirty="0">
                <a:latin typeface="Calibri" pitchFamily="34" charset="0"/>
              </a:rPr>
              <a:t> </a:t>
            </a:r>
            <a:r>
              <a:rPr lang="nl-NL" sz="1600" dirty="0" err="1">
                <a:latin typeface="Calibri" pitchFamily="34" charset="0"/>
              </a:rPr>
              <a:t>nodes</a:t>
            </a:r>
            <a:r>
              <a:rPr lang="nl-NL" sz="1600" dirty="0">
                <a:latin typeface="Calibri" pitchFamily="34" charset="0"/>
              </a:rPr>
              <a:t> (</a:t>
            </a:r>
            <a:r>
              <a:rPr lang="nl-NL" sz="1600" dirty="0" err="1">
                <a:latin typeface="Calibri" pitchFamily="34" charset="0"/>
              </a:rPr>
              <a:t>RoNs</a:t>
            </a:r>
            <a:r>
              <a:rPr lang="nl-NL" sz="1600" dirty="0">
                <a:latin typeface="Calibri" pitchFamily="34" charset="0"/>
              </a:rPr>
              <a:t>) of </a:t>
            </a:r>
            <a:r>
              <a:rPr lang="nl-NL" sz="1600" dirty="0" smtClean="0">
                <a:latin typeface="Calibri" pitchFamily="34" charset="0"/>
              </a:rPr>
              <a:t>OBIS (IODE)</a:t>
            </a:r>
            <a:endParaRPr lang="nl-NL" sz="1600" dirty="0">
              <a:latin typeface="Calibri" pitchFamily="34" charset="0"/>
            </a:endParaRPr>
          </a:p>
          <a:p>
            <a:pPr lvl="1" indent="-276225">
              <a:spcAft>
                <a:spcPts val="800"/>
              </a:spcAft>
              <a:buFont typeface="Arial" pitchFamily="34" charset="0"/>
              <a:buChar char="•"/>
            </a:pPr>
            <a:r>
              <a:rPr lang="nl-NL" sz="1600" dirty="0">
                <a:latin typeface="Calibri" pitchFamily="34" charset="0"/>
              </a:rPr>
              <a:t>Backbone of </a:t>
            </a:r>
            <a:r>
              <a:rPr lang="nl-NL" sz="1600" dirty="0" err="1" smtClean="0">
                <a:latin typeface="Calibri" pitchFamily="34" charset="0"/>
              </a:rPr>
              <a:t>EMODnet</a:t>
            </a:r>
            <a:r>
              <a:rPr lang="nl-NL" sz="1600" dirty="0" smtClean="0">
                <a:latin typeface="Calibri" pitchFamily="34" charset="0"/>
              </a:rPr>
              <a:t> </a:t>
            </a:r>
            <a:r>
              <a:rPr lang="nl-NL" sz="1600" dirty="0" err="1" smtClean="0">
                <a:latin typeface="Calibri" pitchFamily="34" charset="0"/>
              </a:rPr>
              <a:t>biology</a:t>
            </a:r>
            <a:endParaRPr lang="nl-NL" sz="1600" dirty="0">
              <a:latin typeface="Calibri" pitchFamily="34" charset="0"/>
            </a:endParaRPr>
          </a:p>
          <a:p>
            <a:pPr lvl="1" indent="-276225">
              <a:spcAft>
                <a:spcPts val="800"/>
              </a:spcAft>
              <a:buFont typeface="Arial" pitchFamily="34" charset="0"/>
              <a:buChar char="•"/>
            </a:pPr>
            <a:r>
              <a:rPr lang="nl-NL" sz="1600" dirty="0" err="1">
                <a:latin typeface="Calibri" pitchFamily="34" charset="0"/>
              </a:rPr>
              <a:t>Standards</a:t>
            </a:r>
            <a:r>
              <a:rPr lang="nl-NL" sz="1600" dirty="0">
                <a:latin typeface="Calibri" pitchFamily="34" charset="0"/>
              </a:rPr>
              <a:t>: Darwin Core &amp; World Register of Marine Species (WoRMS)</a:t>
            </a:r>
          </a:p>
          <a:p>
            <a:pPr lvl="1" indent="-276225">
              <a:spcBef>
                <a:spcPct val="20000"/>
              </a:spcBef>
              <a:buFont typeface="Arial" pitchFamily="34" charset="0"/>
              <a:buChar char="•"/>
            </a:pPr>
            <a:endParaRPr lang="nl-NL" sz="1600" dirty="0">
              <a:latin typeface="Calibri" pitchFamily="34" charset="0"/>
            </a:endParaRPr>
          </a:p>
          <a:p>
            <a:pPr lvl="1" indent="-276225">
              <a:spcBef>
                <a:spcPct val="20000"/>
              </a:spcBef>
              <a:buFont typeface="Arial" pitchFamily="34" charset="0"/>
              <a:buChar char="•"/>
            </a:pPr>
            <a:r>
              <a:rPr lang="nl-NL" sz="1600" dirty="0" err="1">
                <a:latin typeface="Calibri" pitchFamily="34" charset="0"/>
              </a:rPr>
              <a:t>Currently</a:t>
            </a:r>
            <a:r>
              <a:rPr lang="nl-NL" sz="1600" dirty="0">
                <a:latin typeface="Calibri" pitchFamily="34" charset="0"/>
              </a:rPr>
              <a:t> </a:t>
            </a:r>
            <a:r>
              <a:rPr lang="nl-NL" sz="1600" dirty="0" err="1">
                <a:latin typeface="Calibri" pitchFamily="34" charset="0"/>
              </a:rPr>
              <a:t>available</a:t>
            </a:r>
            <a:r>
              <a:rPr lang="nl-NL" sz="1600" dirty="0">
                <a:latin typeface="Calibri" pitchFamily="34" charset="0"/>
              </a:rPr>
              <a:t> in </a:t>
            </a:r>
            <a:r>
              <a:rPr lang="nl-NL" sz="1600" dirty="0" err="1">
                <a:latin typeface="Calibri" pitchFamily="34" charset="0"/>
              </a:rPr>
              <a:t>EurOBIS</a:t>
            </a:r>
            <a:r>
              <a:rPr lang="nl-NL" sz="1600" dirty="0">
                <a:latin typeface="Calibri" pitchFamily="34" charset="0"/>
              </a:rPr>
              <a:t> </a:t>
            </a:r>
            <a:r>
              <a:rPr lang="nl-NL" sz="1600" dirty="0" smtClean="0">
                <a:latin typeface="Calibri" pitchFamily="34" charset="0"/>
              </a:rPr>
              <a:t>(May 2014)</a:t>
            </a:r>
            <a:endParaRPr lang="nl-NL" sz="1600" dirty="0">
              <a:latin typeface="Calibri" pitchFamily="34" charset="0"/>
            </a:endParaRPr>
          </a:p>
          <a:p>
            <a:pPr lvl="2" indent="-276225">
              <a:spcBef>
                <a:spcPct val="20000"/>
              </a:spcBef>
              <a:buFont typeface="Arial" pitchFamily="34" charset="0"/>
              <a:buChar char="•"/>
            </a:pPr>
            <a:r>
              <a:rPr lang="nl-NL" sz="1600" dirty="0">
                <a:latin typeface="Calibri" pitchFamily="34" charset="0"/>
              </a:rPr>
              <a:t> </a:t>
            </a:r>
            <a:r>
              <a:rPr lang="nl-BE" sz="1600" dirty="0"/>
              <a:t>551</a:t>
            </a:r>
            <a:r>
              <a:rPr lang="nl-NL" sz="1600" dirty="0" smtClean="0">
                <a:latin typeface="Calibri" pitchFamily="34" charset="0"/>
              </a:rPr>
              <a:t> </a:t>
            </a:r>
            <a:r>
              <a:rPr lang="nl-NL" sz="1600" dirty="0">
                <a:latin typeface="Calibri" pitchFamily="34" charset="0"/>
              </a:rPr>
              <a:t>datasets</a:t>
            </a:r>
          </a:p>
          <a:p>
            <a:pPr lvl="2" indent="-276225">
              <a:spcBef>
                <a:spcPct val="20000"/>
              </a:spcBef>
              <a:buFont typeface="Arial" pitchFamily="34" charset="0"/>
              <a:buChar char="•"/>
            </a:pPr>
            <a:r>
              <a:rPr lang="nl-BE" sz="1600" dirty="0" smtClean="0"/>
              <a:t>17</a:t>
            </a:r>
            <a:r>
              <a:rPr lang="nl-NL" sz="1600" dirty="0" smtClean="0">
                <a:latin typeface="Calibri" pitchFamily="34" charset="0"/>
              </a:rPr>
              <a:t> </a:t>
            </a:r>
            <a:r>
              <a:rPr lang="nl-NL" sz="1600" dirty="0" err="1" smtClean="0">
                <a:latin typeface="Calibri" pitchFamily="34" charset="0"/>
              </a:rPr>
              <a:t>million</a:t>
            </a:r>
            <a:r>
              <a:rPr lang="nl-NL" sz="1600" dirty="0" smtClean="0">
                <a:latin typeface="Calibri" pitchFamily="34" charset="0"/>
              </a:rPr>
              <a:t> distribution </a:t>
            </a:r>
            <a:r>
              <a:rPr lang="nl-NL" sz="1600" dirty="0">
                <a:latin typeface="Calibri" pitchFamily="34" charset="0"/>
              </a:rPr>
              <a:t>records</a:t>
            </a:r>
          </a:p>
          <a:p>
            <a:pPr lvl="1" indent="-276225">
              <a:spcBef>
                <a:spcPct val="20000"/>
              </a:spcBef>
              <a:buFont typeface="Arial" pitchFamily="34" charset="0"/>
              <a:buChar char="•"/>
            </a:pPr>
            <a:endParaRPr lang="nl-NL" sz="1600" dirty="0">
              <a:latin typeface="Calibri" pitchFamily="34" charset="0"/>
            </a:endParaRPr>
          </a:p>
          <a:p>
            <a:pPr lvl="1" indent="-276225">
              <a:spcBef>
                <a:spcPct val="20000"/>
              </a:spcBef>
              <a:buFont typeface="Arial" pitchFamily="34" charset="0"/>
              <a:buChar char="•"/>
            </a:pPr>
            <a:r>
              <a:rPr lang="nl-NL" sz="1600" dirty="0">
                <a:latin typeface="Calibri" pitchFamily="34" charset="0"/>
              </a:rPr>
              <a:t>International data </a:t>
            </a:r>
            <a:r>
              <a:rPr lang="nl-NL" sz="1600" dirty="0" err="1">
                <a:latin typeface="Calibri" pitchFamily="34" charset="0"/>
              </a:rPr>
              <a:t>flow</a:t>
            </a:r>
            <a:r>
              <a:rPr lang="nl-NL" sz="1600" dirty="0">
                <a:latin typeface="Calibri" pitchFamily="34" charset="0"/>
              </a:rPr>
              <a:t>: </a:t>
            </a:r>
            <a:r>
              <a:rPr lang="nl-NL" sz="1600" dirty="0" err="1">
                <a:latin typeface="Calibri" pitchFamily="34" charset="0"/>
              </a:rPr>
              <a:t>EurOBIS</a:t>
            </a:r>
            <a:r>
              <a:rPr lang="nl-NL" sz="1600" dirty="0">
                <a:latin typeface="Calibri" pitchFamily="34" charset="0"/>
              </a:rPr>
              <a:t> &lt;=&gt; OBIS &lt;=&gt; GBIF</a:t>
            </a:r>
          </a:p>
          <a:p>
            <a:pPr lvl="1" indent="-276225">
              <a:spcBef>
                <a:spcPct val="20000"/>
              </a:spcBef>
            </a:pPr>
            <a:r>
              <a:rPr lang="nl-NL" sz="1600" dirty="0">
                <a:latin typeface="Calibri" pitchFamily="34" charset="0"/>
              </a:rPr>
              <a:t>	</a:t>
            </a:r>
          </a:p>
        </p:txBody>
      </p:sp>
      <p:sp>
        <p:nvSpPr>
          <p:cNvPr id="7" name="Title 3"/>
          <p:cNvSpPr>
            <a:spLocks noGrp="1"/>
          </p:cNvSpPr>
          <p:nvPr>
            <p:ph type="title"/>
          </p:nvPr>
        </p:nvSpPr>
        <p:spPr>
          <a:xfrm>
            <a:off x="457200" y="1145438"/>
            <a:ext cx="8229600" cy="490066"/>
          </a:xfrm>
        </p:spPr>
        <p:txBody>
          <a:bodyPr/>
          <a:lstStyle/>
          <a:p>
            <a:r>
              <a:rPr lang="nl-NL" dirty="0" smtClean="0"/>
              <a:t>Marine </a:t>
            </a:r>
            <a:r>
              <a:rPr lang="nl-NL" dirty="0" err="1" smtClean="0"/>
              <a:t>biological</a:t>
            </a:r>
            <a:r>
              <a:rPr lang="nl-NL" dirty="0" smtClean="0"/>
              <a:t> data system in </a:t>
            </a:r>
            <a:r>
              <a:rPr lang="nl-NL" dirty="0" err="1" smtClean="0"/>
              <a:t>Europe</a:t>
            </a:r>
            <a:endParaRPr lang="nl-NL" dirty="0"/>
          </a:p>
        </p:txBody>
      </p:sp>
      <p:pic>
        <p:nvPicPr>
          <p:cNvPr id="2050" name="Picture 2" descr="http://www.marbef.org/data/images/eurobis.gif">
            <a:hlinkClick r:id="rId2"/>
          </p:cNvPr>
          <p:cNvPicPr>
            <a:picLocks noChangeAspect="1" noChangeArrowheads="1"/>
          </p:cNvPicPr>
          <p:nvPr/>
        </p:nvPicPr>
        <p:blipFill>
          <a:blip r:embed="rId3" cstate="print"/>
          <a:srcRect/>
          <a:stretch>
            <a:fillRect/>
          </a:stretch>
        </p:blipFill>
        <p:spPr bwMode="auto">
          <a:xfrm>
            <a:off x="7557839" y="548680"/>
            <a:ext cx="1190625" cy="923925"/>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908121"/>
            <a:ext cx="3173338" cy="187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a:t>
            </a:r>
            <a:r>
              <a:rPr lang="nl-BE" dirty="0" err="1" smtClean="0"/>
              <a:t>deliverables</a:t>
            </a:r>
            <a:endParaRPr lang="nl-BE" dirty="0"/>
          </a:p>
        </p:txBody>
      </p:sp>
      <p:sp>
        <p:nvSpPr>
          <p:cNvPr id="3" name="Content Placeholder 2"/>
          <p:cNvSpPr>
            <a:spLocks noGrp="1"/>
          </p:cNvSpPr>
          <p:nvPr>
            <p:ph idx="1"/>
          </p:nvPr>
        </p:nvSpPr>
        <p:spPr/>
        <p:txBody>
          <a:bodyPr/>
          <a:lstStyle/>
          <a:p>
            <a:r>
              <a:rPr lang="en-US" sz="2400" dirty="0" smtClean="0"/>
              <a:t>D8.4a Analysis </a:t>
            </a:r>
            <a:r>
              <a:rPr lang="en-US" sz="2400" dirty="0"/>
              <a:t>report with required adaptions for marine biological </a:t>
            </a:r>
            <a:r>
              <a:rPr lang="en-US" sz="2400" dirty="0" smtClean="0"/>
              <a:t>data</a:t>
            </a:r>
            <a:endParaRPr lang="nl-BE" sz="2400" dirty="0"/>
          </a:p>
          <a:p>
            <a:r>
              <a:rPr lang="en-US" sz="2400" dirty="0" smtClean="0"/>
              <a:t>D8.4b </a:t>
            </a:r>
            <a:r>
              <a:rPr lang="nl-BE" sz="2400" dirty="0" smtClean="0"/>
              <a:t>Format </a:t>
            </a:r>
            <a:r>
              <a:rPr lang="nl-BE" sz="2400" dirty="0" err="1" smtClean="0"/>
              <a:t>documentation</a:t>
            </a:r>
            <a:endParaRPr lang="nl-BE" sz="2400" dirty="0"/>
          </a:p>
          <a:p>
            <a:r>
              <a:rPr lang="nl-BE" sz="2400" dirty="0" err="1" smtClean="0"/>
              <a:t>Example</a:t>
            </a:r>
            <a:r>
              <a:rPr lang="nl-BE" sz="2400" dirty="0" smtClean="0"/>
              <a:t> files </a:t>
            </a:r>
          </a:p>
          <a:p>
            <a:endParaRPr lang="nl-BE" dirty="0"/>
          </a:p>
          <a:p>
            <a:endParaRPr lang="nl-BE" dirty="0" smtClean="0"/>
          </a:p>
          <a:p>
            <a:endParaRPr lang="nl-BE"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221088"/>
            <a:ext cx="1514193" cy="211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761" y="4257690"/>
            <a:ext cx="1456313" cy="204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221088"/>
            <a:ext cx="3835004" cy="171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003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p:txBody>
          <a:bodyPr/>
          <a:lstStyle/>
          <a:p>
            <a:r>
              <a:rPr lang="nl-BE" dirty="0" smtClean="0"/>
              <a:t>Feedback</a:t>
            </a:r>
          </a:p>
          <a:p>
            <a:pPr lvl="1"/>
            <a:r>
              <a:rPr lang="nl-BE" dirty="0" smtClean="0"/>
              <a:t>VLIZ, ICES, IFREMER, BODC, IMARES/NIOZ</a:t>
            </a:r>
            <a:endParaRPr lang="nl-BE" dirty="0"/>
          </a:p>
          <a:p>
            <a:pPr marL="457200" lvl="1" indent="0">
              <a:buNone/>
            </a:pPr>
            <a:endParaRPr lang="nl-BE" dirty="0" smtClean="0"/>
          </a:p>
          <a:p>
            <a:r>
              <a:rPr lang="nl-BE" dirty="0" err="1" smtClean="0"/>
              <a:t>Testing</a:t>
            </a:r>
            <a:endParaRPr lang="nl-BE" dirty="0" smtClean="0"/>
          </a:p>
          <a:p>
            <a:pPr lvl="1"/>
            <a:r>
              <a:rPr lang="nl-BE" dirty="0" smtClean="0"/>
              <a:t>IFREMER</a:t>
            </a:r>
          </a:p>
          <a:p>
            <a:pPr lvl="1"/>
            <a:r>
              <a:rPr lang="nl-BE" dirty="0" smtClean="0"/>
              <a:t>IMARES/NIOZ</a:t>
            </a:r>
            <a:endParaRPr lang="nl-BE" dirty="0"/>
          </a:p>
          <a:p>
            <a:pPr lvl="1"/>
            <a:r>
              <a:rPr lang="nl-BE" dirty="0" smtClean="0"/>
              <a:t>ICES (in </a:t>
            </a:r>
            <a:r>
              <a:rPr lang="nl-BE" dirty="0" err="1" smtClean="0"/>
              <a:t>preparation</a:t>
            </a:r>
            <a:r>
              <a:rPr lang="nl-BE" dirty="0" smtClean="0"/>
              <a:t>)…</a:t>
            </a:r>
          </a:p>
          <a:p>
            <a:pPr lvl="1"/>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507596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349524"/>
            <a:ext cx="8280400" cy="495300"/>
          </a:xfrm>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a:xfrm>
            <a:off x="251520" y="1988840"/>
            <a:ext cx="8928992" cy="3960813"/>
          </a:xfrm>
        </p:spPr>
        <p:txBody>
          <a:bodyPr/>
          <a:lstStyle/>
          <a:p>
            <a:r>
              <a:rPr lang="nl-BE" dirty="0" smtClean="0"/>
              <a:t>Feedback VLIZ</a:t>
            </a:r>
          </a:p>
          <a:p>
            <a:pPr marL="457200" lvl="1" indent="0">
              <a:buNone/>
            </a:pPr>
            <a:r>
              <a:rPr lang="nl-BE" dirty="0" smtClean="0"/>
              <a:t>1. General but </a:t>
            </a:r>
            <a:r>
              <a:rPr lang="nl-BE" dirty="0" err="1" smtClean="0"/>
              <a:t>flexible</a:t>
            </a:r>
            <a:r>
              <a:rPr lang="nl-BE" dirty="0" smtClean="0"/>
              <a:t> </a:t>
            </a:r>
            <a:r>
              <a:rPr lang="nl-BE" dirty="0" err="1" smtClean="0"/>
              <a:t>because</a:t>
            </a:r>
            <a:r>
              <a:rPr lang="nl-BE" dirty="0" smtClean="0"/>
              <a:t> </a:t>
            </a:r>
            <a:r>
              <a:rPr lang="nl-BE" dirty="0" err="1" smtClean="0"/>
              <a:t>extendible</a:t>
            </a:r>
            <a:endParaRPr lang="nl-BE" dirty="0" smtClean="0"/>
          </a:p>
          <a:p>
            <a:pPr marL="914400" lvl="2" indent="0">
              <a:buNone/>
            </a:pPr>
            <a:r>
              <a:rPr lang="nl-BE" sz="2000" dirty="0" err="1"/>
              <a:t>Able</a:t>
            </a:r>
            <a:r>
              <a:rPr lang="nl-BE" sz="2000" dirty="0"/>
              <a:t> </a:t>
            </a:r>
            <a:r>
              <a:rPr lang="nl-BE" sz="2000" dirty="0" err="1"/>
              <a:t>to</a:t>
            </a:r>
            <a:r>
              <a:rPr lang="nl-BE" sz="2000" dirty="0"/>
              <a:t> </a:t>
            </a:r>
            <a:r>
              <a:rPr lang="nl-BE" sz="2000" dirty="0" err="1"/>
              <a:t>capture</a:t>
            </a:r>
            <a:r>
              <a:rPr lang="nl-BE" sz="2000" dirty="0"/>
              <a:t> details of </a:t>
            </a:r>
            <a:r>
              <a:rPr lang="nl-BE" sz="2000" dirty="0" smtClean="0"/>
              <a:t>a </a:t>
            </a:r>
            <a:r>
              <a:rPr lang="nl-BE" sz="2000" dirty="0" err="1" smtClean="0"/>
              <a:t>variety</a:t>
            </a:r>
            <a:r>
              <a:rPr lang="nl-BE" sz="2000" dirty="0" smtClean="0"/>
              <a:t> </a:t>
            </a:r>
            <a:r>
              <a:rPr lang="nl-BE" sz="2000" dirty="0"/>
              <a:t>of </a:t>
            </a:r>
            <a:r>
              <a:rPr lang="nl-BE" sz="2000" dirty="0" smtClean="0"/>
              <a:t>data</a:t>
            </a:r>
          </a:p>
          <a:p>
            <a:pPr marL="914400" lvl="2" indent="0">
              <a:buNone/>
            </a:pPr>
            <a:endParaRPr lang="nl-BE" sz="600" dirty="0" smtClean="0"/>
          </a:p>
          <a:p>
            <a:pPr marL="457200" lvl="1" indent="0">
              <a:buNone/>
            </a:pPr>
            <a:r>
              <a:rPr lang="nl-BE" dirty="0" smtClean="0"/>
              <a:t>2. </a:t>
            </a:r>
            <a:r>
              <a:rPr lang="nl-BE" dirty="0" err="1" smtClean="0"/>
              <a:t>Use</a:t>
            </a:r>
            <a:r>
              <a:rPr lang="nl-BE" dirty="0" smtClean="0"/>
              <a:t> </a:t>
            </a:r>
            <a:r>
              <a:rPr lang="nl-BE" dirty="0" err="1" smtClean="0"/>
              <a:t>not</a:t>
            </a:r>
            <a:r>
              <a:rPr lang="nl-BE" dirty="0" smtClean="0"/>
              <a:t> </a:t>
            </a:r>
            <a:r>
              <a:rPr lang="nl-BE" dirty="0" err="1" smtClean="0"/>
              <a:t>straightforward</a:t>
            </a:r>
            <a:r>
              <a:rPr lang="nl-BE" dirty="0" smtClean="0"/>
              <a:t> </a:t>
            </a:r>
            <a:r>
              <a:rPr lang="nl-BE" sz="2000" dirty="0" smtClean="0">
                <a:solidFill>
                  <a:srgbClr val="00B0F0"/>
                </a:solidFill>
              </a:rPr>
              <a:t>(</a:t>
            </a:r>
            <a:r>
              <a:rPr lang="nl-BE" sz="2000" dirty="0" err="1" smtClean="0">
                <a:solidFill>
                  <a:srgbClr val="00B0F0"/>
                </a:solidFill>
              </a:rPr>
              <a:t>cryptic</a:t>
            </a:r>
            <a:r>
              <a:rPr lang="nl-BE" sz="2000" dirty="0" smtClean="0">
                <a:solidFill>
                  <a:srgbClr val="00B0F0"/>
                </a:solidFill>
              </a:rPr>
              <a:t> header, </a:t>
            </a:r>
            <a:r>
              <a:rPr lang="nl-BE" sz="2000" dirty="0" err="1" smtClean="0">
                <a:solidFill>
                  <a:srgbClr val="00B0F0"/>
                </a:solidFill>
              </a:rPr>
              <a:t>recurrent</a:t>
            </a:r>
            <a:r>
              <a:rPr lang="nl-BE" sz="2000" dirty="0" smtClean="0">
                <a:solidFill>
                  <a:srgbClr val="00B0F0"/>
                </a:solidFill>
              </a:rPr>
              <a:t> QV columns, …)</a:t>
            </a:r>
            <a:r>
              <a:rPr lang="nl-BE" sz="2000" dirty="0">
                <a:solidFill>
                  <a:srgbClr val="00B0F0"/>
                </a:solidFill>
              </a:rPr>
              <a:t> manual </a:t>
            </a:r>
            <a:r>
              <a:rPr lang="nl-BE" sz="2000" dirty="0" err="1">
                <a:solidFill>
                  <a:srgbClr val="00B0F0"/>
                </a:solidFill>
              </a:rPr>
              <a:t>creation</a:t>
            </a:r>
            <a:r>
              <a:rPr lang="nl-BE" sz="2000" dirty="0">
                <a:solidFill>
                  <a:srgbClr val="00B0F0"/>
                </a:solidFill>
              </a:rPr>
              <a:t> is hard </a:t>
            </a:r>
            <a:r>
              <a:rPr lang="nl-BE" dirty="0" smtClean="0"/>
              <a:t>=&gt; </a:t>
            </a:r>
            <a:r>
              <a:rPr lang="nl-BE" dirty="0" err="1" smtClean="0"/>
              <a:t>work</a:t>
            </a:r>
            <a:r>
              <a:rPr lang="nl-BE" dirty="0" smtClean="0"/>
              <a:t> </a:t>
            </a:r>
            <a:r>
              <a:rPr lang="nl-BE" dirty="0" err="1" smtClean="0"/>
              <a:t>for</a:t>
            </a:r>
            <a:r>
              <a:rPr lang="nl-BE" dirty="0" smtClean="0"/>
              <a:t> data managers</a:t>
            </a:r>
          </a:p>
          <a:p>
            <a:pPr lvl="1"/>
            <a:endParaRPr lang="nl-BE" sz="800" dirty="0" smtClean="0"/>
          </a:p>
          <a:p>
            <a:pPr marL="457200" lvl="1" indent="0">
              <a:buNone/>
            </a:pPr>
            <a:r>
              <a:rPr lang="nl-BE" dirty="0" smtClean="0"/>
              <a:t>3. </a:t>
            </a:r>
            <a:r>
              <a:rPr lang="nl-BE" dirty="0" err="1" smtClean="0"/>
              <a:t>Translatable</a:t>
            </a:r>
            <a:r>
              <a:rPr lang="nl-BE" dirty="0" smtClean="0"/>
              <a:t> </a:t>
            </a:r>
            <a:r>
              <a:rPr lang="nl-BE" dirty="0" err="1" smtClean="0"/>
              <a:t>into</a:t>
            </a:r>
            <a:r>
              <a:rPr lang="nl-BE" dirty="0" smtClean="0"/>
              <a:t> Darwin </a:t>
            </a:r>
            <a:r>
              <a:rPr lang="nl-BE" dirty="0" err="1" smtClean="0"/>
              <a:t>Core</a:t>
            </a:r>
            <a:r>
              <a:rPr lang="nl-BE" dirty="0" smtClean="0"/>
              <a:t> </a:t>
            </a:r>
            <a:r>
              <a:rPr lang="nl-BE" dirty="0" err="1" smtClean="0"/>
              <a:t>and</a:t>
            </a:r>
            <a:r>
              <a:rPr lang="nl-BE" dirty="0" smtClean="0"/>
              <a:t> OBIS</a:t>
            </a:r>
          </a:p>
          <a:p>
            <a:pPr marL="457200" lvl="1" indent="0">
              <a:buNone/>
            </a:pPr>
            <a:endParaRPr lang="nl-BE" sz="800" dirty="0" smtClean="0"/>
          </a:p>
          <a:p>
            <a:pPr marL="457200" lvl="1" indent="0">
              <a:buNone/>
            </a:pPr>
            <a:r>
              <a:rPr lang="nl-BE" dirty="0" smtClean="0"/>
              <a:t>4. </a:t>
            </a:r>
            <a:r>
              <a:rPr lang="nl-BE" dirty="0" err="1" smtClean="0"/>
              <a:t>Reservations</a:t>
            </a:r>
            <a:r>
              <a:rPr lang="nl-BE" dirty="0" smtClean="0"/>
              <a:t> on storing </a:t>
            </a:r>
            <a:r>
              <a:rPr lang="nl-BE" dirty="0" err="1" smtClean="0"/>
              <a:t>some</a:t>
            </a:r>
            <a:r>
              <a:rPr lang="nl-BE" dirty="0" smtClean="0"/>
              <a:t> </a:t>
            </a:r>
            <a:r>
              <a:rPr lang="nl-BE" dirty="0" err="1" smtClean="0"/>
              <a:t>crucial</a:t>
            </a:r>
            <a:r>
              <a:rPr lang="nl-BE" dirty="0" smtClean="0"/>
              <a:t> </a:t>
            </a:r>
            <a:r>
              <a:rPr lang="nl-BE" dirty="0" err="1" smtClean="0"/>
              <a:t>technical</a:t>
            </a:r>
            <a:r>
              <a:rPr lang="nl-BE" dirty="0" smtClean="0"/>
              <a:t> </a:t>
            </a:r>
            <a:r>
              <a:rPr lang="nl-BE" dirty="0" err="1" smtClean="0"/>
              <a:t>metadata</a:t>
            </a:r>
            <a:r>
              <a:rPr lang="nl-BE" dirty="0"/>
              <a:t> </a:t>
            </a:r>
            <a:r>
              <a:rPr lang="nl-BE" dirty="0" err="1" smtClean="0"/>
              <a:t>into</a:t>
            </a:r>
            <a:r>
              <a:rPr lang="nl-BE" dirty="0" smtClean="0"/>
              <a:t> CDI </a:t>
            </a:r>
            <a:r>
              <a:rPr lang="nl-BE" dirty="0" smtClean="0">
                <a:solidFill>
                  <a:srgbClr val="00B0F0"/>
                </a:solidFill>
              </a:rPr>
              <a:t>(start </a:t>
            </a:r>
            <a:r>
              <a:rPr lang="nl-BE" dirty="0" err="1" smtClean="0">
                <a:solidFill>
                  <a:srgbClr val="00B0F0"/>
                </a:solidFill>
              </a:rPr>
              <a:t>and</a:t>
            </a:r>
            <a:r>
              <a:rPr lang="nl-BE" dirty="0" smtClean="0">
                <a:solidFill>
                  <a:srgbClr val="00B0F0"/>
                </a:solidFill>
              </a:rPr>
              <a:t> end </a:t>
            </a:r>
            <a:r>
              <a:rPr lang="nl-BE" dirty="0" err="1" smtClean="0">
                <a:solidFill>
                  <a:srgbClr val="00B0F0"/>
                </a:solidFill>
              </a:rPr>
              <a:t>coordinates</a:t>
            </a:r>
            <a:r>
              <a:rPr lang="nl-BE" dirty="0">
                <a:solidFill>
                  <a:srgbClr val="00B0F0"/>
                </a:solidFill>
              </a:rPr>
              <a:t>,</a:t>
            </a:r>
            <a:r>
              <a:rPr lang="nl-BE" dirty="0" smtClean="0">
                <a:solidFill>
                  <a:srgbClr val="00B0F0"/>
                </a:solidFill>
              </a:rPr>
              <a:t> </a:t>
            </a:r>
            <a:r>
              <a:rPr lang="nl-BE" dirty="0" err="1" smtClean="0">
                <a:solidFill>
                  <a:srgbClr val="00B0F0"/>
                </a:solidFill>
              </a:rPr>
              <a:t>times</a:t>
            </a:r>
            <a:r>
              <a:rPr lang="nl-BE" dirty="0" smtClean="0">
                <a:solidFill>
                  <a:srgbClr val="00B0F0"/>
                </a:solidFill>
              </a:rPr>
              <a:t>,...)</a:t>
            </a:r>
          </a:p>
          <a:p>
            <a:pPr lvl="1"/>
            <a:endParaRPr lang="nl-BE" sz="800" dirty="0" smtClean="0">
              <a:solidFill>
                <a:srgbClr val="00B0F0"/>
              </a:solidFill>
            </a:endParaRPr>
          </a:p>
          <a:p>
            <a:pPr marL="457200" lvl="1" indent="0">
              <a:buNone/>
            </a:pPr>
            <a:r>
              <a:rPr lang="nl-BE" dirty="0" smtClean="0"/>
              <a:t>5. </a:t>
            </a:r>
            <a:r>
              <a:rPr lang="nl-BE" dirty="0" err="1" smtClean="0"/>
              <a:t>Work</a:t>
            </a:r>
            <a:r>
              <a:rPr lang="nl-BE" dirty="0" smtClean="0"/>
              <a:t> </a:t>
            </a:r>
            <a:r>
              <a:rPr lang="nl-BE" dirty="0" err="1" smtClean="0"/>
              <a:t>needed</a:t>
            </a:r>
            <a:r>
              <a:rPr lang="nl-BE" dirty="0" smtClean="0"/>
              <a:t> on: ODV, DM, machine-</a:t>
            </a:r>
            <a:r>
              <a:rPr lang="nl-BE" dirty="0" err="1" smtClean="0"/>
              <a:t>to</a:t>
            </a:r>
            <a:r>
              <a:rPr lang="nl-BE" dirty="0" smtClean="0"/>
              <a:t>-machine.</a:t>
            </a:r>
          </a:p>
          <a:p>
            <a:pPr lvl="2"/>
            <a:endParaRPr lang="nl-BE" dirty="0" smtClean="0"/>
          </a:p>
          <a:p>
            <a:pPr lvl="1"/>
            <a:endParaRPr lang="nl-BE" dirty="0"/>
          </a:p>
          <a:p>
            <a:pPr marL="457200" lvl="1" indent="0">
              <a:buNone/>
            </a:pPr>
            <a:endParaRPr lang="nl-BE" dirty="0" smtClean="0"/>
          </a:p>
          <a:p>
            <a:pPr lvl="1"/>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2790765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412776"/>
            <a:ext cx="8280400" cy="495300"/>
          </a:xfrm>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a:xfrm>
            <a:off x="539552" y="2060575"/>
            <a:ext cx="8425061" cy="3960813"/>
          </a:xfrm>
        </p:spPr>
        <p:txBody>
          <a:bodyPr/>
          <a:lstStyle/>
          <a:p>
            <a:r>
              <a:rPr lang="nl-BE" dirty="0" smtClean="0"/>
              <a:t>Feedback ICES</a:t>
            </a:r>
          </a:p>
          <a:p>
            <a:pPr marL="457200" lvl="1" indent="0">
              <a:buNone/>
            </a:pPr>
            <a:r>
              <a:rPr lang="en-US" dirty="0" smtClean="0"/>
              <a:t>6. Core </a:t>
            </a:r>
            <a:r>
              <a:rPr lang="en-US" dirty="0"/>
              <a:t>biological information </a:t>
            </a:r>
            <a:r>
              <a:rPr lang="en-US" dirty="0" err="1"/>
              <a:t>i.e</a:t>
            </a:r>
            <a:r>
              <a:rPr lang="en-US" dirty="0"/>
              <a:t> min/max depth only available in the linked CDI might be problematic. ODV files should be self-describing</a:t>
            </a:r>
            <a:r>
              <a:rPr lang="en-US" dirty="0" smtClean="0"/>
              <a:t>.</a:t>
            </a:r>
          </a:p>
          <a:p>
            <a:pPr lvl="1"/>
            <a:endParaRPr lang="en-US" dirty="0"/>
          </a:p>
          <a:p>
            <a:pPr marL="457200" lvl="1" indent="0">
              <a:buNone/>
            </a:pPr>
            <a:r>
              <a:rPr lang="en-US" dirty="0" smtClean="0"/>
              <a:t>7. Main </a:t>
            </a:r>
            <a:r>
              <a:rPr lang="en-US" dirty="0"/>
              <a:t>focus on biological community data and to a lesser extent on contaminants </a:t>
            </a:r>
            <a:r>
              <a:rPr lang="en-US" dirty="0" smtClean="0"/>
              <a:t>data. </a:t>
            </a:r>
            <a:r>
              <a:rPr lang="en-US" sz="2000" dirty="0" smtClean="0">
                <a:solidFill>
                  <a:srgbClr val="00B0F0"/>
                </a:solidFill>
              </a:rPr>
              <a:t>(Contaminant </a:t>
            </a:r>
            <a:r>
              <a:rPr lang="en-US" sz="2000" dirty="0">
                <a:solidFill>
                  <a:srgbClr val="00B0F0"/>
                </a:solidFill>
              </a:rPr>
              <a:t>data require separate field for describing </a:t>
            </a:r>
            <a:r>
              <a:rPr lang="en-US" sz="2000" dirty="0" smtClean="0">
                <a:solidFill>
                  <a:srgbClr val="00B0F0"/>
                </a:solidFill>
              </a:rPr>
              <a:t>compounds)</a:t>
            </a:r>
          </a:p>
          <a:p>
            <a:pPr lvl="1"/>
            <a:endParaRPr lang="en-US" sz="1400" dirty="0"/>
          </a:p>
          <a:p>
            <a:pPr marL="457200" lvl="1" indent="0">
              <a:buNone/>
            </a:pPr>
            <a:r>
              <a:rPr lang="en-US" dirty="0" smtClean="0"/>
              <a:t>8. ICES will test</a:t>
            </a:r>
            <a:endParaRPr lang="nl-BE" dirty="0"/>
          </a:p>
          <a:p>
            <a:pPr lvl="1"/>
            <a:endParaRPr lang="nl-BE" dirty="0"/>
          </a:p>
          <a:p>
            <a:pPr marL="457200" lvl="1" indent="0">
              <a:buNone/>
            </a:pPr>
            <a:endParaRPr lang="nl-BE" dirty="0" smtClean="0"/>
          </a:p>
          <a:p>
            <a:pPr lvl="1"/>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24699602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a:xfrm>
            <a:off x="35496" y="2060575"/>
            <a:ext cx="9217024" cy="3960813"/>
          </a:xfrm>
        </p:spPr>
        <p:txBody>
          <a:bodyPr/>
          <a:lstStyle/>
          <a:p>
            <a:r>
              <a:rPr lang="nl-BE" dirty="0" smtClean="0"/>
              <a:t>Feedback IFREMER</a:t>
            </a:r>
          </a:p>
          <a:p>
            <a:pPr marL="457200" lvl="1" indent="0">
              <a:buNone/>
            </a:pPr>
            <a:r>
              <a:rPr lang="en-US" sz="2200" dirty="0" smtClean="0"/>
              <a:t>9.</a:t>
            </a:r>
            <a:r>
              <a:rPr lang="nl-BE" sz="2000" dirty="0"/>
              <a:t> </a:t>
            </a:r>
            <a:r>
              <a:rPr lang="nl-BE" sz="2200" dirty="0" err="1"/>
              <a:t>Appreciation</a:t>
            </a:r>
            <a:r>
              <a:rPr lang="nl-BE" sz="2200" dirty="0"/>
              <a:t> </a:t>
            </a:r>
            <a:r>
              <a:rPr lang="nl-BE" sz="2200" dirty="0" err="1"/>
              <a:t>for</a:t>
            </a:r>
            <a:r>
              <a:rPr lang="nl-BE" sz="2200" dirty="0"/>
              <a:t> most of </a:t>
            </a:r>
            <a:r>
              <a:rPr lang="nl-BE" sz="2200" dirty="0" err="1"/>
              <a:t>variants</a:t>
            </a:r>
            <a:r>
              <a:rPr lang="nl-BE" sz="2200" dirty="0"/>
              <a:t> </a:t>
            </a:r>
            <a:r>
              <a:rPr lang="nl-BE" sz="2200" dirty="0" err="1"/>
              <a:t>specific</a:t>
            </a:r>
            <a:r>
              <a:rPr lang="nl-BE" sz="2200" dirty="0"/>
              <a:t> of </a:t>
            </a:r>
            <a:r>
              <a:rPr lang="nl-BE" sz="2200" dirty="0" err="1"/>
              <a:t>biology</a:t>
            </a:r>
            <a:r>
              <a:rPr lang="nl-BE" sz="2200" dirty="0"/>
              <a:t> files, </a:t>
            </a:r>
            <a:r>
              <a:rPr lang="nl-BE" sz="2200" dirty="0" err="1"/>
              <a:t>especially</a:t>
            </a:r>
            <a:r>
              <a:rPr lang="nl-BE" sz="2200" dirty="0"/>
              <a:t> </a:t>
            </a:r>
            <a:r>
              <a:rPr lang="nl-BE" sz="2200" dirty="0" err="1"/>
              <a:t>to</a:t>
            </a:r>
            <a:r>
              <a:rPr lang="nl-BE" sz="2200" dirty="0"/>
              <a:t> </a:t>
            </a:r>
            <a:r>
              <a:rPr lang="nl-BE" sz="2200" dirty="0" err="1"/>
              <a:t>indicate</a:t>
            </a:r>
            <a:r>
              <a:rPr lang="nl-BE" sz="2200" dirty="0"/>
              <a:t> the taxon without </a:t>
            </a:r>
            <a:r>
              <a:rPr lang="nl-BE" sz="2200" dirty="0" err="1"/>
              <a:t>use</a:t>
            </a:r>
            <a:r>
              <a:rPr lang="nl-BE" sz="2200" dirty="0"/>
              <a:t> a P01 code per taxon. Using the </a:t>
            </a:r>
            <a:r>
              <a:rPr lang="nl-BE" sz="2200" dirty="0" err="1"/>
              <a:t>scientific</a:t>
            </a:r>
            <a:r>
              <a:rPr lang="nl-BE" sz="2200" dirty="0"/>
              <a:t> name (</a:t>
            </a:r>
            <a:r>
              <a:rPr lang="nl-BE" sz="2200" dirty="0" err="1"/>
              <a:t>WoRMs</a:t>
            </a:r>
            <a:r>
              <a:rPr lang="nl-BE" sz="2200" dirty="0"/>
              <a:t>) </a:t>
            </a:r>
            <a:r>
              <a:rPr lang="nl-BE" sz="2200" dirty="0" err="1"/>
              <a:t>and</a:t>
            </a:r>
            <a:r>
              <a:rPr lang="nl-BE" sz="2200" dirty="0"/>
              <a:t> the </a:t>
            </a:r>
            <a:r>
              <a:rPr lang="nl-BE" sz="2200" dirty="0" err="1"/>
              <a:t>Aphia</a:t>
            </a:r>
            <a:r>
              <a:rPr lang="nl-BE" sz="2200" dirty="0"/>
              <a:t> ID is ok </a:t>
            </a:r>
            <a:r>
              <a:rPr lang="nl-BE" sz="2200" dirty="0" err="1"/>
              <a:t>for</a:t>
            </a:r>
            <a:r>
              <a:rPr lang="nl-BE" sz="2200" dirty="0"/>
              <a:t> </a:t>
            </a:r>
            <a:r>
              <a:rPr lang="nl-BE" sz="2200" dirty="0" err="1"/>
              <a:t>us</a:t>
            </a:r>
            <a:r>
              <a:rPr lang="nl-BE" sz="2200" dirty="0"/>
              <a:t>.</a:t>
            </a:r>
          </a:p>
          <a:p>
            <a:pPr marL="457200" lvl="1" indent="0">
              <a:buNone/>
            </a:pPr>
            <a:r>
              <a:rPr lang="en-US" sz="2200" dirty="0" smtClean="0"/>
              <a:t> </a:t>
            </a:r>
          </a:p>
          <a:p>
            <a:pPr marL="457200" lvl="1" indent="0">
              <a:buNone/>
            </a:pPr>
            <a:r>
              <a:rPr lang="en-US" sz="2200" dirty="0" smtClean="0"/>
              <a:t>10. Some </a:t>
            </a:r>
            <a:r>
              <a:rPr lang="en-US" sz="2200" dirty="0"/>
              <a:t>mandatory </a:t>
            </a:r>
            <a:r>
              <a:rPr lang="en-US" sz="2200" dirty="0" smtClean="0"/>
              <a:t>fields </a:t>
            </a:r>
            <a:r>
              <a:rPr lang="en-US" sz="2200" dirty="0" smtClean="0">
                <a:solidFill>
                  <a:srgbClr val="00B0F0"/>
                </a:solidFill>
              </a:rPr>
              <a:t>(</a:t>
            </a:r>
            <a:r>
              <a:rPr lang="en-US" sz="2200" dirty="0">
                <a:solidFill>
                  <a:srgbClr val="00B0F0"/>
                </a:solidFill>
              </a:rPr>
              <a:t>"</a:t>
            </a:r>
            <a:r>
              <a:rPr lang="en-US" sz="2200" dirty="0" err="1" smtClean="0">
                <a:solidFill>
                  <a:srgbClr val="00B0F0"/>
                </a:solidFill>
              </a:rPr>
              <a:t>LifeStage</a:t>
            </a:r>
            <a:r>
              <a:rPr lang="en-US" sz="2200" dirty="0" smtClean="0">
                <a:solidFill>
                  <a:srgbClr val="00B0F0"/>
                </a:solidFill>
              </a:rPr>
              <a:t>“, "</a:t>
            </a:r>
            <a:r>
              <a:rPr lang="en-US" sz="2200" dirty="0" err="1" smtClean="0">
                <a:solidFill>
                  <a:srgbClr val="00B0F0"/>
                </a:solidFill>
              </a:rPr>
              <a:t>ObservedIndividualCount</a:t>
            </a:r>
            <a:r>
              <a:rPr lang="en-US" sz="2200" dirty="0" smtClean="0">
                <a:solidFill>
                  <a:srgbClr val="00B0F0"/>
                </a:solidFill>
              </a:rPr>
              <a:t>“, </a:t>
            </a:r>
            <a:r>
              <a:rPr lang="en-US" sz="2200" dirty="0" err="1" smtClean="0">
                <a:solidFill>
                  <a:srgbClr val="00B0F0"/>
                </a:solidFill>
              </a:rPr>
              <a:t>SamplingEffort</a:t>
            </a:r>
            <a:r>
              <a:rPr lang="en-US" sz="2200" dirty="0" smtClean="0">
                <a:solidFill>
                  <a:srgbClr val="00B0F0"/>
                </a:solidFill>
              </a:rPr>
              <a:t>, …)</a:t>
            </a:r>
            <a:r>
              <a:rPr lang="en-US" sz="2200" dirty="0" smtClean="0"/>
              <a:t> </a:t>
            </a:r>
            <a:r>
              <a:rPr lang="en-US" sz="2200" dirty="0"/>
              <a:t>could be problematic unless the "Unknown" (or something equivalent) value is permitted. </a:t>
            </a:r>
          </a:p>
          <a:p>
            <a:pPr lvl="2"/>
            <a:endParaRPr lang="en-US" sz="1050" dirty="0"/>
          </a:p>
          <a:p>
            <a:pPr marL="457200" lvl="1" indent="0">
              <a:buNone/>
            </a:pPr>
            <a:r>
              <a:rPr lang="en-US" sz="2200" dirty="0" smtClean="0"/>
              <a:t>11.If </a:t>
            </a:r>
            <a:r>
              <a:rPr lang="en-US" sz="2200" dirty="0"/>
              <a:t>no subsampling </a:t>
            </a:r>
            <a:r>
              <a:rPr lang="en-US" sz="2200" dirty="0" smtClean="0"/>
              <a:t>occurred =&gt; </a:t>
            </a:r>
            <a:r>
              <a:rPr lang="en-US" sz="2200" dirty="0" err="1" smtClean="0"/>
              <a:t>SubSamplingCoefficient</a:t>
            </a:r>
            <a:r>
              <a:rPr lang="en-US" sz="2200" dirty="0" smtClean="0"/>
              <a:t>=1</a:t>
            </a:r>
            <a:r>
              <a:rPr lang="en-US" sz="2200" dirty="0"/>
              <a:t>, right </a:t>
            </a:r>
            <a:r>
              <a:rPr lang="en-US" sz="2200" dirty="0" smtClean="0"/>
              <a:t>?); </a:t>
            </a:r>
            <a:r>
              <a:rPr lang="en-US" sz="2200" dirty="0"/>
              <a:t>may the "</a:t>
            </a:r>
            <a:r>
              <a:rPr lang="en-US" sz="2200" dirty="0" err="1"/>
              <a:t>SubsampleID</a:t>
            </a:r>
            <a:r>
              <a:rPr lang="en-US" sz="2200" dirty="0"/>
              <a:t>" be the same as the "</a:t>
            </a:r>
            <a:r>
              <a:rPr lang="en-US" sz="2200" dirty="0" err="1" smtClean="0"/>
              <a:t>SampleID</a:t>
            </a:r>
            <a:r>
              <a:rPr lang="en-US" sz="2200" dirty="0" smtClean="0"/>
              <a:t>“ ?</a:t>
            </a:r>
            <a:endParaRPr lang="nl-BE" dirty="0" smtClean="0"/>
          </a:p>
          <a:p>
            <a:pPr lvl="1"/>
            <a:endParaRPr lang="nl-BE" dirty="0"/>
          </a:p>
          <a:p>
            <a:pPr marL="457200" lvl="1" indent="0">
              <a:buNone/>
            </a:pPr>
            <a:endParaRPr lang="nl-BE" dirty="0" smtClean="0"/>
          </a:p>
          <a:p>
            <a:pPr lvl="1"/>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2469960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a:xfrm>
            <a:off x="467544" y="2060575"/>
            <a:ext cx="8459787" cy="3960813"/>
          </a:xfrm>
        </p:spPr>
        <p:txBody>
          <a:bodyPr/>
          <a:lstStyle/>
          <a:p>
            <a:r>
              <a:rPr lang="nl-BE" dirty="0" smtClean="0"/>
              <a:t>Feedback IFREMER</a:t>
            </a:r>
          </a:p>
          <a:p>
            <a:pPr marL="457200" lvl="1" indent="0">
              <a:buNone/>
            </a:pPr>
            <a:r>
              <a:rPr lang="nl-BE" sz="2000" dirty="0" smtClean="0"/>
              <a:t>12. </a:t>
            </a:r>
            <a:r>
              <a:rPr lang="nl-BE" sz="2000" dirty="0" err="1" smtClean="0"/>
              <a:t>Phytoplankton</a:t>
            </a:r>
            <a:r>
              <a:rPr lang="nl-BE" sz="2000" dirty="0" smtClean="0"/>
              <a:t> test file ready. </a:t>
            </a:r>
            <a:endParaRPr lang="nl-BE" sz="800" dirty="0" smtClean="0"/>
          </a:p>
          <a:p>
            <a:pPr marL="457200" lvl="1" indent="0">
              <a:buNone/>
            </a:pPr>
            <a:r>
              <a:rPr lang="nl-BE" sz="2000" dirty="0"/>
              <a:t>	</a:t>
            </a:r>
            <a:r>
              <a:rPr lang="nl-BE" sz="2000" dirty="0" err="1" smtClean="0"/>
              <a:t>Main</a:t>
            </a:r>
            <a:r>
              <a:rPr lang="nl-BE" sz="2000" dirty="0" smtClean="0"/>
              <a:t> issues:</a:t>
            </a:r>
          </a:p>
          <a:p>
            <a:pPr marL="457200" lvl="1" indent="0">
              <a:buNone/>
            </a:pPr>
            <a:r>
              <a:rPr lang="nl-BE" sz="1800" dirty="0"/>
              <a:t>	</a:t>
            </a:r>
            <a:r>
              <a:rPr lang="nl-BE" sz="1800" dirty="0" smtClean="0"/>
              <a:t>a) </a:t>
            </a:r>
            <a:r>
              <a:rPr lang="en-US" sz="1800" dirty="0" smtClean="0"/>
              <a:t>LOCAL_CDI_ID </a:t>
            </a:r>
            <a:r>
              <a:rPr lang="en-US" sz="1800" dirty="0"/>
              <a:t>does not represent a single sampling event. </a:t>
            </a:r>
            <a:r>
              <a:rPr lang="en-US" sz="1800" dirty="0" smtClean="0"/>
              <a:t>			   Several years </a:t>
            </a:r>
            <a:r>
              <a:rPr lang="en-US" sz="1800" dirty="0"/>
              <a:t>of data </a:t>
            </a:r>
            <a:r>
              <a:rPr lang="en-US" sz="1800" dirty="0" smtClean="0"/>
              <a:t>for one station grouped </a:t>
            </a:r>
            <a:r>
              <a:rPr lang="en-US" sz="1800" dirty="0"/>
              <a:t>as one </a:t>
            </a:r>
            <a:r>
              <a:rPr lang="en-US" sz="1800" dirty="0" smtClean="0"/>
              <a:t>CDI.</a:t>
            </a:r>
          </a:p>
          <a:p>
            <a:pPr marL="457200" lvl="1" indent="0">
              <a:buNone/>
            </a:pPr>
            <a:endParaRPr lang="nl-BE" sz="800" dirty="0" smtClean="0"/>
          </a:p>
          <a:p>
            <a:pPr marL="457200" lvl="1" indent="0">
              <a:buNone/>
            </a:pPr>
            <a:r>
              <a:rPr lang="nl-BE" sz="1800" dirty="0"/>
              <a:t>	</a:t>
            </a:r>
            <a:r>
              <a:rPr lang="nl-BE" sz="1800" dirty="0" smtClean="0"/>
              <a:t>b) </a:t>
            </a:r>
            <a:r>
              <a:rPr lang="nl-BE" sz="1800" dirty="0" err="1" smtClean="0"/>
              <a:t>SampleID</a:t>
            </a:r>
            <a:r>
              <a:rPr lang="nl-BE" sz="1800" dirty="0"/>
              <a:t>,</a:t>
            </a:r>
            <a:r>
              <a:rPr lang="nl-BE" sz="1800" dirty="0" smtClean="0"/>
              <a:t> </a:t>
            </a:r>
            <a:r>
              <a:rPr lang="nl-BE" sz="1800" dirty="0" err="1" smtClean="0"/>
              <a:t>SubsampleID</a:t>
            </a:r>
            <a:r>
              <a:rPr lang="nl-BE" sz="1800" dirty="0" smtClean="0"/>
              <a:t> </a:t>
            </a:r>
            <a:r>
              <a:rPr lang="nl-BE" sz="1800" dirty="0" err="1" smtClean="0"/>
              <a:t>left</a:t>
            </a:r>
            <a:r>
              <a:rPr lang="nl-BE" sz="1800" dirty="0" smtClean="0"/>
              <a:t> empty, but </a:t>
            </a:r>
            <a:r>
              <a:rPr lang="nl-BE" sz="1800" dirty="0" err="1" smtClean="0"/>
              <a:t>needed</a:t>
            </a:r>
            <a:r>
              <a:rPr lang="nl-BE" sz="1800" dirty="0" smtClean="0"/>
              <a:t> </a:t>
            </a:r>
            <a:r>
              <a:rPr lang="nl-BE" sz="1800" dirty="0" err="1" smtClean="0"/>
              <a:t>to</a:t>
            </a:r>
            <a:r>
              <a:rPr lang="nl-BE" sz="1800" dirty="0" smtClean="0"/>
              <a:t> </a:t>
            </a:r>
            <a:r>
              <a:rPr lang="nl-BE" sz="1800" dirty="0" err="1" smtClean="0"/>
              <a:t>group</a:t>
            </a:r>
            <a:r>
              <a:rPr lang="nl-BE" sz="1800" dirty="0" smtClean="0"/>
              <a:t> </a:t>
            </a:r>
            <a:r>
              <a:rPr lang="nl-BE" sz="1800" dirty="0" err="1" smtClean="0"/>
              <a:t>observations</a:t>
            </a:r>
            <a:endParaRPr lang="nl-BE" sz="1800" dirty="0" smtClean="0"/>
          </a:p>
          <a:p>
            <a:pPr marL="457200" lvl="1" indent="0">
              <a:buNone/>
            </a:pPr>
            <a:endParaRPr lang="nl-BE" sz="800" dirty="0" smtClean="0"/>
          </a:p>
          <a:p>
            <a:pPr marL="457200" lvl="1" indent="0">
              <a:buNone/>
            </a:pPr>
            <a:r>
              <a:rPr lang="nl-BE" sz="1800" dirty="0"/>
              <a:t>	</a:t>
            </a:r>
            <a:r>
              <a:rPr lang="nl-BE" sz="1800" dirty="0" smtClean="0"/>
              <a:t>c) </a:t>
            </a:r>
            <a:r>
              <a:rPr lang="nl-BE" sz="1800" dirty="0" err="1" smtClean="0"/>
              <a:t>Sex</a:t>
            </a:r>
            <a:r>
              <a:rPr lang="nl-BE" sz="1800" dirty="0" smtClean="0"/>
              <a:t>, </a:t>
            </a:r>
            <a:r>
              <a:rPr lang="nl-BE" sz="1800" dirty="0" err="1" smtClean="0"/>
              <a:t>Lifestage</a:t>
            </a:r>
            <a:r>
              <a:rPr lang="nl-BE" sz="1800" dirty="0" smtClean="0"/>
              <a:t> </a:t>
            </a:r>
            <a:r>
              <a:rPr lang="nl-BE" sz="1800" dirty="0" err="1" smtClean="0"/>
              <a:t>left</a:t>
            </a:r>
            <a:r>
              <a:rPr lang="nl-BE" sz="1800" dirty="0" smtClean="0"/>
              <a:t> empty; </a:t>
            </a:r>
            <a:r>
              <a:rPr lang="nl-BE" sz="1800" dirty="0"/>
              <a:t>ICES stage </a:t>
            </a:r>
            <a:r>
              <a:rPr lang="nl-BE" sz="1800" dirty="0" err="1" smtClean="0"/>
              <a:t>vocab</a:t>
            </a:r>
            <a:r>
              <a:rPr lang="nl-BE" sz="1800" dirty="0" smtClean="0"/>
              <a:t>, S11</a:t>
            </a:r>
            <a:r>
              <a:rPr lang="nl-BE" sz="1800" dirty="0" smtClean="0"/>
              <a:t>, </a:t>
            </a:r>
            <a:r>
              <a:rPr lang="nl-BE" sz="1800" dirty="0" err="1" smtClean="0"/>
              <a:t>Emodnet</a:t>
            </a:r>
            <a:r>
              <a:rPr lang="nl-BE" sz="1800" dirty="0" smtClean="0"/>
              <a:t> bio, </a:t>
            </a:r>
            <a:r>
              <a:rPr lang="nl-BE" sz="1800" dirty="0" smtClean="0"/>
              <a:t>… </a:t>
            </a:r>
          </a:p>
          <a:p>
            <a:pPr marL="457200" lvl="1" indent="0">
              <a:buNone/>
            </a:pPr>
            <a:endParaRPr lang="nl-BE" sz="800" dirty="0"/>
          </a:p>
          <a:p>
            <a:pPr marL="457200" lvl="1" indent="0">
              <a:buNone/>
            </a:pPr>
            <a:r>
              <a:rPr lang="nl-BE" sz="1800" dirty="0" smtClean="0"/>
              <a:t>	d) </a:t>
            </a:r>
            <a:r>
              <a:rPr lang="nl-BE" sz="1800" dirty="0" err="1" smtClean="0"/>
              <a:t>Only</a:t>
            </a:r>
            <a:r>
              <a:rPr lang="nl-BE" sz="1800" dirty="0" smtClean="0"/>
              <a:t> </a:t>
            </a:r>
            <a:r>
              <a:rPr lang="nl-BE" sz="1800" dirty="0" err="1" smtClean="0"/>
              <a:t>densities</a:t>
            </a:r>
            <a:r>
              <a:rPr lang="nl-BE" sz="1800" dirty="0" smtClean="0"/>
              <a:t>/</a:t>
            </a:r>
            <a:r>
              <a:rPr lang="nl-BE" sz="1800" dirty="0" err="1" smtClean="0"/>
              <a:t>Litre</a:t>
            </a:r>
            <a:r>
              <a:rPr lang="nl-BE" sz="1800" dirty="0" smtClean="0"/>
              <a:t> </a:t>
            </a:r>
            <a:r>
              <a:rPr lang="nl-BE" sz="1800" dirty="0" err="1" smtClean="0"/>
              <a:t>were</a:t>
            </a:r>
            <a:r>
              <a:rPr lang="nl-BE" sz="1800" dirty="0" smtClean="0"/>
              <a:t> </a:t>
            </a:r>
            <a:r>
              <a:rPr lang="nl-BE" sz="1800" dirty="0" err="1" smtClean="0"/>
              <a:t>given</a:t>
            </a:r>
            <a:r>
              <a:rPr lang="nl-BE" sz="1800" dirty="0" smtClean="0"/>
              <a:t> </a:t>
            </a:r>
            <a:r>
              <a:rPr lang="nl-BE" sz="1800" dirty="0" err="1" smtClean="0"/>
              <a:t>and</a:t>
            </a:r>
            <a:r>
              <a:rPr lang="nl-BE" sz="1800" dirty="0" smtClean="0"/>
              <a:t> no </a:t>
            </a:r>
            <a:r>
              <a:rPr lang="nl-BE" sz="1800" dirty="0" err="1" smtClean="0"/>
              <a:t>raw</a:t>
            </a:r>
            <a:r>
              <a:rPr lang="nl-BE" sz="1800" dirty="0" smtClean="0"/>
              <a:t> </a:t>
            </a:r>
            <a:r>
              <a:rPr lang="nl-BE" sz="1800" dirty="0" err="1" smtClean="0"/>
              <a:t>counts</a:t>
            </a:r>
            <a:endParaRPr lang="nl-BE" sz="1800" dirty="0" smtClean="0"/>
          </a:p>
          <a:p>
            <a:pPr marL="457200" lvl="1" indent="0">
              <a:buNone/>
            </a:pPr>
            <a:r>
              <a:rPr lang="nl-BE" sz="1800" dirty="0"/>
              <a:t>	</a:t>
            </a:r>
            <a:endParaRPr lang="nl-BE" sz="2000" dirty="0"/>
          </a:p>
          <a:p>
            <a:pPr marL="457200" lvl="1" indent="0">
              <a:buNone/>
            </a:pPr>
            <a:endParaRPr lang="nl-BE" sz="2000" dirty="0"/>
          </a:p>
          <a:p>
            <a:pPr marL="457200" lvl="1" indent="0">
              <a:buNone/>
            </a:pPr>
            <a:endParaRPr lang="nl-BE" sz="2000" dirty="0"/>
          </a:p>
          <a:p>
            <a:pPr marL="457200" lvl="1" indent="0">
              <a:buNone/>
            </a:pPr>
            <a:endParaRPr lang="nl-BE" dirty="0"/>
          </a:p>
          <a:p>
            <a:pPr marL="457200" lvl="1" indent="0">
              <a:buNone/>
            </a:pPr>
            <a:endParaRPr lang="nl-BE" dirty="0" smtClean="0"/>
          </a:p>
          <a:p>
            <a:pPr lvl="1"/>
            <a:endParaRPr lang="nl-BE" dirty="0" smtClean="0"/>
          </a:p>
          <a:p>
            <a:endParaRPr lang="nl-BE" dirty="0"/>
          </a:p>
          <a:p>
            <a:endParaRPr lang="nl-BE" dirty="0" smtClean="0"/>
          </a:p>
          <a:p>
            <a:endParaRPr lang="nl-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988840"/>
            <a:ext cx="989459" cy="1205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5274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43850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36882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a:xfrm>
            <a:off x="467544" y="2060575"/>
            <a:ext cx="8459787" cy="3960813"/>
          </a:xfrm>
        </p:spPr>
        <p:txBody>
          <a:bodyPr/>
          <a:lstStyle/>
          <a:p>
            <a:r>
              <a:rPr lang="nl-BE" dirty="0" smtClean="0"/>
              <a:t>Feedback IMARES/NIOZ</a:t>
            </a:r>
          </a:p>
          <a:p>
            <a:pPr marL="457200" lvl="1" indent="0">
              <a:buNone/>
            </a:pPr>
            <a:r>
              <a:rPr lang="nl-BE" sz="2000" dirty="0" smtClean="0"/>
              <a:t>13.  582 </a:t>
            </a:r>
            <a:r>
              <a:rPr lang="nl-BE" sz="2000" dirty="0"/>
              <a:t>files </a:t>
            </a:r>
            <a:r>
              <a:rPr lang="nl-BE" sz="2000" dirty="0" err="1" smtClean="0"/>
              <a:t>created</a:t>
            </a:r>
            <a:r>
              <a:rPr lang="nl-BE" sz="2000" dirty="0"/>
              <a:t>;</a:t>
            </a:r>
            <a:endParaRPr lang="nl-BE" sz="2000" i="1" dirty="0" smtClean="0"/>
          </a:p>
          <a:p>
            <a:pPr marL="457200" lvl="1" indent="0">
              <a:buNone/>
            </a:pPr>
            <a:r>
              <a:rPr lang="nl-BE" sz="800" dirty="0" smtClean="0"/>
              <a:t>	</a:t>
            </a:r>
            <a:r>
              <a:rPr lang="nl-BE" sz="800" dirty="0"/>
              <a:t> </a:t>
            </a:r>
            <a:r>
              <a:rPr lang="nl-BE" sz="1800" dirty="0" smtClean="0"/>
              <a:t>6 files </a:t>
            </a:r>
            <a:r>
              <a:rPr lang="nl-BE" sz="1800" dirty="0" err="1" smtClean="0"/>
              <a:t>checked</a:t>
            </a:r>
            <a:r>
              <a:rPr lang="nl-BE" sz="1800" dirty="0"/>
              <a:t>.</a:t>
            </a:r>
            <a:endParaRPr lang="nl-BE" sz="1800" dirty="0" smtClean="0"/>
          </a:p>
          <a:p>
            <a:pPr marL="457200" lvl="1" indent="0">
              <a:buNone/>
            </a:pPr>
            <a:endParaRPr lang="nl-BE" sz="800" dirty="0" smtClean="0"/>
          </a:p>
          <a:p>
            <a:pPr marL="457200" lvl="1" indent="0">
              <a:buNone/>
            </a:pPr>
            <a:r>
              <a:rPr lang="nl-BE" sz="2000" dirty="0"/>
              <a:t>	</a:t>
            </a:r>
            <a:r>
              <a:rPr lang="nl-BE" sz="2000" dirty="0" err="1" smtClean="0"/>
              <a:t>Main</a:t>
            </a:r>
            <a:r>
              <a:rPr lang="nl-BE" sz="2000" dirty="0" smtClean="0"/>
              <a:t> issues:</a:t>
            </a:r>
          </a:p>
          <a:p>
            <a:pPr marL="457200" lvl="1" indent="0">
              <a:buNone/>
            </a:pPr>
            <a:r>
              <a:rPr lang="nl-BE" sz="1800" dirty="0"/>
              <a:t>	</a:t>
            </a:r>
            <a:r>
              <a:rPr lang="nl-BE" sz="1800" dirty="0" smtClean="0"/>
              <a:t>a) </a:t>
            </a:r>
            <a:r>
              <a:rPr lang="en-US" sz="1800" dirty="0" smtClean="0"/>
              <a:t>LOCAL_CDI_ID </a:t>
            </a:r>
            <a:r>
              <a:rPr lang="en-US" sz="1800" dirty="0"/>
              <a:t>does not represent a single sampling event. </a:t>
            </a:r>
            <a:r>
              <a:rPr lang="en-US" sz="1800" dirty="0" smtClean="0"/>
              <a:t>			   Data for several stations grouped </a:t>
            </a:r>
            <a:r>
              <a:rPr lang="en-US" sz="1800" dirty="0"/>
              <a:t>as one </a:t>
            </a:r>
            <a:r>
              <a:rPr lang="en-US" sz="1800" dirty="0" smtClean="0"/>
              <a:t>CDI.</a:t>
            </a:r>
          </a:p>
          <a:p>
            <a:pPr marL="457200" lvl="1" indent="0">
              <a:buNone/>
            </a:pPr>
            <a:endParaRPr lang="nl-BE" sz="800" dirty="0" smtClean="0"/>
          </a:p>
          <a:p>
            <a:pPr marL="457200" lvl="1" indent="0">
              <a:buNone/>
            </a:pPr>
            <a:r>
              <a:rPr lang="nl-BE" sz="1800" dirty="0"/>
              <a:t>	</a:t>
            </a:r>
            <a:r>
              <a:rPr lang="nl-BE" sz="1800" dirty="0" smtClean="0"/>
              <a:t>b) </a:t>
            </a:r>
            <a:r>
              <a:rPr lang="nl-BE" sz="1800" dirty="0"/>
              <a:t>ISO8601 </a:t>
            </a:r>
            <a:r>
              <a:rPr lang="nl-BE" sz="1800" dirty="0" smtClean="0"/>
              <a:t>dates; </a:t>
            </a:r>
            <a:r>
              <a:rPr lang="en-US" sz="1800" dirty="0" smtClean="0"/>
              <a:t>DM creates 00 for time that is not given; sometimes 		only Year - Month (</a:t>
            </a:r>
            <a:r>
              <a:rPr lang="nl-BE" sz="1800" dirty="0" smtClean="0"/>
              <a:t>YYYY-MM)</a:t>
            </a:r>
          </a:p>
          <a:p>
            <a:pPr marL="457200" lvl="1" indent="0">
              <a:buNone/>
            </a:pPr>
            <a:endParaRPr lang="nl-BE" sz="800" dirty="0" smtClean="0"/>
          </a:p>
          <a:p>
            <a:pPr marL="457200" lvl="1" indent="0">
              <a:buNone/>
            </a:pPr>
            <a:r>
              <a:rPr lang="nl-BE" sz="1800" dirty="0"/>
              <a:t>	</a:t>
            </a:r>
            <a:r>
              <a:rPr lang="nl-BE" sz="1800" dirty="0" smtClean="0"/>
              <a:t>c) </a:t>
            </a:r>
            <a:r>
              <a:rPr lang="nl-BE" sz="1800" dirty="0" err="1"/>
              <a:t>Sex</a:t>
            </a:r>
            <a:r>
              <a:rPr lang="nl-BE" sz="1800" dirty="0"/>
              <a:t>, </a:t>
            </a:r>
            <a:r>
              <a:rPr lang="nl-BE" sz="1800" dirty="0" err="1"/>
              <a:t>Lifestage</a:t>
            </a:r>
            <a:r>
              <a:rPr lang="nl-BE" sz="1800" dirty="0"/>
              <a:t> </a:t>
            </a:r>
            <a:r>
              <a:rPr lang="nl-BE" sz="1800" dirty="0" err="1"/>
              <a:t>left</a:t>
            </a:r>
            <a:r>
              <a:rPr lang="nl-BE" sz="1800" dirty="0"/>
              <a:t> empty; ICES stage </a:t>
            </a:r>
            <a:r>
              <a:rPr lang="nl-BE" sz="1800" dirty="0" err="1"/>
              <a:t>vocab</a:t>
            </a:r>
            <a:r>
              <a:rPr lang="nl-BE" sz="1800" dirty="0"/>
              <a:t>, S11, </a:t>
            </a:r>
            <a:r>
              <a:rPr lang="nl-BE" sz="1800" dirty="0" err="1"/>
              <a:t>E</a:t>
            </a:r>
            <a:r>
              <a:rPr lang="nl-BE" sz="1800" dirty="0" err="1" smtClean="0"/>
              <a:t>modnet</a:t>
            </a:r>
            <a:r>
              <a:rPr lang="nl-BE" sz="1800" dirty="0" smtClean="0"/>
              <a:t> bio, …</a:t>
            </a:r>
            <a:endParaRPr lang="nl-BE" sz="1800" dirty="0" smtClean="0"/>
          </a:p>
          <a:p>
            <a:pPr marL="457200" lvl="1" indent="0">
              <a:buNone/>
            </a:pPr>
            <a:endParaRPr lang="nl-BE" sz="1800" dirty="0" smtClean="0"/>
          </a:p>
          <a:p>
            <a:pPr marL="457200" lvl="1" indent="0">
              <a:buNone/>
            </a:pPr>
            <a:r>
              <a:rPr lang="nl-BE" sz="1800" dirty="0"/>
              <a:t>	</a:t>
            </a:r>
            <a:endParaRPr lang="nl-BE" sz="2000" dirty="0"/>
          </a:p>
          <a:p>
            <a:pPr marL="457200" lvl="1" indent="0">
              <a:buNone/>
            </a:pPr>
            <a:endParaRPr lang="nl-BE" sz="2000" dirty="0"/>
          </a:p>
          <a:p>
            <a:pPr marL="457200" lvl="1" indent="0">
              <a:buNone/>
            </a:pPr>
            <a:endParaRPr lang="nl-BE" sz="2000" dirty="0"/>
          </a:p>
          <a:p>
            <a:pPr marL="457200" lvl="1" indent="0">
              <a:buNone/>
            </a:pPr>
            <a:endParaRPr lang="nl-BE" dirty="0"/>
          </a:p>
          <a:p>
            <a:pPr marL="457200" lvl="1" indent="0">
              <a:buNone/>
            </a:pPr>
            <a:endParaRPr lang="nl-BE" dirty="0" smtClean="0"/>
          </a:p>
          <a:p>
            <a:pPr lvl="1"/>
            <a:endParaRPr lang="nl-BE" dirty="0" smtClean="0"/>
          </a:p>
          <a:p>
            <a:endParaRPr lang="nl-BE" dirty="0"/>
          </a:p>
          <a:p>
            <a:endParaRPr lang="nl-BE" dirty="0" smtClean="0"/>
          </a:p>
          <a:p>
            <a:pPr marL="0" indent="0">
              <a:buNone/>
            </a:pPr>
            <a:endParaRPr lang="nl-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076" y="2132856"/>
            <a:ext cx="27908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9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sp>
        <p:nvSpPr>
          <p:cNvPr id="3" name="Content Placeholder 2"/>
          <p:cNvSpPr>
            <a:spLocks noGrp="1"/>
          </p:cNvSpPr>
          <p:nvPr>
            <p:ph idx="1"/>
          </p:nvPr>
        </p:nvSpPr>
        <p:spPr/>
        <p:txBody>
          <a:bodyPr/>
          <a:lstStyle/>
          <a:p>
            <a:endParaRPr lang="nl-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2" y="0"/>
            <a:ext cx="155468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530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Developments</a:t>
            </a:r>
            <a:r>
              <a:rPr lang="nl-BE" dirty="0" smtClean="0"/>
              <a:t> </a:t>
            </a:r>
            <a:r>
              <a:rPr lang="nl-BE" dirty="0" err="1" smtClean="0"/>
              <a:t>needed</a:t>
            </a:r>
            <a:endParaRPr lang="nl-BE" dirty="0"/>
          </a:p>
        </p:txBody>
      </p:sp>
      <p:sp>
        <p:nvSpPr>
          <p:cNvPr id="3" name="Content Placeholder 2"/>
          <p:cNvSpPr>
            <a:spLocks noGrp="1"/>
          </p:cNvSpPr>
          <p:nvPr>
            <p:ph idx="1"/>
          </p:nvPr>
        </p:nvSpPr>
        <p:spPr/>
        <p:txBody>
          <a:bodyPr/>
          <a:lstStyle/>
          <a:p>
            <a:pPr marL="914400" lvl="2" indent="0">
              <a:buNone/>
            </a:pPr>
            <a:endParaRPr lang="nl-BE" dirty="0" smtClean="0"/>
          </a:p>
          <a:p>
            <a:pPr marL="914400" lvl="2" indent="0">
              <a:buNone/>
            </a:pPr>
            <a:r>
              <a:rPr lang="nl-BE" dirty="0"/>
              <a:t>	</a:t>
            </a:r>
            <a:endParaRPr lang="nl-BE" dirty="0" smtClean="0"/>
          </a:p>
          <a:p>
            <a:endParaRPr lang="nl-BE" dirty="0" smtClean="0"/>
          </a:p>
          <a:p>
            <a:endParaRPr lang="nl-BE" dirty="0" smtClean="0"/>
          </a:p>
          <a:p>
            <a:endParaRPr lang="nl-BE" dirty="0"/>
          </a:p>
          <a:p>
            <a:endParaRPr lang="nl-BE" dirty="0" smtClean="0"/>
          </a:p>
          <a:p>
            <a:endParaRPr lang="nl-BE" dirty="0"/>
          </a:p>
        </p:txBody>
      </p:sp>
      <p:pic>
        <p:nvPicPr>
          <p:cNvPr id="4" name="Picture 2"/>
          <p:cNvPicPr>
            <a:picLocks noChangeAspect="1" noChangeArrowheads="1"/>
          </p:cNvPicPr>
          <p:nvPr/>
        </p:nvPicPr>
        <p:blipFill>
          <a:blip r:embed="rId2" cstate="print"/>
          <a:srcRect/>
          <a:stretch>
            <a:fillRect/>
          </a:stretch>
        </p:blipFill>
        <p:spPr bwMode="auto">
          <a:xfrm>
            <a:off x="189672" y="4581128"/>
            <a:ext cx="1933575" cy="676275"/>
          </a:xfrm>
          <a:prstGeom prst="rect">
            <a:avLst/>
          </a:prstGeom>
          <a:noFill/>
          <a:ln w="9525">
            <a:noFill/>
            <a:miter lim="800000"/>
            <a:headEnd/>
            <a:tailEnd/>
          </a:ln>
        </p:spPr>
      </p:pic>
      <p:sp>
        <p:nvSpPr>
          <p:cNvPr id="5" name="TextBox 4"/>
          <p:cNvSpPr txBox="1"/>
          <p:nvPr/>
        </p:nvSpPr>
        <p:spPr>
          <a:xfrm>
            <a:off x="2699792" y="5013176"/>
            <a:ext cx="1018227" cy="369332"/>
          </a:xfrm>
          <a:prstGeom prst="rect">
            <a:avLst/>
          </a:prstGeom>
          <a:noFill/>
        </p:spPr>
        <p:txBody>
          <a:bodyPr wrap="none" rtlCol="0">
            <a:spAutoFit/>
          </a:bodyPr>
          <a:lstStyle/>
          <a:p>
            <a:pPr fontAlgn="base">
              <a:spcBef>
                <a:spcPct val="0"/>
              </a:spcBef>
              <a:spcAft>
                <a:spcPct val="0"/>
              </a:spcAft>
            </a:pPr>
            <a:r>
              <a:rPr lang="nl-BE" dirty="0" err="1" smtClean="0">
                <a:solidFill>
                  <a:srgbClr val="FF0000"/>
                </a:solidFill>
              </a:rPr>
              <a:t>ODVBio</a:t>
            </a:r>
            <a:endParaRPr lang="nl-BE" dirty="0">
              <a:solidFill>
                <a:srgbClr val="FF0000"/>
              </a:solidFill>
            </a:endParaRPr>
          </a:p>
        </p:txBody>
      </p:sp>
      <p:cxnSp>
        <p:nvCxnSpPr>
          <p:cNvPr id="6" name="Straight Arrow Connector 5"/>
          <p:cNvCxnSpPr/>
          <p:nvPr/>
        </p:nvCxnSpPr>
        <p:spPr>
          <a:xfrm>
            <a:off x="2267744" y="4917316"/>
            <a:ext cx="360363" cy="95860"/>
          </a:xfrm>
          <a:prstGeom prst="straightConnector1">
            <a:avLst/>
          </a:prstGeom>
          <a:ln w="25400">
            <a:solidFill>
              <a:srgbClr val="00529E"/>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699792" y="6381328"/>
            <a:ext cx="403244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sp>
        <p:nvSpPr>
          <p:cNvPr id="8" name="Rectangle 7"/>
          <p:cNvSpPr/>
          <p:nvPr/>
        </p:nvSpPr>
        <p:spPr>
          <a:xfrm>
            <a:off x="2771800" y="6453336"/>
            <a:ext cx="3744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pic>
        <p:nvPicPr>
          <p:cNvPr id="9" name="Picture 3"/>
          <p:cNvPicPr>
            <a:picLocks noChangeAspect="1" noChangeArrowheads="1"/>
          </p:cNvPicPr>
          <p:nvPr/>
        </p:nvPicPr>
        <p:blipFill>
          <a:blip r:embed="rId3" cstate="print"/>
          <a:srcRect/>
          <a:stretch>
            <a:fillRect/>
          </a:stretch>
        </p:blipFill>
        <p:spPr bwMode="auto">
          <a:xfrm>
            <a:off x="2195736" y="2204864"/>
            <a:ext cx="1800225" cy="1952625"/>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2651506" y="4260091"/>
            <a:ext cx="1076325" cy="657225"/>
          </a:xfrm>
          <a:prstGeom prst="rect">
            <a:avLst/>
          </a:prstGeom>
          <a:noFill/>
          <a:ln w="9525">
            <a:noFill/>
            <a:miter lim="800000"/>
            <a:headEnd/>
            <a:tailEnd/>
          </a:ln>
        </p:spPr>
      </p:pic>
      <p:pic>
        <p:nvPicPr>
          <p:cNvPr id="11" name="Picture 10"/>
          <p:cNvPicPr>
            <a:picLocks noChangeAspect="1" noChangeArrowheads="1"/>
          </p:cNvPicPr>
          <p:nvPr/>
        </p:nvPicPr>
        <p:blipFill>
          <a:blip r:embed="rId5" cstate="print"/>
          <a:srcRect/>
          <a:stretch>
            <a:fillRect/>
          </a:stretch>
        </p:blipFill>
        <p:spPr bwMode="auto">
          <a:xfrm>
            <a:off x="8254568" y="2608368"/>
            <a:ext cx="709920" cy="690015"/>
          </a:xfrm>
          <a:prstGeom prst="rect">
            <a:avLst/>
          </a:prstGeom>
          <a:noFill/>
          <a:ln w="9525">
            <a:noFill/>
            <a:miter lim="800000"/>
            <a:headEnd/>
            <a:tailEnd/>
          </a:ln>
        </p:spPr>
      </p:pic>
      <p:pic>
        <p:nvPicPr>
          <p:cNvPr id="12" name="Picture 9"/>
          <p:cNvPicPr>
            <a:picLocks noChangeAspect="1" noChangeArrowheads="1"/>
          </p:cNvPicPr>
          <p:nvPr/>
        </p:nvPicPr>
        <p:blipFill>
          <a:blip r:embed="rId6" cstate="print"/>
          <a:srcRect/>
          <a:stretch>
            <a:fillRect/>
          </a:stretch>
        </p:blipFill>
        <p:spPr bwMode="auto">
          <a:xfrm>
            <a:off x="6876256" y="2852709"/>
            <a:ext cx="767870" cy="342428"/>
          </a:xfrm>
          <a:prstGeom prst="rect">
            <a:avLst/>
          </a:prstGeom>
          <a:noFill/>
          <a:ln w="9525">
            <a:noFill/>
            <a:miter lim="800000"/>
            <a:headEnd/>
            <a:tailEnd/>
          </a:ln>
        </p:spPr>
      </p:pic>
      <p:cxnSp>
        <p:nvCxnSpPr>
          <p:cNvPr id="13" name="Straight Arrow Connector 12"/>
          <p:cNvCxnSpPr/>
          <p:nvPr/>
        </p:nvCxnSpPr>
        <p:spPr>
          <a:xfrm>
            <a:off x="6323712" y="2996952"/>
            <a:ext cx="480536" cy="0"/>
          </a:xfrm>
          <a:prstGeom prst="straightConnector1">
            <a:avLst/>
          </a:prstGeom>
          <a:ln w="25400">
            <a:solidFill>
              <a:srgbClr val="00529E"/>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68344" y="2996952"/>
            <a:ext cx="480536" cy="0"/>
          </a:xfrm>
          <a:prstGeom prst="straightConnector1">
            <a:avLst/>
          </a:prstGeom>
          <a:ln w="25400">
            <a:solidFill>
              <a:srgbClr val="00529E"/>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4067944" y="3212976"/>
            <a:ext cx="504056" cy="2160240"/>
          </a:xfrm>
          <a:prstGeom prst="downArrow">
            <a:avLst/>
          </a:prstGeom>
          <a:solidFill>
            <a:srgbClr val="00A7E5"/>
          </a:solidFill>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sp>
        <p:nvSpPr>
          <p:cNvPr id="16" name="Right Arrow 15"/>
          <p:cNvSpPr/>
          <p:nvPr/>
        </p:nvSpPr>
        <p:spPr>
          <a:xfrm>
            <a:off x="4139952" y="2780928"/>
            <a:ext cx="1296144" cy="504056"/>
          </a:xfrm>
          <a:prstGeom prst="rightArrow">
            <a:avLst/>
          </a:prstGeom>
          <a:solidFill>
            <a:srgbClr val="00A7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sp>
        <p:nvSpPr>
          <p:cNvPr id="17" name="TextBox 16"/>
          <p:cNvSpPr txBox="1"/>
          <p:nvPr/>
        </p:nvSpPr>
        <p:spPr>
          <a:xfrm>
            <a:off x="4572000" y="3284984"/>
            <a:ext cx="677108" cy="1950214"/>
          </a:xfrm>
          <a:prstGeom prst="rect">
            <a:avLst/>
          </a:prstGeom>
          <a:noFill/>
        </p:spPr>
        <p:txBody>
          <a:bodyPr vert="vert" wrap="square" rtlCol="0">
            <a:spAutoFit/>
          </a:bodyPr>
          <a:lstStyle/>
          <a:p>
            <a:pPr algn="ctr" fontAlgn="base">
              <a:spcBef>
                <a:spcPct val="0"/>
              </a:spcBef>
              <a:spcAft>
                <a:spcPct val="0"/>
              </a:spcAft>
            </a:pPr>
            <a:r>
              <a:rPr lang="nl-BE" sz="1600" dirty="0" smtClean="0">
                <a:solidFill>
                  <a:srgbClr val="00A7E5"/>
                </a:solidFill>
              </a:rPr>
              <a:t>Machine-2-machine</a:t>
            </a:r>
          </a:p>
          <a:p>
            <a:pPr algn="ctr" fontAlgn="base">
              <a:spcBef>
                <a:spcPct val="0"/>
              </a:spcBef>
              <a:spcAft>
                <a:spcPct val="0"/>
              </a:spcAft>
            </a:pPr>
            <a:r>
              <a:rPr lang="nl-BE" sz="1600" dirty="0" smtClean="0">
                <a:solidFill>
                  <a:srgbClr val="00A7E5"/>
                </a:solidFill>
              </a:rPr>
              <a:t> interface</a:t>
            </a:r>
            <a:endParaRPr lang="nl-BE" sz="1600" dirty="0">
              <a:solidFill>
                <a:srgbClr val="00A7E5"/>
              </a:solidFill>
            </a:endParaRPr>
          </a:p>
        </p:txBody>
      </p:sp>
      <p:sp>
        <p:nvSpPr>
          <p:cNvPr id="18" name="Rectangle 17"/>
          <p:cNvSpPr/>
          <p:nvPr/>
        </p:nvSpPr>
        <p:spPr>
          <a:xfrm>
            <a:off x="174496" y="4190608"/>
            <a:ext cx="3851920" cy="194421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sp>
        <p:nvSpPr>
          <p:cNvPr id="19" name="TextBox 18"/>
          <p:cNvSpPr txBox="1"/>
          <p:nvPr/>
        </p:nvSpPr>
        <p:spPr>
          <a:xfrm>
            <a:off x="323528" y="5949280"/>
            <a:ext cx="1569660" cy="369332"/>
          </a:xfrm>
          <a:prstGeom prst="rect">
            <a:avLst/>
          </a:prstGeom>
          <a:solidFill>
            <a:schemeClr val="bg1"/>
          </a:solidFill>
        </p:spPr>
        <p:txBody>
          <a:bodyPr wrap="none" rtlCol="0">
            <a:spAutoFit/>
          </a:bodyPr>
          <a:lstStyle/>
          <a:p>
            <a:pPr fontAlgn="base">
              <a:spcBef>
                <a:spcPct val="0"/>
              </a:spcBef>
              <a:spcAft>
                <a:spcPct val="0"/>
              </a:spcAft>
            </a:pPr>
            <a:r>
              <a:rPr lang="nl-BE" dirty="0" smtClean="0">
                <a:solidFill>
                  <a:srgbClr val="000000"/>
                </a:solidFill>
              </a:rPr>
              <a:t>Data provider</a:t>
            </a:r>
            <a:endParaRPr lang="nl-BE" dirty="0">
              <a:solidFill>
                <a:srgbClr val="000000"/>
              </a:solidFill>
            </a:endParaRPr>
          </a:p>
        </p:txBody>
      </p:sp>
      <p:sp>
        <p:nvSpPr>
          <p:cNvPr id="20" name="TextBox 19"/>
          <p:cNvSpPr txBox="1"/>
          <p:nvPr/>
        </p:nvSpPr>
        <p:spPr>
          <a:xfrm>
            <a:off x="3203848" y="6309320"/>
            <a:ext cx="3326616" cy="369332"/>
          </a:xfrm>
          <a:prstGeom prst="rect">
            <a:avLst/>
          </a:prstGeom>
          <a:noFill/>
        </p:spPr>
        <p:txBody>
          <a:bodyPr wrap="none" rtlCol="0">
            <a:spAutoFit/>
          </a:bodyPr>
          <a:lstStyle/>
          <a:p>
            <a:pPr fontAlgn="base">
              <a:spcBef>
                <a:spcPct val="0"/>
              </a:spcBef>
              <a:spcAft>
                <a:spcPct val="0"/>
              </a:spcAft>
            </a:pPr>
            <a:r>
              <a:rPr lang="nl-BE" dirty="0" smtClean="0">
                <a:solidFill>
                  <a:srgbClr val="FF0000"/>
                </a:solidFill>
              </a:rPr>
              <a:t>Tools to </a:t>
            </a:r>
            <a:r>
              <a:rPr lang="nl-BE" dirty="0" err="1" smtClean="0">
                <a:solidFill>
                  <a:srgbClr val="FF0000"/>
                </a:solidFill>
              </a:rPr>
              <a:t>be</a:t>
            </a:r>
            <a:r>
              <a:rPr lang="nl-BE" dirty="0" smtClean="0">
                <a:solidFill>
                  <a:srgbClr val="FF0000"/>
                </a:solidFill>
              </a:rPr>
              <a:t> </a:t>
            </a:r>
            <a:r>
              <a:rPr lang="nl-BE" dirty="0" err="1" smtClean="0">
                <a:solidFill>
                  <a:srgbClr val="FF0000"/>
                </a:solidFill>
              </a:rPr>
              <a:t>developed</a:t>
            </a:r>
            <a:r>
              <a:rPr lang="nl-BE" dirty="0" smtClean="0">
                <a:solidFill>
                  <a:srgbClr val="FF0000"/>
                </a:solidFill>
              </a:rPr>
              <a:t>/</a:t>
            </a:r>
            <a:r>
              <a:rPr lang="nl-BE" dirty="0" err="1" smtClean="0">
                <a:solidFill>
                  <a:srgbClr val="FF0000"/>
                </a:solidFill>
              </a:rPr>
              <a:t>adapted</a:t>
            </a:r>
            <a:endParaRPr lang="nl-BE" dirty="0">
              <a:solidFill>
                <a:srgbClr val="FF0000"/>
              </a:solidFill>
            </a:endParaRPr>
          </a:p>
        </p:txBody>
      </p:sp>
      <p:cxnSp>
        <p:nvCxnSpPr>
          <p:cNvPr id="21" name="Straight Arrow Connector 20"/>
          <p:cNvCxnSpPr>
            <a:endCxn id="20" idx="1"/>
          </p:cNvCxnSpPr>
          <p:nvPr/>
        </p:nvCxnSpPr>
        <p:spPr>
          <a:xfrm>
            <a:off x="2447925" y="5197842"/>
            <a:ext cx="755923" cy="12961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6455" y="2725596"/>
            <a:ext cx="641729" cy="49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195736" y="4260091"/>
            <a:ext cx="1656184" cy="1213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BE">
              <a:solidFill>
                <a:srgbClr val="FFFFFF"/>
              </a:solidFill>
            </a:endParaRPr>
          </a:p>
        </p:txBody>
      </p:sp>
      <p:cxnSp>
        <p:nvCxnSpPr>
          <p:cNvPr id="25" name="Straight Arrow Connector 24"/>
          <p:cNvCxnSpPr/>
          <p:nvPr/>
        </p:nvCxnSpPr>
        <p:spPr>
          <a:xfrm>
            <a:off x="4572000" y="4866759"/>
            <a:ext cx="677108" cy="12680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873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Data </a:t>
            </a:r>
            <a:r>
              <a:rPr lang="nl-NL" dirty="0" err="1" smtClean="0"/>
              <a:t>flow</a:t>
            </a:r>
            <a:r>
              <a:rPr lang="nl-NL" dirty="0" smtClean="0"/>
              <a:t> </a:t>
            </a:r>
            <a:r>
              <a:rPr lang="nl-NL" dirty="0" err="1" smtClean="0"/>
              <a:t>for</a:t>
            </a:r>
            <a:r>
              <a:rPr lang="nl-NL" dirty="0" smtClean="0"/>
              <a:t> public data</a:t>
            </a:r>
            <a:endParaRPr lang="nl-NL" dirty="0"/>
          </a:p>
        </p:txBody>
      </p:sp>
      <p:pic>
        <p:nvPicPr>
          <p:cNvPr id="6" name="Picture 2" descr="S:\datac\Projects\EurOBIS\manuscript_2010\submission_hydrobiologia_2010\Figure 2.jpg"/>
          <p:cNvPicPr>
            <a:picLocks noChangeAspect="1" noChangeArrowheads="1"/>
          </p:cNvPicPr>
          <p:nvPr/>
        </p:nvPicPr>
        <p:blipFill>
          <a:blip r:embed="rId2" cstate="print">
            <a:clrChange>
              <a:clrFrom>
                <a:srgbClr val="FFFFFE"/>
              </a:clrFrom>
              <a:clrTo>
                <a:srgbClr val="FFFFFE">
                  <a:alpha val="0"/>
                </a:srgbClr>
              </a:clrTo>
            </a:clrChange>
          </a:blip>
          <a:srcRect l="1611" t="4414" r="3313" b="39668"/>
          <a:stretch>
            <a:fillRect/>
          </a:stretch>
        </p:blipFill>
        <p:spPr bwMode="auto">
          <a:xfrm>
            <a:off x="1043608" y="1988840"/>
            <a:ext cx="7758813" cy="2498601"/>
          </a:xfrm>
          <a:prstGeom prst="rect">
            <a:avLst/>
          </a:prstGeom>
          <a:noFill/>
          <a:ln w="9525">
            <a:noFill/>
            <a:miter lim="800000"/>
            <a:headEnd/>
            <a:tailEnd/>
          </a:ln>
        </p:spPr>
      </p:pic>
      <p:pic>
        <p:nvPicPr>
          <p:cNvPr id="1026" name="Picture 2" descr="http://www.seadatanet.org/extension/seadatanet2/design/skin-seadatanet2/images/Logo_SeaDataNet_fond_transparent.png"/>
          <p:cNvPicPr>
            <a:picLocks noChangeAspect="1" noChangeArrowheads="1"/>
          </p:cNvPicPr>
          <p:nvPr/>
        </p:nvPicPr>
        <p:blipFill>
          <a:blip r:embed="rId3" cstate="print"/>
          <a:srcRect/>
          <a:stretch>
            <a:fillRect/>
          </a:stretch>
        </p:blipFill>
        <p:spPr bwMode="auto">
          <a:xfrm>
            <a:off x="291370" y="3717032"/>
            <a:ext cx="1328302" cy="720080"/>
          </a:xfrm>
          <a:prstGeom prst="rect">
            <a:avLst/>
          </a:prstGeom>
          <a:noFill/>
          <a:ln>
            <a:solidFill>
              <a:schemeClr val="accent1"/>
            </a:solidFill>
          </a:ln>
        </p:spPr>
      </p:pic>
      <p:cxnSp>
        <p:nvCxnSpPr>
          <p:cNvPr id="9" name="Straight Arrow Connector 8"/>
          <p:cNvCxnSpPr/>
          <p:nvPr/>
        </p:nvCxnSpPr>
        <p:spPr>
          <a:xfrm flipV="1">
            <a:off x="1619672" y="3429000"/>
            <a:ext cx="288032" cy="50405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4"/>
          <p:cNvSpPr txBox="1">
            <a:spLocks noChangeArrowheads="1"/>
          </p:cNvSpPr>
          <p:nvPr/>
        </p:nvSpPr>
        <p:spPr bwMode="auto">
          <a:xfrm>
            <a:off x="6660232" y="5013176"/>
            <a:ext cx="2357438" cy="646331"/>
          </a:xfrm>
          <a:prstGeom prst="rect">
            <a:avLst/>
          </a:prstGeom>
          <a:noFill/>
          <a:ln w="9525">
            <a:noFill/>
            <a:miter lim="800000"/>
            <a:headEnd/>
            <a:tailEnd/>
          </a:ln>
        </p:spPr>
        <p:txBody>
          <a:bodyPr>
            <a:spAutoFit/>
          </a:bodyPr>
          <a:lstStyle/>
          <a:p>
            <a:r>
              <a:rPr lang="nl-NL" sz="1200" dirty="0">
                <a:latin typeface="Calibri" pitchFamily="34" charset="0"/>
              </a:rPr>
              <a:t>OBIS: marine thematic </a:t>
            </a:r>
            <a:r>
              <a:rPr lang="nl-NL" sz="1200" dirty="0" err="1">
                <a:latin typeface="Calibri" pitchFamily="34" charset="0"/>
              </a:rPr>
              <a:t>sub-network</a:t>
            </a:r>
            <a:r>
              <a:rPr lang="nl-NL" sz="1200" dirty="0">
                <a:latin typeface="Calibri" pitchFamily="34" charset="0"/>
              </a:rPr>
              <a:t> of the Global </a:t>
            </a:r>
            <a:r>
              <a:rPr lang="nl-NL" sz="1200" dirty="0" err="1">
                <a:latin typeface="Calibri" pitchFamily="34" charset="0"/>
              </a:rPr>
              <a:t>Biodiversity</a:t>
            </a:r>
            <a:r>
              <a:rPr lang="nl-NL" sz="1200" dirty="0">
                <a:latin typeface="Calibri" pitchFamily="34" charset="0"/>
              </a:rPr>
              <a:t> </a:t>
            </a:r>
            <a:r>
              <a:rPr lang="nl-NL" sz="1200" dirty="0" err="1">
                <a:latin typeface="Calibri" pitchFamily="34" charset="0"/>
              </a:rPr>
              <a:t>Information</a:t>
            </a:r>
            <a:r>
              <a:rPr lang="nl-NL" sz="1200" dirty="0">
                <a:latin typeface="Calibri" pitchFamily="34" charset="0"/>
              </a:rPr>
              <a:t> </a:t>
            </a:r>
            <a:r>
              <a:rPr lang="nl-NL" sz="1200" dirty="0" err="1">
                <a:latin typeface="Calibri" pitchFamily="34" charset="0"/>
              </a:rPr>
              <a:t>Facility</a:t>
            </a:r>
            <a:r>
              <a:rPr lang="nl-NL" sz="1200" dirty="0">
                <a:latin typeface="Calibri" pitchFamily="34" charset="0"/>
              </a:rPr>
              <a:t> (GBIF)</a:t>
            </a:r>
          </a:p>
        </p:txBody>
      </p:sp>
      <p:sp>
        <p:nvSpPr>
          <p:cNvPr id="13" name="Rectangle 12"/>
          <p:cNvSpPr/>
          <p:nvPr/>
        </p:nvSpPr>
        <p:spPr>
          <a:xfrm>
            <a:off x="5796136" y="1988840"/>
            <a:ext cx="3168352" cy="367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sp>
        <p:nvSpPr>
          <p:cNvPr id="11" name="TextBox 12"/>
          <p:cNvSpPr txBox="1">
            <a:spLocks noChangeArrowheads="1"/>
          </p:cNvSpPr>
          <p:nvPr/>
        </p:nvSpPr>
        <p:spPr bwMode="auto">
          <a:xfrm>
            <a:off x="3883762" y="5013176"/>
            <a:ext cx="2357438" cy="646331"/>
          </a:xfrm>
          <a:prstGeom prst="rect">
            <a:avLst/>
          </a:prstGeom>
          <a:noFill/>
          <a:ln w="9525">
            <a:noFill/>
            <a:miter lim="800000"/>
            <a:headEnd/>
            <a:tailEnd/>
          </a:ln>
        </p:spPr>
        <p:txBody>
          <a:bodyPr>
            <a:spAutoFit/>
          </a:bodyPr>
          <a:lstStyle/>
          <a:p>
            <a:r>
              <a:rPr lang="nl-NL" sz="1200" dirty="0" err="1">
                <a:latin typeface="Calibri" pitchFamily="34" charset="0"/>
              </a:rPr>
              <a:t>EurOBIS</a:t>
            </a:r>
            <a:r>
              <a:rPr lang="nl-NL" sz="1200" dirty="0">
                <a:latin typeface="Calibri" pitchFamily="34" charset="0"/>
              </a:rPr>
              <a:t>: </a:t>
            </a:r>
            <a:r>
              <a:rPr lang="nl-NL" sz="1200" dirty="0" err="1">
                <a:latin typeface="Calibri" pitchFamily="34" charset="0"/>
              </a:rPr>
              <a:t>one</a:t>
            </a:r>
            <a:r>
              <a:rPr lang="nl-NL" sz="1200" dirty="0">
                <a:latin typeface="Calibri" pitchFamily="34" charset="0"/>
              </a:rPr>
              <a:t> of the 14 </a:t>
            </a:r>
            <a:r>
              <a:rPr lang="nl-NL" sz="1200" dirty="0" err="1">
                <a:latin typeface="Calibri" pitchFamily="34" charset="0"/>
              </a:rPr>
              <a:t>regional</a:t>
            </a:r>
            <a:r>
              <a:rPr lang="nl-NL" sz="1200" dirty="0">
                <a:latin typeface="Calibri" pitchFamily="34" charset="0"/>
              </a:rPr>
              <a:t> </a:t>
            </a:r>
            <a:r>
              <a:rPr lang="nl-NL" sz="1200" dirty="0" err="1">
                <a:latin typeface="Calibri" pitchFamily="34" charset="0"/>
              </a:rPr>
              <a:t>nodes</a:t>
            </a:r>
            <a:r>
              <a:rPr lang="nl-NL" sz="1200" dirty="0">
                <a:latin typeface="Calibri" pitchFamily="34" charset="0"/>
              </a:rPr>
              <a:t> of the </a:t>
            </a:r>
            <a:r>
              <a:rPr lang="nl-NL" sz="1200" dirty="0" err="1">
                <a:latin typeface="Calibri" pitchFamily="34" charset="0"/>
              </a:rPr>
              <a:t>Ocean</a:t>
            </a:r>
            <a:r>
              <a:rPr lang="nl-NL" sz="1200" dirty="0">
                <a:latin typeface="Calibri" pitchFamily="34" charset="0"/>
              </a:rPr>
              <a:t> </a:t>
            </a:r>
            <a:r>
              <a:rPr lang="nl-NL" sz="1200" dirty="0" err="1">
                <a:latin typeface="Calibri" pitchFamily="34" charset="0"/>
              </a:rPr>
              <a:t>Biogeographic</a:t>
            </a:r>
            <a:r>
              <a:rPr lang="nl-NL" sz="1200" dirty="0">
                <a:latin typeface="Calibri" pitchFamily="34" charset="0"/>
              </a:rPr>
              <a:t> </a:t>
            </a:r>
            <a:r>
              <a:rPr lang="nl-NL" sz="1200" dirty="0" err="1">
                <a:latin typeface="Calibri" pitchFamily="34" charset="0"/>
              </a:rPr>
              <a:t>Information</a:t>
            </a:r>
            <a:r>
              <a:rPr lang="nl-NL" sz="1200" dirty="0">
                <a:latin typeface="Calibri" pitchFamily="34" charset="0"/>
              </a:rPr>
              <a:t> System (OBIS)</a:t>
            </a:r>
          </a:p>
        </p:txBody>
      </p:sp>
      <p:sp>
        <p:nvSpPr>
          <p:cNvPr id="14" name="Rectangle 13"/>
          <p:cNvSpPr/>
          <p:nvPr/>
        </p:nvSpPr>
        <p:spPr>
          <a:xfrm>
            <a:off x="3108992" y="1988840"/>
            <a:ext cx="3286696" cy="3816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sp>
        <p:nvSpPr>
          <p:cNvPr id="10" name="TextBox 9"/>
          <p:cNvSpPr txBox="1">
            <a:spLocks noChangeArrowheads="1"/>
          </p:cNvSpPr>
          <p:nvPr/>
        </p:nvSpPr>
        <p:spPr bwMode="auto">
          <a:xfrm>
            <a:off x="611560" y="4929188"/>
            <a:ext cx="2773511" cy="1384995"/>
          </a:xfrm>
          <a:prstGeom prst="rect">
            <a:avLst/>
          </a:prstGeom>
          <a:noFill/>
          <a:ln w="9525">
            <a:noFill/>
            <a:miter lim="800000"/>
            <a:headEnd/>
            <a:tailEnd/>
          </a:ln>
        </p:spPr>
        <p:txBody>
          <a:bodyPr wrap="square">
            <a:spAutoFit/>
          </a:bodyPr>
          <a:lstStyle/>
          <a:p>
            <a:r>
              <a:rPr lang="nl-NL" sz="1200" dirty="0">
                <a:latin typeface="Calibri" pitchFamily="34" charset="0"/>
              </a:rPr>
              <a:t>Marine data </a:t>
            </a:r>
            <a:r>
              <a:rPr lang="nl-NL" sz="1200" dirty="0" err="1">
                <a:latin typeface="Calibri" pitchFamily="34" charset="0"/>
              </a:rPr>
              <a:t>from</a:t>
            </a:r>
            <a:endParaRPr lang="nl-NL" sz="1200" dirty="0">
              <a:latin typeface="Calibri" pitchFamily="34" charset="0"/>
            </a:endParaRPr>
          </a:p>
          <a:p>
            <a:pPr>
              <a:buFontTx/>
              <a:buChar char="-"/>
            </a:pPr>
            <a:r>
              <a:rPr lang="nl-NL" sz="1200" dirty="0">
                <a:latin typeface="Calibri" pitchFamily="34" charset="0"/>
              </a:rPr>
              <a:t> </a:t>
            </a:r>
            <a:r>
              <a:rPr lang="nl-NL" sz="1200" dirty="0" err="1">
                <a:latin typeface="Calibri" pitchFamily="34" charset="0"/>
              </a:rPr>
              <a:t>Europe</a:t>
            </a:r>
            <a:endParaRPr lang="nl-NL" sz="1200" dirty="0">
              <a:latin typeface="Calibri" pitchFamily="34" charset="0"/>
            </a:endParaRPr>
          </a:p>
          <a:p>
            <a:pPr>
              <a:buFontTx/>
              <a:buChar char="-"/>
            </a:pPr>
            <a:r>
              <a:rPr lang="nl-NL" sz="1200" dirty="0">
                <a:latin typeface="Calibri" pitchFamily="34" charset="0"/>
              </a:rPr>
              <a:t> </a:t>
            </a:r>
            <a:r>
              <a:rPr lang="nl-NL" sz="1200" dirty="0" err="1">
                <a:latin typeface="Calibri" pitchFamily="34" charset="0"/>
              </a:rPr>
              <a:t>outside</a:t>
            </a:r>
            <a:r>
              <a:rPr lang="nl-NL" sz="1200" dirty="0">
                <a:latin typeface="Calibri" pitchFamily="34" charset="0"/>
              </a:rPr>
              <a:t> </a:t>
            </a:r>
            <a:r>
              <a:rPr lang="nl-NL" sz="1200" dirty="0" err="1">
                <a:latin typeface="Calibri" pitchFamily="34" charset="0"/>
              </a:rPr>
              <a:t>Europe</a:t>
            </a:r>
            <a:r>
              <a:rPr lang="nl-NL" sz="1200" dirty="0">
                <a:latin typeface="Calibri" pitchFamily="34" charset="0"/>
              </a:rPr>
              <a:t>, </a:t>
            </a:r>
            <a:r>
              <a:rPr lang="nl-NL" sz="1200" dirty="0" err="1">
                <a:latin typeface="Calibri" pitchFamily="34" charset="0"/>
              </a:rPr>
              <a:t>by</a:t>
            </a:r>
            <a:r>
              <a:rPr lang="nl-NL" sz="1200" dirty="0">
                <a:latin typeface="Calibri" pitchFamily="34" charset="0"/>
              </a:rPr>
              <a:t> </a:t>
            </a:r>
            <a:r>
              <a:rPr lang="nl-NL" sz="1200" dirty="0" err="1">
                <a:latin typeface="Calibri" pitchFamily="34" charset="0"/>
              </a:rPr>
              <a:t>European</a:t>
            </a:r>
            <a:r>
              <a:rPr lang="nl-NL" sz="1200" dirty="0">
                <a:latin typeface="Calibri" pitchFamily="34" charset="0"/>
              </a:rPr>
              <a:t> </a:t>
            </a:r>
            <a:r>
              <a:rPr lang="nl-NL" sz="1200" dirty="0" err="1">
                <a:latin typeface="Calibri" pitchFamily="34" charset="0"/>
              </a:rPr>
              <a:t>institutes</a:t>
            </a:r>
            <a:endParaRPr lang="nl-NL" sz="1200" dirty="0">
              <a:latin typeface="Calibri" pitchFamily="34" charset="0"/>
            </a:endParaRPr>
          </a:p>
          <a:p>
            <a:pPr>
              <a:buFontTx/>
              <a:buChar char="-"/>
            </a:pPr>
            <a:endParaRPr lang="nl-NL" sz="1200" dirty="0">
              <a:latin typeface="Calibri" pitchFamily="34" charset="0"/>
            </a:endParaRPr>
          </a:p>
          <a:p>
            <a:r>
              <a:rPr lang="nl-NL" sz="1200" dirty="0">
                <a:latin typeface="Calibri" pitchFamily="34" charset="0"/>
              </a:rPr>
              <a:t>Data </a:t>
            </a:r>
            <a:r>
              <a:rPr lang="nl-NL" sz="1200" dirty="0" err="1">
                <a:latin typeface="Calibri" pitchFamily="34" charset="0"/>
              </a:rPr>
              <a:t>delivery</a:t>
            </a:r>
            <a:r>
              <a:rPr lang="nl-NL" sz="1200" dirty="0">
                <a:latin typeface="Calibri" pitchFamily="34" charset="0"/>
              </a:rPr>
              <a:t>:</a:t>
            </a:r>
          </a:p>
          <a:p>
            <a:pPr>
              <a:buFontTx/>
              <a:buChar char="-"/>
            </a:pPr>
            <a:r>
              <a:rPr lang="nl-NL" sz="1200" dirty="0">
                <a:latin typeface="Calibri" pitchFamily="34" charset="0"/>
              </a:rPr>
              <a:t> </a:t>
            </a:r>
            <a:r>
              <a:rPr lang="nl-NL" sz="1200" dirty="0" err="1">
                <a:latin typeface="Calibri" pitchFamily="34" charset="0"/>
              </a:rPr>
              <a:t>Through</a:t>
            </a:r>
            <a:r>
              <a:rPr lang="nl-NL" sz="1200" dirty="0">
                <a:latin typeface="Calibri" pitchFamily="34" charset="0"/>
              </a:rPr>
              <a:t> email: </a:t>
            </a:r>
            <a:r>
              <a:rPr lang="nl-NL" sz="1200" dirty="0" err="1">
                <a:latin typeface="Calibri" pitchFamily="34" charset="0"/>
              </a:rPr>
              <a:t>excell</a:t>
            </a:r>
            <a:r>
              <a:rPr lang="nl-NL" sz="1200" dirty="0">
                <a:latin typeface="Calibri" pitchFamily="34" charset="0"/>
              </a:rPr>
              <a:t>, </a:t>
            </a:r>
            <a:r>
              <a:rPr lang="nl-NL" sz="1200" dirty="0" err="1">
                <a:latin typeface="Calibri" pitchFamily="34" charset="0"/>
              </a:rPr>
              <a:t>access</a:t>
            </a:r>
            <a:r>
              <a:rPr lang="nl-NL" sz="1200" dirty="0">
                <a:latin typeface="Calibri" pitchFamily="34" charset="0"/>
              </a:rPr>
              <a:t>, CSV, …</a:t>
            </a:r>
          </a:p>
          <a:p>
            <a:pPr>
              <a:buFontTx/>
              <a:buChar char="-"/>
            </a:pPr>
            <a:r>
              <a:rPr lang="nl-NL" sz="1200" dirty="0">
                <a:latin typeface="Calibri" pitchFamily="34" charset="0"/>
              </a:rPr>
              <a:t> </a:t>
            </a:r>
            <a:r>
              <a:rPr lang="nl-NL" sz="1200" dirty="0" smtClean="0">
                <a:latin typeface="Calibri" pitchFamily="34" charset="0"/>
              </a:rPr>
              <a:t>Distributed: </a:t>
            </a:r>
            <a:r>
              <a:rPr lang="nl-NL" sz="1200" dirty="0">
                <a:latin typeface="Calibri" pitchFamily="34" charset="0"/>
              </a:rPr>
              <a:t>DIGIR, IPT toolkit</a:t>
            </a:r>
          </a:p>
        </p:txBody>
      </p:sp>
      <p:pic>
        <p:nvPicPr>
          <p:cNvPr id="1027" name="Picture 3"/>
          <p:cNvPicPr>
            <a:picLocks noChangeAspect="1" noChangeArrowheads="1"/>
          </p:cNvPicPr>
          <p:nvPr/>
        </p:nvPicPr>
        <p:blipFill>
          <a:blip r:embed="rId4" cstate="print"/>
          <a:srcRect l="29925" t="38499" r="38969" b="31401"/>
          <a:stretch>
            <a:fillRect/>
          </a:stretch>
        </p:blipFill>
        <p:spPr bwMode="auto">
          <a:xfrm>
            <a:off x="1979432" y="3383024"/>
            <a:ext cx="2376264" cy="1293410"/>
          </a:xfrm>
          <a:prstGeom prst="rect">
            <a:avLst/>
          </a:prstGeom>
          <a:noFill/>
          <a:ln w="9525">
            <a:solidFill>
              <a:schemeClr val="tx2"/>
            </a:solidFill>
            <a:miter lim="800000"/>
            <a:headEnd/>
            <a:tailEnd/>
          </a:ln>
        </p:spPr>
      </p:pic>
      <p:sp>
        <p:nvSpPr>
          <p:cNvPr id="2" name="Rectangle 1"/>
          <p:cNvSpPr/>
          <p:nvPr/>
        </p:nvSpPr>
        <p:spPr>
          <a:xfrm>
            <a:off x="4499992" y="1401437"/>
            <a:ext cx="4480724" cy="525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 name="Straight Arrow Connector 4"/>
          <p:cNvCxnSpPr/>
          <p:nvPr/>
        </p:nvCxnSpPr>
        <p:spPr>
          <a:xfrm>
            <a:off x="2411760" y="270892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267744" y="1746217"/>
            <a:ext cx="6942421" cy="974735"/>
            <a:chOff x="2399728" y="1746217"/>
            <a:chExt cx="6942421" cy="974735"/>
          </a:xfrm>
        </p:grpSpPr>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1746217"/>
              <a:ext cx="29337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8895" y="1746217"/>
              <a:ext cx="3963254" cy="79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V="1">
              <a:off x="2399728" y="2360912"/>
              <a:ext cx="1308176" cy="3600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Status: feedback </a:t>
            </a:r>
            <a:r>
              <a:rPr lang="nl-BE" dirty="0" err="1" smtClean="0"/>
              <a:t>and</a:t>
            </a:r>
            <a:r>
              <a:rPr lang="nl-BE" dirty="0" smtClean="0"/>
              <a:t> </a:t>
            </a:r>
            <a:r>
              <a:rPr lang="nl-BE" dirty="0" err="1" smtClean="0"/>
              <a:t>testing</a:t>
            </a:r>
            <a:endParaRPr lang="nl-BE" dirty="0"/>
          </a:p>
        </p:txBody>
      </p:sp>
      <p:sp>
        <p:nvSpPr>
          <p:cNvPr id="3" name="Content Placeholder 2"/>
          <p:cNvSpPr>
            <a:spLocks noGrp="1"/>
          </p:cNvSpPr>
          <p:nvPr>
            <p:ph idx="1"/>
          </p:nvPr>
        </p:nvSpPr>
        <p:spPr/>
        <p:txBody>
          <a:bodyPr/>
          <a:lstStyle/>
          <a:p>
            <a:r>
              <a:rPr lang="nl-BE" dirty="0" err="1" smtClean="0"/>
              <a:t>Work</a:t>
            </a:r>
            <a:r>
              <a:rPr lang="nl-BE" dirty="0" smtClean="0"/>
              <a:t> </a:t>
            </a:r>
            <a:r>
              <a:rPr lang="nl-BE" dirty="0" err="1" smtClean="0"/>
              <a:t>to</a:t>
            </a:r>
            <a:r>
              <a:rPr lang="nl-BE" dirty="0" smtClean="0"/>
              <a:t> </a:t>
            </a:r>
            <a:r>
              <a:rPr lang="nl-BE" dirty="0" err="1" smtClean="0"/>
              <a:t>be</a:t>
            </a:r>
            <a:r>
              <a:rPr lang="nl-BE" dirty="0" smtClean="0"/>
              <a:t> </a:t>
            </a:r>
            <a:r>
              <a:rPr lang="nl-BE" dirty="0" err="1" smtClean="0"/>
              <a:t>done</a:t>
            </a:r>
            <a:r>
              <a:rPr lang="nl-BE" dirty="0"/>
              <a:t> </a:t>
            </a:r>
            <a:r>
              <a:rPr lang="nl-BE" dirty="0" smtClean="0"/>
              <a:t>on:</a:t>
            </a:r>
          </a:p>
          <a:p>
            <a:pPr lvl="1"/>
            <a:r>
              <a:rPr lang="nl-BE" dirty="0" smtClean="0"/>
              <a:t>Ocean </a:t>
            </a:r>
            <a:r>
              <a:rPr lang="nl-BE" dirty="0"/>
              <a:t>Data Viewer</a:t>
            </a:r>
          </a:p>
          <a:p>
            <a:pPr lvl="2"/>
            <a:r>
              <a:rPr lang="nl-BE" dirty="0" err="1"/>
              <a:t>Incorporate</a:t>
            </a:r>
            <a:r>
              <a:rPr lang="nl-BE" dirty="0"/>
              <a:t> information </a:t>
            </a:r>
            <a:r>
              <a:rPr lang="nl-BE" dirty="0" err="1"/>
              <a:t>from</a:t>
            </a:r>
            <a:r>
              <a:rPr lang="nl-BE" dirty="0"/>
              <a:t> CDI</a:t>
            </a:r>
          </a:p>
          <a:p>
            <a:pPr lvl="2"/>
            <a:r>
              <a:rPr lang="nl-BE" dirty="0" err="1"/>
              <a:t>Aggregate</a:t>
            </a:r>
            <a:r>
              <a:rPr lang="nl-BE" dirty="0"/>
              <a:t> single </a:t>
            </a:r>
            <a:r>
              <a:rPr lang="nl-BE" dirty="0" err="1"/>
              <a:t>localCDI</a:t>
            </a:r>
            <a:r>
              <a:rPr lang="nl-BE" dirty="0"/>
              <a:t> data </a:t>
            </a:r>
            <a:r>
              <a:rPr lang="nl-BE" dirty="0" smtClean="0"/>
              <a:t>files</a:t>
            </a:r>
          </a:p>
          <a:p>
            <a:pPr lvl="2"/>
            <a:r>
              <a:rPr lang="nl-BE" dirty="0" err="1" smtClean="0"/>
              <a:t>Develop</a:t>
            </a:r>
            <a:r>
              <a:rPr lang="nl-BE" dirty="0" smtClean="0"/>
              <a:t> </a:t>
            </a:r>
            <a:r>
              <a:rPr lang="nl-BE" dirty="0" err="1"/>
              <a:t>appropriate</a:t>
            </a:r>
            <a:r>
              <a:rPr lang="nl-BE" dirty="0"/>
              <a:t> filtering </a:t>
            </a:r>
            <a:r>
              <a:rPr lang="nl-BE" dirty="0" err="1"/>
              <a:t>and</a:t>
            </a:r>
            <a:r>
              <a:rPr lang="nl-BE" dirty="0"/>
              <a:t> </a:t>
            </a:r>
            <a:r>
              <a:rPr lang="nl-BE" dirty="0" err="1"/>
              <a:t>visualisation</a:t>
            </a:r>
            <a:r>
              <a:rPr lang="nl-BE" dirty="0"/>
              <a:t> tools   </a:t>
            </a:r>
            <a:endParaRPr lang="nl-BE" dirty="0" smtClean="0"/>
          </a:p>
          <a:p>
            <a:pPr lvl="2"/>
            <a:r>
              <a:rPr lang="nl-BE" dirty="0"/>
              <a:t>Date time: </a:t>
            </a:r>
            <a:r>
              <a:rPr lang="nl-BE" dirty="0" err="1"/>
              <a:t>iso</a:t>
            </a:r>
            <a:r>
              <a:rPr lang="nl-BE" dirty="0"/>
              <a:t> </a:t>
            </a:r>
            <a:r>
              <a:rPr lang="nl-BE" dirty="0" smtClean="0"/>
              <a:t>8601 - </a:t>
            </a:r>
            <a:r>
              <a:rPr lang="nl-BE" dirty="0" err="1" smtClean="0"/>
              <a:t>extended</a:t>
            </a:r>
            <a:r>
              <a:rPr lang="nl-BE" dirty="0" smtClean="0"/>
              <a:t> </a:t>
            </a:r>
            <a:r>
              <a:rPr lang="nl-BE" dirty="0" err="1"/>
              <a:t>possibilities</a:t>
            </a:r>
            <a:endParaRPr lang="nl-BE" dirty="0"/>
          </a:p>
          <a:p>
            <a:pPr lvl="1"/>
            <a:r>
              <a:rPr lang="nl-BE" dirty="0" smtClean="0"/>
              <a:t>DM</a:t>
            </a:r>
          </a:p>
          <a:p>
            <a:pPr lvl="2"/>
            <a:r>
              <a:rPr lang="nl-BE" dirty="0" err="1" smtClean="0">
                <a:solidFill>
                  <a:srgbClr val="00B0F0"/>
                </a:solidFill>
              </a:rPr>
              <a:t>Creation</a:t>
            </a:r>
            <a:r>
              <a:rPr lang="nl-BE" dirty="0" smtClean="0">
                <a:solidFill>
                  <a:srgbClr val="00B0F0"/>
                </a:solidFill>
              </a:rPr>
              <a:t> of </a:t>
            </a:r>
            <a:r>
              <a:rPr lang="nl-BE" dirty="0" err="1" smtClean="0">
                <a:solidFill>
                  <a:srgbClr val="00B0F0"/>
                </a:solidFill>
              </a:rPr>
              <a:t>biological</a:t>
            </a:r>
            <a:r>
              <a:rPr lang="nl-BE" dirty="0" smtClean="0">
                <a:solidFill>
                  <a:srgbClr val="00B0F0"/>
                </a:solidFill>
              </a:rPr>
              <a:t> data files </a:t>
            </a:r>
            <a:r>
              <a:rPr lang="nl-BE" dirty="0" err="1" smtClean="0">
                <a:solidFill>
                  <a:srgbClr val="00B0F0"/>
                </a:solidFill>
              </a:rPr>
              <a:t>through</a:t>
            </a:r>
            <a:r>
              <a:rPr lang="nl-BE" dirty="0" smtClean="0">
                <a:solidFill>
                  <a:srgbClr val="00B0F0"/>
                </a:solidFill>
              </a:rPr>
              <a:t> database </a:t>
            </a:r>
            <a:r>
              <a:rPr lang="nl-BE" dirty="0" err="1" smtClean="0">
                <a:solidFill>
                  <a:srgbClr val="00B0F0"/>
                </a:solidFill>
              </a:rPr>
              <a:t>connection</a:t>
            </a:r>
            <a:endParaRPr lang="nl-BE" dirty="0" smtClean="0">
              <a:solidFill>
                <a:srgbClr val="00B0F0"/>
              </a:solidFill>
            </a:endParaRPr>
          </a:p>
          <a:p>
            <a:pPr lvl="1"/>
            <a:r>
              <a:rPr lang="nl-BE" dirty="0" smtClean="0">
                <a:solidFill>
                  <a:srgbClr val="0070C0"/>
                </a:solidFill>
              </a:rPr>
              <a:t>Machine </a:t>
            </a:r>
            <a:r>
              <a:rPr lang="nl-BE" dirty="0" err="1" smtClean="0">
                <a:solidFill>
                  <a:srgbClr val="0070C0"/>
                </a:solidFill>
              </a:rPr>
              <a:t>to</a:t>
            </a:r>
            <a:r>
              <a:rPr lang="nl-BE" dirty="0" smtClean="0">
                <a:solidFill>
                  <a:srgbClr val="0070C0"/>
                </a:solidFill>
              </a:rPr>
              <a:t> machine interface</a:t>
            </a:r>
          </a:p>
          <a:p>
            <a:pPr lvl="1"/>
            <a:endParaRPr lang="nl-BE" dirty="0">
              <a:solidFill>
                <a:srgbClr val="00B0F0"/>
              </a:solidFill>
            </a:endParaRPr>
          </a:p>
          <a:p>
            <a:pPr lvl="1"/>
            <a:endParaRPr lang="nl-BE" dirty="0" smtClean="0"/>
          </a:p>
          <a:p>
            <a:pPr lvl="1"/>
            <a:endParaRPr lang="nl-BE" dirty="0" smtClean="0"/>
          </a:p>
          <a:p>
            <a:endParaRPr lang="nl-BE" dirty="0"/>
          </a:p>
          <a:p>
            <a:endParaRPr lang="nl-BE" dirty="0" smtClean="0"/>
          </a:p>
          <a:p>
            <a:endParaRPr lang="nl-BE" dirty="0"/>
          </a:p>
        </p:txBody>
      </p:sp>
    </p:spTree>
    <p:extLst>
      <p:ext uri="{BB962C8B-B14F-4D97-AF65-F5344CB8AC3E}">
        <p14:creationId xmlns:p14="http://schemas.microsoft.com/office/powerpoint/2010/main" val="4115746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536" y="1124744"/>
            <a:ext cx="8280400" cy="495300"/>
          </a:xfrm>
        </p:spPr>
        <p:txBody>
          <a:bodyPr/>
          <a:lstStyle/>
          <a:p>
            <a:r>
              <a:rPr lang="nl-BE" dirty="0" smtClean="0"/>
              <a:t>Types of </a:t>
            </a:r>
            <a:r>
              <a:rPr lang="nl-BE" dirty="0" err="1" smtClean="0"/>
              <a:t>biological</a:t>
            </a:r>
            <a:r>
              <a:rPr lang="nl-BE" dirty="0" smtClean="0"/>
              <a:t> data</a:t>
            </a:r>
            <a:endParaRPr lang="nl-BE" dirty="0"/>
          </a:p>
        </p:txBody>
      </p:sp>
      <p:sp>
        <p:nvSpPr>
          <p:cNvPr id="5" name="Content Placeholder 2"/>
          <p:cNvSpPr>
            <a:spLocks noGrp="1"/>
          </p:cNvSpPr>
          <p:nvPr>
            <p:ph idx="1"/>
          </p:nvPr>
        </p:nvSpPr>
        <p:spPr>
          <a:xfrm>
            <a:off x="395536" y="1772816"/>
            <a:ext cx="8280400" cy="3960813"/>
          </a:xfrm>
        </p:spPr>
        <p:txBody>
          <a:bodyPr/>
          <a:lstStyle/>
          <a:p>
            <a:r>
              <a:rPr lang="nl-BE" sz="1800" dirty="0" smtClean="0"/>
              <a:t>Observation and results</a:t>
            </a:r>
          </a:p>
          <a:p>
            <a:pPr lvl="1"/>
            <a:r>
              <a:rPr lang="nl-BE" sz="1600" dirty="0" smtClean="0"/>
              <a:t>Occurence </a:t>
            </a:r>
          </a:p>
          <a:p>
            <a:pPr lvl="1"/>
            <a:r>
              <a:rPr lang="nl-BE" sz="1600" dirty="0" smtClean="0"/>
              <a:t>Density</a:t>
            </a:r>
          </a:p>
          <a:p>
            <a:pPr lvl="1"/>
            <a:r>
              <a:rPr lang="nl-BE" sz="1600" dirty="0" smtClean="0"/>
              <a:t>Biomass</a:t>
            </a:r>
          </a:p>
          <a:p>
            <a:pPr lvl="1"/>
            <a:r>
              <a:rPr lang="nl-BE" sz="1600" dirty="0" smtClean="0"/>
              <a:t>Body morphology</a:t>
            </a:r>
          </a:p>
          <a:p>
            <a:pPr lvl="1"/>
            <a:r>
              <a:rPr lang="nl-BE" sz="1600" dirty="0" smtClean="0"/>
              <a:t>Condition</a:t>
            </a:r>
          </a:p>
          <a:p>
            <a:pPr lvl="1"/>
            <a:r>
              <a:rPr lang="nl-BE" sz="1600" dirty="0" smtClean="0"/>
              <a:t>Substance concentrations or ratios</a:t>
            </a:r>
          </a:p>
          <a:p>
            <a:pPr lvl="1"/>
            <a:r>
              <a:rPr lang="nl-BE" sz="1600" dirty="0" smtClean="0"/>
              <a:t>Sequencing material</a:t>
            </a:r>
          </a:p>
          <a:p>
            <a:pPr lvl="2"/>
            <a:endParaRPr lang="nl-BE" dirty="0" smtClean="0"/>
          </a:p>
          <a:p>
            <a:pPr lvl="2"/>
            <a:endParaRPr lang="nl-BE" dirty="0" smtClean="0"/>
          </a:p>
          <a:p>
            <a:r>
              <a:rPr lang="nl-BE" sz="1800" dirty="0" smtClean="0"/>
              <a:t>Biological </a:t>
            </a:r>
            <a:r>
              <a:rPr lang="nl-BE" sz="1800" dirty="0" err="1" smtClean="0"/>
              <a:t>components</a:t>
            </a:r>
            <a:endParaRPr lang="nl-BE" sz="1800" dirty="0" smtClean="0"/>
          </a:p>
          <a:p>
            <a:pPr lvl="1"/>
            <a:r>
              <a:rPr lang="sv-SE" sz="1600" dirty="0" smtClean="0"/>
              <a:t>benthos, plankton, fish, birds, mammals, ...</a:t>
            </a:r>
            <a:endParaRPr lang="nl-BE" sz="1600" dirty="0" smtClean="0"/>
          </a:p>
          <a:p>
            <a:endParaRPr lang="nl-BE" dirty="0"/>
          </a:p>
        </p:txBody>
      </p:sp>
      <p:pic>
        <p:nvPicPr>
          <p:cNvPr id="6" name="Picture 2"/>
          <p:cNvPicPr>
            <a:picLocks noChangeAspect="1" noChangeArrowheads="1"/>
          </p:cNvPicPr>
          <p:nvPr/>
        </p:nvPicPr>
        <p:blipFill>
          <a:blip r:embed="rId3" cstate="print"/>
          <a:srcRect/>
          <a:stretch>
            <a:fillRect/>
          </a:stretch>
        </p:blipFill>
        <p:spPr bwMode="auto">
          <a:xfrm>
            <a:off x="7020272" y="3208347"/>
            <a:ext cx="1907745" cy="1224136"/>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148064" y="3208347"/>
            <a:ext cx="1790898" cy="1228765"/>
          </a:xfrm>
          <a:prstGeom prst="rect">
            <a:avLst/>
          </a:prstGeom>
          <a:noFill/>
          <a:ln w="9525">
            <a:noFill/>
            <a:miter lim="800000"/>
            <a:headEnd/>
            <a:tailEnd/>
          </a:ln>
        </p:spPr>
      </p:pic>
      <p:pic>
        <p:nvPicPr>
          <p:cNvPr id="12" name="Picture 22" descr="Benthos"/>
          <p:cNvPicPr>
            <a:picLocks noChangeAspect="1" noChangeArrowheads="1"/>
          </p:cNvPicPr>
          <p:nvPr/>
        </p:nvPicPr>
        <p:blipFill>
          <a:blip r:embed="rId5" cstate="print"/>
          <a:srcRect/>
          <a:stretch>
            <a:fillRect/>
          </a:stretch>
        </p:blipFill>
        <p:spPr bwMode="auto">
          <a:xfrm>
            <a:off x="7695893" y="4811402"/>
            <a:ext cx="1196587" cy="1785950"/>
          </a:xfrm>
          <a:prstGeom prst="rect">
            <a:avLst/>
          </a:prstGeom>
          <a:noFill/>
        </p:spPr>
      </p:pic>
      <p:pic>
        <p:nvPicPr>
          <p:cNvPr id="13" name="Picture 24" descr="Nematoda"/>
          <p:cNvPicPr>
            <a:picLocks noChangeAspect="1" noChangeArrowheads="1"/>
          </p:cNvPicPr>
          <p:nvPr/>
        </p:nvPicPr>
        <p:blipFill>
          <a:blip r:embed="rId6" cstate="print"/>
          <a:srcRect/>
          <a:stretch>
            <a:fillRect/>
          </a:stretch>
        </p:blipFill>
        <p:spPr bwMode="auto">
          <a:xfrm>
            <a:off x="2878539" y="5747506"/>
            <a:ext cx="1103393" cy="824866"/>
          </a:xfrm>
          <a:prstGeom prst="rect">
            <a:avLst/>
          </a:prstGeom>
          <a:noFill/>
        </p:spPr>
      </p:pic>
      <p:pic>
        <p:nvPicPr>
          <p:cNvPr id="14" name="Picture 26" descr="Copepoda"/>
          <p:cNvPicPr>
            <a:picLocks noChangeAspect="1" noChangeArrowheads="1"/>
          </p:cNvPicPr>
          <p:nvPr/>
        </p:nvPicPr>
        <p:blipFill>
          <a:blip r:embed="rId7" cstate="print"/>
          <a:srcRect/>
          <a:stretch>
            <a:fillRect/>
          </a:stretch>
        </p:blipFill>
        <p:spPr bwMode="auto">
          <a:xfrm>
            <a:off x="4048151" y="5747506"/>
            <a:ext cx="1086791" cy="835994"/>
          </a:xfrm>
          <a:prstGeom prst="rect">
            <a:avLst/>
          </a:prstGeom>
          <a:noFill/>
        </p:spPr>
      </p:pic>
      <p:pic>
        <p:nvPicPr>
          <p:cNvPr id="16" name="Picture 32" descr="Zeeklit"/>
          <p:cNvPicPr>
            <a:picLocks noChangeAspect="1" noChangeArrowheads="1"/>
          </p:cNvPicPr>
          <p:nvPr/>
        </p:nvPicPr>
        <p:blipFill>
          <a:blip r:embed="rId8" cstate="print"/>
          <a:srcRect/>
          <a:stretch>
            <a:fillRect/>
          </a:stretch>
        </p:blipFill>
        <p:spPr bwMode="auto">
          <a:xfrm>
            <a:off x="5201161" y="5747506"/>
            <a:ext cx="1080120" cy="810090"/>
          </a:xfrm>
          <a:prstGeom prst="rect">
            <a:avLst/>
          </a:prstGeom>
          <a:noFill/>
        </p:spPr>
      </p:pic>
      <p:pic>
        <p:nvPicPr>
          <p:cNvPr id="11" name="Picture 2" descr="dwergstern"/>
          <p:cNvPicPr>
            <a:picLocks noChangeAspect="1" noChangeArrowheads="1"/>
          </p:cNvPicPr>
          <p:nvPr/>
        </p:nvPicPr>
        <p:blipFill>
          <a:blip r:embed="rId9" cstate="print"/>
          <a:srcRect/>
          <a:stretch>
            <a:fillRect/>
          </a:stretch>
        </p:blipFill>
        <p:spPr bwMode="auto">
          <a:xfrm>
            <a:off x="6347500" y="5747506"/>
            <a:ext cx="1282174" cy="833413"/>
          </a:xfrm>
          <a:prstGeom prst="rect">
            <a:avLst/>
          </a:prstGeom>
          <a:noFill/>
        </p:spPr>
      </p:pic>
      <p:pic>
        <p:nvPicPr>
          <p:cNvPr id="11266" name="Picture 2" descr="Trichechus manatus"/>
          <p:cNvPicPr>
            <a:picLocks noChangeAspect="1" noChangeArrowheads="1"/>
          </p:cNvPicPr>
          <p:nvPr/>
        </p:nvPicPr>
        <p:blipFill>
          <a:blip r:embed="rId10" cstate="print"/>
          <a:srcRect/>
          <a:stretch>
            <a:fillRect/>
          </a:stretch>
        </p:blipFill>
        <p:spPr bwMode="auto">
          <a:xfrm>
            <a:off x="1713439" y="5747506"/>
            <a:ext cx="1098881" cy="824161"/>
          </a:xfrm>
          <a:prstGeom prst="rect">
            <a:avLst/>
          </a:prstGeom>
          <a:noFill/>
        </p:spPr>
      </p:pic>
      <p:pic>
        <p:nvPicPr>
          <p:cNvPr id="11268" name="Picture 4" descr="Gadus morhua"/>
          <p:cNvPicPr>
            <a:picLocks noChangeAspect="1" noChangeArrowheads="1"/>
          </p:cNvPicPr>
          <p:nvPr/>
        </p:nvPicPr>
        <p:blipFill>
          <a:blip r:embed="rId11" cstate="print"/>
          <a:srcRect/>
          <a:stretch>
            <a:fillRect/>
          </a:stretch>
        </p:blipFill>
        <p:spPr bwMode="auto">
          <a:xfrm>
            <a:off x="135053" y="5735818"/>
            <a:ext cx="1512167" cy="837208"/>
          </a:xfrm>
          <a:prstGeom prst="rect">
            <a:avLst/>
          </a:prstGeom>
          <a:noFill/>
        </p:spPr>
      </p:pic>
      <p:pic>
        <p:nvPicPr>
          <p:cNvPr id="11270" name="Picture 6" descr="http://australianmuseum.net.au/Uploads/Images/6904/specimen_jars_big.jpg"/>
          <p:cNvPicPr>
            <a:picLocks noChangeAspect="1" noChangeArrowheads="1"/>
          </p:cNvPicPr>
          <p:nvPr/>
        </p:nvPicPr>
        <p:blipFill>
          <a:blip r:embed="rId12" cstate="print"/>
          <a:srcRect/>
          <a:stretch>
            <a:fillRect/>
          </a:stretch>
        </p:blipFill>
        <p:spPr bwMode="auto">
          <a:xfrm>
            <a:off x="6138910" y="1268760"/>
            <a:ext cx="2795167" cy="1817390"/>
          </a:xfrm>
          <a:prstGeom prst="rect">
            <a:avLst/>
          </a:prstGeom>
          <a:noFill/>
          <a:ln w="6350">
            <a:solidFill>
              <a:schemeClr val="accent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95536" y="1772816"/>
            <a:ext cx="8280400" cy="3960813"/>
          </a:xfrm>
        </p:spPr>
        <p:txBody>
          <a:bodyPr/>
          <a:lstStyle/>
          <a:p>
            <a:r>
              <a:rPr lang="nl-BE" sz="1800" dirty="0" smtClean="0"/>
              <a:t>Geometry and sampling protocol</a:t>
            </a:r>
          </a:p>
          <a:p>
            <a:pPr lvl="1"/>
            <a:r>
              <a:rPr lang="nl-BE" sz="1600" dirty="0" smtClean="0"/>
              <a:t>Point</a:t>
            </a:r>
          </a:p>
          <a:p>
            <a:pPr lvl="2"/>
            <a:r>
              <a:rPr lang="nl-BE" sz="1500" dirty="0" smtClean="0"/>
              <a:t>soft-bottom grabs &amp; cores (depth layer separation possible)</a:t>
            </a:r>
          </a:p>
          <a:p>
            <a:pPr lvl="2"/>
            <a:r>
              <a:rPr lang="nl-BE" sz="1500" dirty="0" smtClean="0"/>
              <a:t>vertical net and water samples (multiple depths possible)</a:t>
            </a:r>
          </a:p>
          <a:p>
            <a:pPr lvl="2"/>
            <a:r>
              <a:rPr lang="nl-BE" sz="1500" dirty="0" smtClean="0"/>
              <a:t>static net samples</a:t>
            </a:r>
          </a:p>
          <a:p>
            <a:pPr lvl="2"/>
            <a:r>
              <a:rPr lang="nl-BE" sz="1500" dirty="0" smtClean="0"/>
              <a:t>hard-bottom sampling (scraping or visual)</a:t>
            </a:r>
          </a:p>
          <a:p>
            <a:pPr lvl="2"/>
            <a:r>
              <a:rPr lang="nl-BE" sz="1500" dirty="0" smtClean="0"/>
              <a:t>static observations/underwater photography</a:t>
            </a:r>
          </a:p>
          <a:p>
            <a:pPr lvl="1"/>
            <a:r>
              <a:rPr lang="nl-BE" sz="1600" dirty="0" smtClean="0"/>
              <a:t>Curve</a:t>
            </a:r>
          </a:p>
          <a:p>
            <a:pPr lvl="2"/>
            <a:r>
              <a:rPr lang="nl-BE" sz="1500" dirty="0" smtClean="0"/>
              <a:t>net trawl, dredge or sledge</a:t>
            </a:r>
          </a:p>
          <a:p>
            <a:pPr lvl="2"/>
            <a:r>
              <a:rPr lang="nl-BE" sz="1500" dirty="0" smtClean="0"/>
              <a:t>transect observations/underwater video</a:t>
            </a:r>
          </a:p>
          <a:p>
            <a:pPr lvl="1"/>
            <a:r>
              <a:rPr lang="nl-BE" sz="1600" dirty="0" smtClean="0"/>
              <a:t>Surface</a:t>
            </a:r>
          </a:p>
          <a:p>
            <a:pPr lvl="2"/>
            <a:r>
              <a:rPr lang="nl-BE" sz="1500" dirty="0" smtClean="0"/>
              <a:t>surface observations</a:t>
            </a:r>
          </a:p>
          <a:p>
            <a:endParaRPr lang="nl-BE" dirty="0"/>
          </a:p>
        </p:txBody>
      </p:sp>
      <p:pic>
        <p:nvPicPr>
          <p:cNvPr id="7" name="Picture 10"/>
          <p:cNvPicPr>
            <a:picLocks noChangeAspect="1" noChangeArrowheads="1"/>
          </p:cNvPicPr>
          <p:nvPr/>
        </p:nvPicPr>
        <p:blipFill>
          <a:blip r:embed="rId2" cstate="print"/>
          <a:srcRect/>
          <a:stretch>
            <a:fillRect/>
          </a:stretch>
        </p:blipFill>
        <p:spPr bwMode="auto">
          <a:xfrm>
            <a:off x="6116848" y="3632008"/>
            <a:ext cx="1080120" cy="1442017"/>
          </a:xfrm>
          <a:prstGeom prst="rect">
            <a:avLst/>
          </a:prstGeom>
          <a:noFill/>
          <a:ln w="3175">
            <a:solidFill>
              <a:schemeClr val="accent1"/>
            </a:solidFill>
            <a:miter lim="800000"/>
            <a:headEnd/>
            <a:tailEnd/>
          </a:ln>
        </p:spPr>
      </p:pic>
      <p:pic>
        <p:nvPicPr>
          <p:cNvPr id="6146" name="Picture 2" descr="slicing"/>
          <p:cNvPicPr>
            <a:picLocks noChangeAspect="1" noChangeArrowheads="1"/>
          </p:cNvPicPr>
          <p:nvPr/>
        </p:nvPicPr>
        <p:blipFill>
          <a:blip r:embed="rId3" cstate="print"/>
          <a:srcRect/>
          <a:stretch>
            <a:fillRect/>
          </a:stretch>
        </p:blipFill>
        <p:spPr bwMode="auto">
          <a:xfrm>
            <a:off x="7308304" y="2542056"/>
            <a:ext cx="1645451" cy="1234088"/>
          </a:xfrm>
          <a:prstGeom prst="rect">
            <a:avLst/>
          </a:prstGeom>
          <a:noFill/>
        </p:spPr>
      </p:pic>
      <p:pic>
        <p:nvPicPr>
          <p:cNvPr id="6148" name="Picture 4" descr="http://labradorpark.files.wordpress.com/2008/07/quadrat-2-b.jpg"/>
          <p:cNvPicPr>
            <a:picLocks noChangeAspect="1" noChangeArrowheads="1"/>
          </p:cNvPicPr>
          <p:nvPr/>
        </p:nvPicPr>
        <p:blipFill>
          <a:blip r:embed="rId4" cstate="print"/>
          <a:srcRect/>
          <a:stretch>
            <a:fillRect/>
          </a:stretch>
        </p:blipFill>
        <p:spPr bwMode="auto">
          <a:xfrm>
            <a:off x="7308304" y="3861048"/>
            <a:ext cx="1656184" cy="1242138"/>
          </a:xfrm>
          <a:prstGeom prst="rect">
            <a:avLst/>
          </a:prstGeom>
          <a:noFill/>
        </p:spPr>
      </p:pic>
      <p:pic>
        <p:nvPicPr>
          <p:cNvPr id="6150" name="Picture 6" descr="http://www.marinebuzz.com/marinebuzzuploads/96d0603f7047_7CFF/typical_trawl.jpg"/>
          <p:cNvPicPr>
            <a:picLocks noChangeAspect="1" noChangeArrowheads="1"/>
          </p:cNvPicPr>
          <p:nvPr/>
        </p:nvPicPr>
        <p:blipFill>
          <a:blip r:embed="rId5" cstate="print"/>
          <a:srcRect/>
          <a:stretch>
            <a:fillRect/>
          </a:stretch>
        </p:blipFill>
        <p:spPr bwMode="auto">
          <a:xfrm>
            <a:off x="5868144" y="5157192"/>
            <a:ext cx="3071664" cy="1147075"/>
          </a:xfrm>
          <a:prstGeom prst="rect">
            <a:avLst/>
          </a:prstGeom>
          <a:noFill/>
          <a:ln w="6350">
            <a:solidFill>
              <a:schemeClr val="accent1"/>
            </a:solidFill>
          </a:ln>
        </p:spPr>
      </p:pic>
      <p:pic>
        <p:nvPicPr>
          <p:cNvPr id="6152" name="Picture 8" descr="http://www.northernlight-uk.com/images/bird%20watching%20at%20sea%20by%20john%20maughan.jpg"/>
          <p:cNvPicPr>
            <a:picLocks noChangeAspect="1" noChangeArrowheads="1"/>
          </p:cNvPicPr>
          <p:nvPr/>
        </p:nvPicPr>
        <p:blipFill>
          <a:blip r:embed="rId6" cstate="print"/>
          <a:srcRect r="2927" b="3304"/>
          <a:stretch>
            <a:fillRect/>
          </a:stretch>
        </p:blipFill>
        <p:spPr bwMode="auto">
          <a:xfrm>
            <a:off x="3995936" y="5157192"/>
            <a:ext cx="1728192" cy="115212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467544" y="1988839"/>
            <a:ext cx="7992888" cy="4527187"/>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1475656" y="1628801"/>
            <a:ext cx="6120680" cy="5100362"/>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a:stretch>
            <a:fillRect/>
          </a:stretch>
        </p:blipFill>
        <p:spPr bwMode="auto">
          <a:xfrm>
            <a:off x="683568" y="1535596"/>
            <a:ext cx="4112013" cy="5322404"/>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rot="5400000">
            <a:off x="4308135" y="2157023"/>
            <a:ext cx="5208250" cy="3960440"/>
          </a:xfrm>
          <a:prstGeom prst="rect">
            <a:avLst/>
          </a:prstGeom>
          <a:noFill/>
          <a:ln w="9525">
            <a:noFill/>
            <a:miter lim="800000"/>
            <a:headEnd/>
            <a:tailEnd/>
          </a:ln>
        </p:spPr>
      </p:pic>
      <p:sp>
        <p:nvSpPr>
          <p:cNvPr id="11" name="Title 1"/>
          <p:cNvSpPr>
            <a:spLocks noGrp="1"/>
          </p:cNvSpPr>
          <p:nvPr>
            <p:ph type="title"/>
          </p:nvPr>
        </p:nvSpPr>
        <p:spPr>
          <a:xfrm>
            <a:off x="395536" y="1136464"/>
            <a:ext cx="8280400" cy="495300"/>
          </a:xfrm>
        </p:spPr>
        <p:txBody>
          <a:bodyPr/>
          <a:lstStyle/>
          <a:p>
            <a:r>
              <a:rPr lang="nl-BE" dirty="0" smtClean="0"/>
              <a:t>Data </a:t>
            </a:r>
            <a:r>
              <a:rPr lang="nl-BE" dirty="0" err="1" smtClean="0"/>
              <a:t>formats</a:t>
            </a: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35390"/>
            <a:ext cx="8229600" cy="490066"/>
          </a:xfrm>
        </p:spPr>
        <p:txBody>
          <a:bodyPr/>
          <a:lstStyle/>
          <a:p>
            <a:r>
              <a:rPr lang="nl-NL" dirty="0" smtClean="0"/>
              <a:t>“</a:t>
            </a:r>
            <a:r>
              <a:rPr lang="nl-NL" dirty="0" err="1" smtClean="0"/>
              <a:t>Common</a:t>
            </a:r>
            <a:r>
              <a:rPr lang="nl-NL" dirty="0" smtClean="0"/>
              <a:t> </a:t>
            </a:r>
            <a:r>
              <a:rPr lang="nl-NL" dirty="0" err="1" smtClean="0"/>
              <a:t>denominator</a:t>
            </a:r>
            <a:r>
              <a:rPr lang="nl-NL" dirty="0" smtClean="0"/>
              <a:t>” = </a:t>
            </a:r>
            <a:r>
              <a:rPr lang="nl-NL" dirty="0" err="1" smtClean="0"/>
              <a:t>taxonomy</a:t>
            </a:r>
            <a:endParaRPr lang="nl-NL" dirty="0"/>
          </a:p>
        </p:txBody>
      </p:sp>
      <p:sp>
        <p:nvSpPr>
          <p:cNvPr id="5" name="Content Placeholder 4"/>
          <p:cNvSpPr>
            <a:spLocks noGrp="1"/>
          </p:cNvSpPr>
          <p:nvPr>
            <p:ph idx="1"/>
          </p:nvPr>
        </p:nvSpPr>
        <p:spPr>
          <a:xfrm>
            <a:off x="457200" y="1855365"/>
            <a:ext cx="8229600" cy="4525963"/>
          </a:xfrm>
        </p:spPr>
        <p:txBody>
          <a:bodyPr/>
          <a:lstStyle/>
          <a:p>
            <a:r>
              <a:rPr lang="en-US" sz="1600" b="1" dirty="0" smtClean="0"/>
              <a:t>Taxonomy</a:t>
            </a:r>
            <a:r>
              <a:rPr lang="en-US" sz="1600" dirty="0" smtClean="0"/>
              <a:t> </a:t>
            </a:r>
          </a:p>
          <a:p>
            <a:pPr>
              <a:buNone/>
            </a:pPr>
            <a:r>
              <a:rPr lang="en-US" sz="1600" dirty="0"/>
              <a:t>	</a:t>
            </a:r>
            <a:r>
              <a:rPr lang="en-US" sz="1600" dirty="0" smtClean="0"/>
              <a:t>from Ancient Greek: </a:t>
            </a:r>
            <a:r>
              <a:rPr lang="en-US" sz="1600" dirty="0" err="1" smtClean="0"/>
              <a:t>τάξις</a:t>
            </a:r>
            <a:r>
              <a:rPr lang="en-US" sz="1600" dirty="0" smtClean="0"/>
              <a:t> </a:t>
            </a:r>
            <a:r>
              <a:rPr lang="en-US" sz="1600" i="1" dirty="0" smtClean="0"/>
              <a:t>taxis</a:t>
            </a:r>
            <a:r>
              <a:rPr lang="en-US" sz="1600" dirty="0" smtClean="0"/>
              <a:t> "arrangement" and Ancient Greek: </a:t>
            </a:r>
            <a:r>
              <a:rPr lang="en-US" sz="1600" dirty="0" err="1" smtClean="0"/>
              <a:t>νομία</a:t>
            </a:r>
            <a:r>
              <a:rPr lang="en-US" sz="1600" dirty="0" smtClean="0"/>
              <a:t> </a:t>
            </a:r>
            <a:r>
              <a:rPr lang="en-US" sz="1600" i="1" dirty="0" err="1" smtClean="0"/>
              <a:t>nomia</a:t>
            </a:r>
            <a:r>
              <a:rPr lang="en-US" sz="1600" dirty="0" smtClean="0"/>
              <a:t> "method" </a:t>
            </a:r>
          </a:p>
          <a:p>
            <a:pPr>
              <a:buNone/>
            </a:pPr>
            <a:r>
              <a:rPr lang="en-US" sz="1600" dirty="0"/>
              <a:t>	</a:t>
            </a:r>
            <a:endParaRPr lang="en-US" sz="1600" dirty="0" smtClean="0"/>
          </a:p>
          <a:p>
            <a:pPr>
              <a:buNone/>
            </a:pPr>
            <a:r>
              <a:rPr lang="en-US" sz="1600" i="1" dirty="0" smtClean="0"/>
              <a:t>	</a:t>
            </a:r>
            <a:r>
              <a:rPr lang="en-US" sz="1600" b="1" i="1" dirty="0" smtClean="0"/>
              <a:t>= the academic discipline of defining groups of biological organisms on the basis of shared characteristics and giving names to those groups.</a:t>
            </a:r>
          </a:p>
          <a:p>
            <a:pPr>
              <a:buNone/>
            </a:pPr>
            <a:endParaRPr lang="en-US" sz="1600" dirty="0"/>
          </a:p>
          <a:p>
            <a:pPr>
              <a:buNone/>
            </a:pPr>
            <a:r>
              <a:rPr lang="en-US" sz="1600" dirty="0" smtClean="0"/>
              <a:t>	To bring order into the “chaos” of species, to help scientists in how to deal with species, so they know they are talking about the same creature and to classify them in larger groups.</a:t>
            </a:r>
          </a:p>
          <a:p>
            <a:pPr>
              <a:buNone/>
            </a:pPr>
            <a:endParaRPr lang="en-US" sz="1600" dirty="0" smtClean="0"/>
          </a:p>
          <a:p>
            <a:pPr lvl="1">
              <a:buNone/>
            </a:pPr>
            <a:r>
              <a:rPr lang="nl-NL" i="1" dirty="0" smtClean="0"/>
              <a:t>International Code </a:t>
            </a:r>
            <a:r>
              <a:rPr lang="nl-NL" i="1" dirty="0" err="1" smtClean="0"/>
              <a:t>on</a:t>
            </a:r>
            <a:r>
              <a:rPr lang="nl-NL" i="1" dirty="0" smtClean="0"/>
              <a:t> </a:t>
            </a:r>
            <a:r>
              <a:rPr lang="nl-NL" i="1" dirty="0" err="1" smtClean="0"/>
              <a:t>Zoological</a:t>
            </a:r>
            <a:r>
              <a:rPr lang="nl-NL" i="1" dirty="0" smtClean="0"/>
              <a:t> </a:t>
            </a:r>
            <a:r>
              <a:rPr lang="nl-NL" i="1" dirty="0" err="1" smtClean="0"/>
              <a:t>Nomenclature</a:t>
            </a:r>
            <a:r>
              <a:rPr lang="nl-NL" i="1" dirty="0" smtClean="0"/>
              <a:t> (ICZN)</a:t>
            </a:r>
          </a:p>
          <a:p>
            <a:pPr lvl="1">
              <a:buNone/>
            </a:pPr>
            <a:r>
              <a:rPr lang="en-US" i="1" dirty="0" smtClean="0"/>
              <a:t>International Code of Nomenclature for algae, fungi, and plants</a:t>
            </a:r>
            <a:endParaRPr lang="nl-NL" i="1" dirty="0" smtClean="0"/>
          </a:p>
          <a:p>
            <a:pPr lvl="1">
              <a:buNone/>
            </a:pPr>
            <a:endParaRPr lang="nl-NL" i="1" dirty="0" smtClean="0"/>
          </a:p>
          <a:p>
            <a:pPr lvl="1">
              <a:buNone/>
            </a:pPr>
            <a:r>
              <a:rPr lang="nl-NL" dirty="0" smtClean="0"/>
              <a:t>		</a:t>
            </a:r>
            <a:r>
              <a:rPr lang="nl-NL" dirty="0" err="1" smtClean="0"/>
              <a:t>Kingdom</a:t>
            </a:r>
            <a:r>
              <a:rPr lang="nl-NL" dirty="0" smtClean="0"/>
              <a:t> &gt; </a:t>
            </a:r>
            <a:r>
              <a:rPr lang="nl-NL" dirty="0" err="1" smtClean="0"/>
              <a:t>Phylum</a:t>
            </a:r>
            <a:r>
              <a:rPr lang="nl-NL" dirty="0" smtClean="0"/>
              <a:t> &gt; </a:t>
            </a:r>
            <a:r>
              <a:rPr lang="nl-NL" dirty="0" err="1" smtClean="0"/>
              <a:t>Class</a:t>
            </a:r>
            <a:r>
              <a:rPr lang="nl-NL" dirty="0" smtClean="0"/>
              <a:t> &gt; Order &gt; Family &gt; Genus &gt; Species</a:t>
            </a:r>
            <a:endParaRPr lang="en-US" i="1" dirty="0" smtClean="0"/>
          </a:p>
        </p:txBody>
      </p:sp>
      <p:pic>
        <p:nvPicPr>
          <p:cNvPr id="22530" name="Picture 2" descr="http://creationwiki.org/pool/images/thumb/0/04/Evolution_tree_of_life.png/300px-Evolution_tree_of_life.png"/>
          <p:cNvPicPr>
            <a:picLocks noChangeAspect="1" noChangeArrowheads="1"/>
          </p:cNvPicPr>
          <p:nvPr/>
        </p:nvPicPr>
        <p:blipFill>
          <a:blip r:embed="rId3" cstate="print"/>
          <a:srcRect/>
          <a:stretch>
            <a:fillRect/>
          </a:stretch>
        </p:blipFill>
        <p:spPr bwMode="auto">
          <a:xfrm>
            <a:off x="6876256" y="4139967"/>
            <a:ext cx="2209428" cy="267340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aDataNet2">
  <a:themeElements>
    <a:clrScheme name="SeaDataNe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eaDataNet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eaDataNe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aDataNe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aDataNe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aDataNe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aDataNe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aDataNe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aDataNet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aDataNe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aDataNe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aDataNe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aDataNe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aDataNe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TotalTime>
  <Words>1851</Words>
  <Application>Microsoft Office PowerPoint</Application>
  <PresentationFormat>On-screen Show (4:3)</PresentationFormat>
  <Paragraphs>503</Paragraphs>
  <Slides>50</Slides>
  <Notes>7</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SeaDataNet2</vt:lpstr>
      <vt:lpstr>Introduction to biological data management </vt:lpstr>
      <vt:lpstr>OUTLINE PRESENTATION</vt:lpstr>
      <vt:lpstr>SeaDataNet &amp; biological data</vt:lpstr>
      <vt:lpstr>Marine biological data system in Europe</vt:lpstr>
      <vt:lpstr>Data flow for public data</vt:lpstr>
      <vt:lpstr>Types of biological data</vt:lpstr>
      <vt:lpstr>PowerPoint Presentation</vt:lpstr>
      <vt:lpstr>Data formats</vt:lpstr>
      <vt:lpstr>“Common denominator” = taxonomy</vt:lpstr>
      <vt:lpstr>PowerPoint Presentation</vt:lpstr>
      <vt:lpstr>PowerPoint Presentation</vt:lpstr>
      <vt:lpstr>PowerPoint Presentation</vt:lpstr>
      <vt:lpstr>Taxonomy: variation in author name</vt:lpstr>
      <vt:lpstr>PowerPoint Presentation</vt:lpstr>
      <vt:lpstr>Taxonomy: homonymy</vt:lpstr>
      <vt:lpstr>How to deal with all this variation? </vt:lpstr>
      <vt:lpstr>WoRMS content</vt:lpstr>
      <vt:lpstr>PowerPoint Presentation</vt:lpstr>
      <vt:lpstr>PowerPoint Presentation</vt:lpstr>
      <vt:lpstr>WoRMS users</vt:lpstr>
      <vt:lpstr>How to use WoRMS?</vt:lpstr>
      <vt:lpstr>PowerPoint Presentation</vt:lpstr>
      <vt:lpstr>PowerPoint Presentation</vt:lpstr>
      <vt:lpstr>PowerPoint Presentation</vt:lpstr>
      <vt:lpstr>PowerPoint Presentation</vt:lpstr>
      <vt:lpstr>Exercise1/Demo</vt:lpstr>
      <vt:lpstr>Data format</vt:lpstr>
      <vt:lpstr>Data format</vt:lpstr>
      <vt:lpstr>Data format</vt:lpstr>
      <vt:lpstr>Data Format</vt:lpstr>
      <vt:lpstr>Data Format</vt:lpstr>
      <vt:lpstr>Data Format</vt:lpstr>
      <vt:lpstr>Data Format</vt:lpstr>
      <vt:lpstr>Example files</vt:lpstr>
      <vt:lpstr>Example files</vt:lpstr>
      <vt:lpstr>Example files</vt:lpstr>
      <vt:lpstr>Example files</vt:lpstr>
      <vt:lpstr>Exercise2/Demo2</vt:lpstr>
      <vt:lpstr>Discussion</vt:lpstr>
      <vt:lpstr>Status: deliverables</vt:lpstr>
      <vt:lpstr>Status: feedback and testing</vt:lpstr>
      <vt:lpstr>Status: feedback and testing</vt:lpstr>
      <vt:lpstr>Status: feedback and testing</vt:lpstr>
      <vt:lpstr>Status: feedback and testing</vt:lpstr>
      <vt:lpstr>Status: feedback and testing</vt:lpstr>
      <vt:lpstr>PowerPoint Presentation</vt:lpstr>
      <vt:lpstr>Status: feedback and testing</vt:lpstr>
      <vt:lpstr>PowerPoint Presentation</vt:lpstr>
      <vt:lpstr>Developments needed</vt:lpstr>
      <vt:lpstr>Status: feedback and testing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leenv</dc:creator>
  <cp:lastModifiedBy>Klaas Deneudt</cp:lastModifiedBy>
  <cp:revision>169</cp:revision>
  <dcterms:created xsi:type="dcterms:W3CDTF">2012-07-02T08:43:50Z</dcterms:created>
  <dcterms:modified xsi:type="dcterms:W3CDTF">2014-05-21T11:38:37Z</dcterms:modified>
</cp:coreProperties>
</file>