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7" r:id="rId12"/>
    <p:sldId id="266" r:id="rId13"/>
    <p:sldId id="267" r:id="rId14"/>
    <p:sldId id="278" r:id="rId15"/>
    <p:sldId id="279" r:id="rId16"/>
    <p:sldId id="268" r:id="rId17"/>
    <p:sldId id="269" r:id="rId18"/>
    <p:sldId id="281" r:id="rId19"/>
    <p:sldId id="270" r:id="rId20"/>
    <p:sldId id="280" r:id="rId21"/>
    <p:sldId id="271" r:id="rId22"/>
    <p:sldId id="272" r:id="rId23"/>
    <p:sldId id="282" r:id="rId24"/>
    <p:sldId id="273" r:id="rId25"/>
    <p:sldId id="274" r:id="rId26"/>
    <p:sldId id="283" r:id="rId27"/>
    <p:sldId id="275" r:id="rId28"/>
    <p:sldId id="276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2" autoAdjust="0"/>
    <p:restoredTop sz="86377" autoAdjust="0"/>
  </p:normalViewPr>
  <p:slideViewPr>
    <p:cSldViewPr>
      <p:cViewPr varScale="1">
        <p:scale>
          <a:sx n="93" d="100"/>
          <a:sy n="93" d="100"/>
        </p:scale>
        <p:origin x="-2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4FF4-33EF-4E17-8AB6-0A4EA9237584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2E3F-DD8B-4D68-8E55-9BE38780EB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4FF4-33EF-4E17-8AB6-0A4EA9237584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2E3F-DD8B-4D68-8E55-9BE38780EB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4FF4-33EF-4E17-8AB6-0A4EA9237584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2E3F-DD8B-4D68-8E55-9BE38780EB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4FF4-33EF-4E17-8AB6-0A4EA9237584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2E3F-DD8B-4D68-8E55-9BE38780EB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4FF4-33EF-4E17-8AB6-0A4EA9237584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2E3F-DD8B-4D68-8E55-9BE38780EB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4FF4-33EF-4E17-8AB6-0A4EA9237584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2E3F-DD8B-4D68-8E55-9BE38780EB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4FF4-33EF-4E17-8AB6-0A4EA9237584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2E3F-DD8B-4D68-8E55-9BE38780EB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4FF4-33EF-4E17-8AB6-0A4EA9237584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2E3F-DD8B-4D68-8E55-9BE38780EB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4FF4-33EF-4E17-8AB6-0A4EA9237584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2E3F-DD8B-4D68-8E55-9BE38780EB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4FF4-33EF-4E17-8AB6-0A4EA9237584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12E3F-DD8B-4D68-8E55-9BE38780EB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C4FF4-33EF-4E17-8AB6-0A4EA9237584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2812E3F-DD8B-4D68-8E55-9BE38780EB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4C4FF4-33EF-4E17-8AB6-0A4EA9237584}" type="datetimeFigureOut">
              <a:rPr lang="en-GB" smtClean="0"/>
              <a:pPr/>
              <a:t>07/05/2014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2812E3F-DD8B-4D68-8E55-9BE38780EB18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SeaDataNet </a:t>
            </a:r>
            <a:r>
              <a:rPr lang="en-GB" dirty="0" err="1" smtClean="0"/>
              <a:t>NetCDF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for Point Data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Roy Lowry</a:t>
            </a:r>
          </a:p>
          <a:p>
            <a:r>
              <a:rPr lang="en-GB" dirty="0" smtClean="0"/>
              <a:t>British Oceanographic Data Centre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SeaDataNet </a:t>
            </a:r>
            <a:r>
              <a:rPr lang="en-GB" dirty="0" err="1" smtClean="0"/>
              <a:t>NetCDF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2800" dirty="0" smtClean="0"/>
              <a:t>Mandatory extensions</a:t>
            </a:r>
          </a:p>
          <a:p>
            <a:pPr lvl="0"/>
            <a:endParaRPr lang="en-GB" sz="2800" dirty="0" smtClean="0"/>
          </a:p>
          <a:p>
            <a:pPr lvl="1"/>
            <a:r>
              <a:rPr lang="en-GB" sz="2800" dirty="0" smtClean="0"/>
              <a:t>Parameter attributes </a:t>
            </a:r>
          </a:p>
          <a:p>
            <a:pPr lvl="2"/>
            <a:r>
              <a:rPr lang="en-GB" sz="2400" dirty="0" err="1" smtClean="0"/>
              <a:t>sdn_parameter_urn</a:t>
            </a:r>
            <a:r>
              <a:rPr lang="en-GB" sz="2400" dirty="0" smtClean="0"/>
              <a:t> (P01 URN)</a:t>
            </a:r>
          </a:p>
          <a:p>
            <a:pPr lvl="2"/>
            <a:r>
              <a:rPr lang="en-GB" sz="2400" dirty="0" err="1" smtClean="0"/>
              <a:t>sdn_parameter_name</a:t>
            </a:r>
            <a:r>
              <a:rPr lang="en-GB" sz="2400" dirty="0" smtClean="0"/>
              <a:t> (P01 </a:t>
            </a:r>
            <a:r>
              <a:rPr lang="en-GB" sz="2400" dirty="0" err="1" smtClean="0"/>
              <a:t>entryTerm</a:t>
            </a:r>
            <a:r>
              <a:rPr lang="en-GB" sz="2400" dirty="0" smtClean="0"/>
              <a:t>)</a:t>
            </a:r>
          </a:p>
          <a:p>
            <a:pPr lvl="2"/>
            <a:r>
              <a:rPr lang="en-GB" sz="2400" dirty="0" err="1" smtClean="0"/>
              <a:t>sdn_uom_urn</a:t>
            </a:r>
            <a:r>
              <a:rPr lang="en-GB" sz="2400" dirty="0" smtClean="0"/>
              <a:t> (P06 URN)</a:t>
            </a:r>
          </a:p>
          <a:p>
            <a:pPr lvl="2"/>
            <a:r>
              <a:rPr lang="en-GB" sz="2400" dirty="0" err="1" smtClean="0"/>
              <a:t>sdn_uom_name</a:t>
            </a:r>
            <a:r>
              <a:rPr lang="en-GB" sz="2400" dirty="0" smtClean="0"/>
              <a:t> (P06 </a:t>
            </a:r>
            <a:r>
              <a:rPr lang="en-GB" sz="2400" dirty="0" err="1" smtClean="0"/>
              <a:t>entryTerm</a:t>
            </a:r>
            <a:r>
              <a:rPr lang="en-GB" sz="24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SeaDataNet </a:t>
            </a:r>
            <a:r>
              <a:rPr lang="en-GB" dirty="0" err="1" smtClean="0"/>
              <a:t>NetCDF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2800" dirty="0" smtClean="0"/>
              <a:t>Mandatory extensions</a:t>
            </a:r>
          </a:p>
          <a:p>
            <a:pPr lvl="0"/>
            <a:endParaRPr lang="en-GB" sz="2800" dirty="0" smtClean="0"/>
          </a:p>
          <a:p>
            <a:pPr lvl="1"/>
            <a:r>
              <a:rPr lang="en-GB" sz="2800" dirty="0" smtClean="0"/>
              <a:t>Metadata arrays</a:t>
            </a:r>
          </a:p>
          <a:p>
            <a:pPr lvl="2"/>
            <a:r>
              <a:rPr lang="en-GB" sz="2400" dirty="0" smtClean="0"/>
              <a:t> </a:t>
            </a:r>
            <a:r>
              <a:rPr lang="en-GB" sz="2400" dirty="0" err="1" smtClean="0"/>
              <a:t>crs</a:t>
            </a:r>
            <a:r>
              <a:rPr lang="en-GB" sz="2400" dirty="0" smtClean="0"/>
              <a:t> (EPSG4326</a:t>
            </a:r>
            <a:r>
              <a:rPr lang="en-GB" sz="2400" baseline="0" dirty="0" smtClean="0"/>
              <a:t> declaration)</a:t>
            </a:r>
          </a:p>
          <a:p>
            <a:pPr lvl="2"/>
            <a:r>
              <a:rPr lang="en-GB" sz="2400" dirty="0" smtClean="0"/>
              <a:t>SDN_CRUISE (grouping label e.g. </a:t>
            </a:r>
            <a:r>
              <a:rPr lang="en-GB" sz="2400" dirty="0" smtClean="0"/>
              <a:t>cruise </a:t>
            </a:r>
            <a:r>
              <a:rPr lang="en-GB" sz="2400" dirty="0" smtClean="0"/>
              <a:t>for profiles)</a:t>
            </a:r>
          </a:p>
          <a:p>
            <a:pPr lvl="2"/>
            <a:r>
              <a:rPr lang="en-GB" sz="2400" dirty="0" smtClean="0"/>
              <a:t>SDN_STATION (series label e.g. </a:t>
            </a:r>
            <a:r>
              <a:rPr lang="en-GB" sz="2400" dirty="0" smtClean="0"/>
              <a:t>profile name)</a:t>
            </a:r>
            <a:endParaRPr lang="en-GB" sz="2400" dirty="0" smtClean="0"/>
          </a:p>
          <a:p>
            <a:pPr lvl="2"/>
            <a:r>
              <a:rPr lang="en-GB" sz="2400" dirty="0" smtClean="0"/>
              <a:t>SDN_LOCAL_CDI_ID (local CDI identifier)</a:t>
            </a:r>
          </a:p>
          <a:p>
            <a:pPr lvl="2"/>
            <a:r>
              <a:rPr lang="en-GB" sz="2400" dirty="0" smtClean="0"/>
              <a:t>SDN_EDMO_CODE (namespace for local CDI)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SeaDataNet </a:t>
            </a:r>
            <a:r>
              <a:rPr lang="en-GB" dirty="0" err="1" smtClean="0"/>
              <a:t>NetCDF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Optional extensions</a:t>
            </a:r>
          </a:p>
          <a:p>
            <a:pPr lvl="1"/>
            <a:r>
              <a:rPr lang="en-GB" dirty="0" smtClean="0"/>
              <a:t>Parameter attributes </a:t>
            </a:r>
          </a:p>
          <a:p>
            <a:pPr lvl="2"/>
            <a:r>
              <a:rPr lang="en-GB" dirty="0" smtClean="0"/>
              <a:t> </a:t>
            </a:r>
            <a:r>
              <a:rPr lang="en-GB" dirty="0" err="1" smtClean="0"/>
              <a:t>sdn_instrument_urn</a:t>
            </a:r>
            <a:r>
              <a:rPr lang="en-GB" dirty="0" smtClean="0"/>
              <a:t> (L22 URN)</a:t>
            </a:r>
          </a:p>
          <a:p>
            <a:pPr lvl="2"/>
            <a:r>
              <a:rPr lang="en-GB" baseline="0" dirty="0" smtClean="0"/>
              <a:t> </a:t>
            </a:r>
            <a:r>
              <a:rPr lang="en-GB" baseline="0" dirty="0" err="1" smtClean="0"/>
              <a:t>sdn_instrument_name</a:t>
            </a:r>
            <a:r>
              <a:rPr lang="en-GB" baseline="0" dirty="0" smtClean="0"/>
              <a:t> (L22 </a:t>
            </a:r>
            <a:r>
              <a:rPr lang="en-GB" baseline="0" dirty="0" err="1" smtClean="0"/>
              <a:t>entryTerm</a:t>
            </a:r>
            <a:r>
              <a:rPr lang="en-GB" baseline="0" dirty="0" smtClean="0"/>
              <a:t>)</a:t>
            </a:r>
          </a:p>
          <a:p>
            <a:pPr lvl="1"/>
            <a:r>
              <a:rPr lang="en-GB" dirty="0" smtClean="0"/>
              <a:t>Metadata arrays</a:t>
            </a:r>
          </a:p>
          <a:p>
            <a:pPr lvl="2" indent="-285750"/>
            <a:r>
              <a:rPr lang="en-GB" dirty="0" smtClean="0"/>
              <a:t>SDN_BOT_DEPTH (water depth: mandatory for profiles)</a:t>
            </a:r>
          </a:p>
          <a:p>
            <a:pPr lvl="2"/>
            <a:r>
              <a:rPr lang="en-GB" dirty="0" smtClean="0"/>
              <a:t>SDN_REFERENCES (single XHTML URI - backwards compatibility)</a:t>
            </a:r>
          </a:p>
          <a:p>
            <a:pPr lvl="2"/>
            <a:r>
              <a:rPr lang="en-GB" dirty="0" smtClean="0"/>
              <a:t>SDN_XLINK (multiple XML/XHTML document linkages following XLINK)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Interoperability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7"/>
            <a:ext cx="3610744" cy="3528392"/>
          </a:xfrm>
        </p:spPr>
        <p:txBody>
          <a:bodyPr/>
          <a:lstStyle/>
          <a:p>
            <a:r>
              <a:rPr lang="en-GB" dirty="0" smtClean="0"/>
              <a:t>Design Principle</a:t>
            </a:r>
          </a:p>
          <a:p>
            <a:pPr lvl="1"/>
            <a:r>
              <a:rPr lang="en-GB" dirty="0" smtClean="0"/>
              <a:t>Interoperability through duplication</a:t>
            </a:r>
          </a:p>
          <a:p>
            <a:r>
              <a:rPr lang="en-GB" dirty="0" smtClean="0"/>
              <a:t>Examples</a:t>
            </a:r>
          </a:p>
          <a:p>
            <a:pPr lvl="1"/>
            <a:r>
              <a:rPr lang="en-GB" dirty="0" smtClean="0"/>
              <a:t>Multilingual signs</a:t>
            </a:r>
          </a:p>
          <a:p>
            <a:pPr lvl="1"/>
            <a:r>
              <a:rPr lang="en-GB" dirty="0" smtClean="0"/>
              <a:t>CF Standard Names AND P01 URNs in SeaDataNet </a:t>
            </a:r>
            <a:r>
              <a:rPr lang="en-GB" dirty="0" err="1" smtClean="0"/>
              <a:t>NetCDF</a:t>
            </a:r>
            <a:endParaRPr lang="en-GB" dirty="0"/>
          </a:p>
        </p:txBody>
      </p:sp>
      <p:pic>
        <p:nvPicPr>
          <p:cNvPr id="4" name="Picture 3" descr="MultilingualBewareThiev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1916832"/>
            <a:ext cx="3456384" cy="4320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Interoperability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Flagging conventions are a notorious area of non-interoperability</a:t>
            </a:r>
          </a:p>
          <a:p>
            <a:pPr lvl="1"/>
            <a:r>
              <a:rPr lang="en-GB" dirty="0" smtClean="0"/>
              <a:t>SeaDataNet</a:t>
            </a:r>
          </a:p>
          <a:p>
            <a:pPr lvl="1"/>
            <a:r>
              <a:rPr lang="en-GB" dirty="0" err="1" smtClean="0"/>
              <a:t>OceanSites</a:t>
            </a:r>
            <a:endParaRPr lang="en-GB" dirty="0" smtClean="0"/>
          </a:p>
          <a:p>
            <a:pPr lvl="1"/>
            <a:r>
              <a:rPr lang="en-GB" dirty="0" smtClean="0"/>
              <a:t> ODV</a:t>
            </a:r>
          </a:p>
          <a:p>
            <a:pPr lvl="1"/>
            <a:r>
              <a:rPr lang="en-GB" dirty="0" smtClean="0"/>
              <a:t>ARGO</a:t>
            </a:r>
          </a:p>
          <a:p>
            <a:pPr lvl="1"/>
            <a:r>
              <a:rPr lang="en-GB" dirty="0" smtClean="0"/>
              <a:t>QARTOD</a:t>
            </a:r>
          </a:p>
          <a:p>
            <a:pPr lvl="1"/>
            <a:r>
              <a:rPr lang="en-GB" dirty="0" smtClean="0"/>
              <a:t>IODE</a:t>
            </a:r>
          </a:p>
          <a:p>
            <a:r>
              <a:rPr lang="en-GB" dirty="0" smtClean="0"/>
              <a:t>16 conventions documented in L27 vocabulary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Interoperability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One solution is to attach multiple CF ancillary variable arrays to each co-ordinate or geophysical variable</a:t>
            </a:r>
          </a:p>
          <a:p>
            <a:r>
              <a:rPr lang="en-GB" dirty="0" smtClean="0"/>
              <a:t>Shifts the load from the data consumer to the data provider</a:t>
            </a:r>
          </a:p>
          <a:p>
            <a:r>
              <a:rPr lang="en-GB" dirty="0" smtClean="0"/>
              <a:t>If mapping is involved the data provider is more likely to get it right!</a:t>
            </a:r>
          </a:p>
          <a:p>
            <a:r>
              <a:rPr lang="en-GB" dirty="0" smtClean="0"/>
              <a:t>SeaDataNet </a:t>
            </a:r>
            <a:r>
              <a:rPr lang="en-GB" dirty="0" err="1" smtClean="0"/>
              <a:t>NetCDF</a:t>
            </a:r>
            <a:r>
              <a:rPr lang="en-GB" dirty="0" smtClean="0"/>
              <a:t> specification is the LOWEST COMMON DENOMINATOR</a:t>
            </a:r>
          </a:p>
          <a:p>
            <a:r>
              <a:rPr lang="en-GB" dirty="0" smtClean="0"/>
              <a:t>Embellishment encouraged is it make the data more interoperable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Parameter Naming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CF specifies two parameter attributes for naming each parameter</a:t>
            </a:r>
          </a:p>
          <a:p>
            <a:pPr lvl="1"/>
            <a:r>
              <a:rPr lang="en-GB" dirty="0" smtClean="0"/>
              <a:t>Standard Name (controlled vocabulary)</a:t>
            </a:r>
          </a:p>
          <a:p>
            <a:pPr lvl="1"/>
            <a:r>
              <a:rPr lang="en-GB" dirty="0" smtClean="0"/>
              <a:t>Long Name (free text)</a:t>
            </a:r>
          </a:p>
          <a:p>
            <a:r>
              <a:rPr lang="en-GB" dirty="0" smtClean="0"/>
              <a:t>Standard Names have issues</a:t>
            </a:r>
          </a:p>
          <a:p>
            <a:pPr lvl="1"/>
            <a:r>
              <a:rPr lang="en-GB" dirty="0" smtClean="0"/>
              <a:t>Coverage atmospheric rather than oceanographic</a:t>
            </a:r>
          </a:p>
          <a:p>
            <a:pPr lvl="1"/>
            <a:r>
              <a:rPr lang="en-GB" dirty="0" smtClean="0"/>
              <a:t>Content governance is out of SeaDataNet control and broken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Parameter Naming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SeaDataNet solution</a:t>
            </a:r>
          </a:p>
          <a:p>
            <a:pPr lvl="1"/>
            <a:r>
              <a:rPr lang="en-GB" dirty="0" smtClean="0"/>
              <a:t>Make the Standard Name optional, but strongly recommend its use for the sake of interoperability</a:t>
            </a:r>
          </a:p>
          <a:p>
            <a:pPr lvl="1"/>
            <a:r>
              <a:rPr lang="en-GB" dirty="0" smtClean="0"/>
              <a:t>Therefore Long Name is mandatory (CF rules)</a:t>
            </a:r>
          </a:p>
          <a:p>
            <a:pPr lvl="1"/>
            <a:r>
              <a:rPr lang="en-GB" dirty="0" smtClean="0"/>
              <a:t>Add SeaDataNet namespace parameter attributes</a:t>
            </a:r>
          </a:p>
          <a:p>
            <a:pPr lvl="2"/>
            <a:r>
              <a:rPr lang="en-GB" sz="2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sdn_parameter_urn</a:t>
            </a:r>
            <a:r>
              <a:rPr lang="en-GB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(P01 URN)</a:t>
            </a:r>
            <a:endParaRPr lang="en-GB" sz="2400" dirty="0" smtClean="0"/>
          </a:p>
          <a:p>
            <a:pPr lvl="2"/>
            <a:r>
              <a:rPr lang="en-GB" sz="2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sdn_parameter_name</a:t>
            </a:r>
            <a:r>
              <a:rPr lang="en-GB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(P01 </a:t>
            </a:r>
            <a:r>
              <a:rPr lang="en-GB" sz="2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entryTerm</a:t>
            </a:r>
            <a:r>
              <a:rPr lang="en-GB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endParaRPr lang="en-GB" dirty="0" smtClean="0"/>
          </a:p>
          <a:p>
            <a:pPr lvl="2"/>
            <a:r>
              <a:rPr lang="en-GB" sz="2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sdn_uom_urn</a:t>
            </a:r>
            <a:r>
              <a:rPr lang="en-GB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(P06 URN)</a:t>
            </a:r>
            <a:endParaRPr lang="en-GB" dirty="0" smtClean="0"/>
          </a:p>
          <a:p>
            <a:pPr lvl="2"/>
            <a:r>
              <a:rPr lang="en-GB" sz="2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sdn_uom_name</a:t>
            </a:r>
            <a:r>
              <a:rPr lang="en-GB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(P06 </a:t>
            </a:r>
            <a:r>
              <a:rPr lang="en-GB" sz="24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entryTerm</a:t>
            </a:r>
            <a:r>
              <a:rPr lang="en-GB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Parameter Naming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dirty="0" smtClean="0"/>
              <a:t>SeaDataNet</a:t>
            </a:r>
            <a:r>
              <a:rPr lang="en-GB" baseline="0" dirty="0" smtClean="0"/>
              <a:t> vocabulary URNs</a:t>
            </a:r>
          </a:p>
          <a:p>
            <a:pPr lvl="1"/>
            <a:r>
              <a:rPr lang="en-GB" dirty="0" smtClean="0"/>
              <a:t>Syntax is 'SDN:' || Library || '::' || </a:t>
            </a:r>
            <a:r>
              <a:rPr lang="en-GB" dirty="0" err="1" smtClean="0"/>
              <a:t>ConceptID</a:t>
            </a:r>
            <a:endParaRPr lang="en-GB" dirty="0" smtClean="0"/>
          </a:p>
          <a:p>
            <a:pPr lvl="1"/>
            <a:r>
              <a:rPr lang="en-GB" dirty="0" smtClean="0"/>
              <a:t>Example - SDN:P01::TEMPPR01 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SeaDataNet names</a:t>
            </a:r>
          </a:p>
          <a:p>
            <a:pPr lvl="1"/>
            <a:r>
              <a:rPr lang="en-GB" dirty="0" smtClean="0"/>
              <a:t>Concept </a:t>
            </a:r>
            <a:r>
              <a:rPr lang="en-GB" dirty="0" err="1" smtClean="0"/>
              <a:t>entryTerm</a:t>
            </a:r>
            <a:endParaRPr lang="en-GB" dirty="0" smtClean="0"/>
          </a:p>
          <a:p>
            <a:pPr lvl="1"/>
            <a:r>
              <a:rPr lang="en-GB" dirty="0" smtClean="0"/>
              <a:t>Example - Temperature of the water body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Likewise for units (P06 vocabulary) and instruments (L22 vocabulary)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Mapping Data 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There are five types of SeaDataNet </a:t>
            </a:r>
            <a:r>
              <a:rPr lang="en-GB" dirty="0" err="1" smtClean="0"/>
              <a:t>NetCDF</a:t>
            </a:r>
            <a:r>
              <a:rPr lang="en-GB" dirty="0" smtClean="0"/>
              <a:t> file</a:t>
            </a:r>
          </a:p>
          <a:p>
            <a:r>
              <a:rPr lang="en-GB" dirty="0" smtClean="0"/>
              <a:t>Correspond to the CF 1.6 Feature Types</a:t>
            </a:r>
          </a:p>
          <a:p>
            <a:pPr lvl="1"/>
            <a:r>
              <a:rPr lang="en-GB" dirty="0" smtClean="0"/>
              <a:t>profile</a:t>
            </a:r>
          </a:p>
          <a:p>
            <a:pPr lvl="1"/>
            <a:r>
              <a:rPr lang="en-GB" dirty="0" err="1" smtClean="0"/>
              <a:t>timeSeries</a:t>
            </a:r>
            <a:endParaRPr lang="en-GB" dirty="0" smtClean="0"/>
          </a:p>
          <a:p>
            <a:pPr lvl="1"/>
            <a:r>
              <a:rPr lang="en-GB" dirty="0" smtClean="0"/>
              <a:t>trajectory</a:t>
            </a:r>
          </a:p>
          <a:p>
            <a:pPr lvl="1"/>
            <a:r>
              <a:rPr lang="en-GB" dirty="0" err="1" smtClean="0"/>
              <a:t>timeSeriesProfile</a:t>
            </a:r>
            <a:endParaRPr lang="en-GB" dirty="0" smtClean="0"/>
          </a:p>
          <a:p>
            <a:pPr lvl="1"/>
            <a:r>
              <a:rPr lang="en-GB" dirty="0" err="1" smtClean="0"/>
              <a:t>trajectoryProfile</a:t>
            </a:r>
            <a:endParaRPr lang="en-GB" dirty="0" smtClean="0"/>
          </a:p>
          <a:p>
            <a:r>
              <a:rPr lang="en-GB" dirty="0" smtClean="0"/>
              <a:t>Data need to be mapped onto one of these</a:t>
            </a:r>
          </a:p>
          <a:p>
            <a:r>
              <a:rPr lang="en-GB" dirty="0" smtClean="0"/>
              <a:t>INSTANCE dimension for CF1.6 compatibility</a:t>
            </a:r>
          </a:p>
          <a:p>
            <a:pPr lvl="1"/>
            <a:r>
              <a:rPr lang="en-GB" dirty="0" smtClean="0"/>
              <a:t>Allows multiple series per file</a:t>
            </a:r>
          </a:p>
          <a:p>
            <a:pPr lvl="1"/>
            <a:r>
              <a:rPr lang="en-GB" dirty="0" smtClean="0"/>
              <a:t>Set to 1 for normal SeaDataNet objects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Presentation 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What </a:t>
            </a:r>
            <a:r>
              <a:rPr lang="en-GB" sz="3200" dirty="0" smtClean="0"/>
              <a:t>are </a:t>
            </a:r>
            <a:r>
              <a:rPr lang="en-GB" sz="3200" dirty="0" err="1"/>
              <a:t>N</a:t>
            </a:r>
            <a:r>
              <a:rPr lang="en-GB" sz="3200" dirty="0" err="1" smtClean="0"/>
              <a:t>etCDF</a:t>
            </a:r>
            <a:r>
              <a:rPr lang="en-GB" sz="3200" dirty="0" smtClean="0"/>
              <a:t> and CF?</a:t>
            </a:r>
          </a:p>
          <a:p>
            <a:r>
              <a:rPr lang="en-GB" sz="3200" dirty="0" smtClean="0"/>
              <a:t>SeaDataNet profiling</a:t>
            </a:r>
            <a:r>
              <a:rPr lang="en-GB" sz="3200" baseline="0" dirty="0" smtClean="0"/>
              <a:t> of </a:t>
            </a:r>
            <a:r>
              <a:rPr lang="en-GB" sz="3200" dirty="0" smtClean="0"/>
              <a:t>CF1.6</a:t>
            </a:r>
          </a:p>
          <a:p>
            <a:r>
              <a:rPr lang="en-GB" sz="3200" dirty="0" smtClean="0"/>
              <a:t>Interoperability</a:t>
            </a:r>
          </a:p>
          <a:p>
            <a:r>
              <a:rPr lang="en-GB" sz="3200" dirty="0" smtClean="0"/>
              <a:t>Parameter Naming</a:t>
            </a:r>
          </a:p>
          <a:p>
            <a:r>
              <a:rPr lang="en-GB" sz="3200" dirty="0"/>
              <a:t>Mapping data types </a:t>
            </a:r>
            <a:r>
              <a:rPr lang="en-GB" sz="3200" dirty="0" smtClean="0"/>
              <a:t>onto SeaDataNet </a:t>
            </a:r>
            <a:r>
              <a:rPr lang="en-GB" sz="3200" dirty="0" err="1" smtClean="0"/>
              <a:t>NetCDF</a:t>
            </a:r>
            <a:endParaRPr lang="en-GB" sz="3200" dirty="0" smtClean="0"/>
          </a:p>
          <a:p>
            <a:r>
              <a:rPr lang="en-GB" sz="3200" dirty="0" smtClean="0"/>
              <a:t>Further </a:t>
            </a:r>
            <a:r>
              <a:rPr lang="en-GB" sz="3200" dirty="0"/>
              <a:t>profiling of SeaDataNet </a:t>
            </a:r>
            <a:r>
              <a:rPr lang="en-GB" sz="3200" dirty="0" err="1" smtClean="0"/>
              <a:t>NetCDF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Mapping Data 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profile</a:t>
            </a:r>
          </a:p>
          <a:p>
            <a:pPr lvl="1"/>
            <a:r>
              <a:rPr lang="en-GB" sz="3200" dirty="0" smtClean="0"/>
              <a:t>Measurements in one place, one time, many depths</a:t>
            </a:r>
          </a:p>
          <a:p>
            <a:pPr lvl="1"/>
            <a:r>
              <a:rPr lang="en-GB" sz="3200" dirty="0" smtClean="0"/>
              <a:t>Examples are CTD, XBT, bottle data, </a:t>
            </a:r>
            <a:r>
              <a:rPr lang="en-GB" sz="3200" dirty="0" err="1" smtClean="0"/>
              <a:t>radiosondes</a:t>
            </a:r>
            <a:r>
              <a:rPr lang="en-GB" sz="3200" dirty="0" smtClean="0"/>
              <a:t>, etc.</a:t>
            </a:r>
          </a:p>
          <a:p>
            <a:pPr lvl="1"/>
            <a:r>
              <a:rPr lang="en-GB" sz="3200" dirty="0" smtClean="0"/>
              <a:t>SeaDataNet considers z co-ordinate to always be spatial for profiles (depth, pressure, height)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Mapping Data 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 smtClean="0"/>
              <a:t>timeSeries</a:t>
            </a:r>
            <a:endParaRPr lang="en-GB" dirty="0" smtClean="0"/>
          </a:p>
          <a:p>
            <a:pPr lvl="1"/>
            <a:r>
              <a:rPr lang="en-GB" dirty="0" smtClean="0"/>
              <a:t>Measurements in one place, one depth, but at many different times</a:t>
            </a:r>
          </a:p>
          <a:p>
            <a:pPr lvl="1"/>
            <a:r>
              <a:rPr lang="en-GB" dirty="0" smtClean="0"/>
              <a:t>Examples are recording current meter record, seafloor pressure gauge, moored temperature logger</a:t>
            </a:r>
          </a:p>
          <a:p>
            <a:pPr lvl="1"/>
            <a:r>
              <a:rPr lang="en-GB" dirty="0" smtClean="0"/>
              <a:t>SeaDataNet requires a height/depth co-ordinate variable with one value per series (nominal covering all time steps)</a:t>
            </a:r>
          </a:p>
          <a:p>
            <a:pPr lvl="1"/>
            <a:r>
              <a:rPr lang="en-GB" dirty="0" smtClean="0"/>
              <a:t>Also possible to include pressure or depth as a geophysical variable (value for each time step), but this is NOT a co-ordinate variable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Mapping Data 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trajectory</a:t>
            </a:r>
          </a:p>
          <a:p>
            <a:pPr lvl="1"/>
            <a:r>
              <a:rPr lang="en-GB" dirty="0" smtClean="0"/>
              <a:t>Like </a:t>
            </a:r>
            <a:r>
              <a:rPr lang="en-GB" dirty="0" err="1" smtClean="0"/>
              <a:t>timeSeries</a:t>
            </a:r>
            <a:r>
              <a:rPr lang="en-GB" dirty="0" smtClean="0"/>
              <a:t> but measurements in a different place for each time step</a:t>
            </a:r>
          </a:p>
          <a:p>
            <a:pPr lvl="1"/>
            <a:r>
              <a:rPr lang="en-GB" dirty="0" smtClean="0"/>
              <a:t>Can be 2D or 3D. Either can have a depth/height/pressure co-ordinate variable with one value per time step</a:t>
            </a:r>
          </a:p>
          <a:p>
            <a:pPr lvl="1"/>
            <a:r>
              <a:rPr lang="en-GB" dirty="0" smtClean="0"/>
              <a:t>Only one z co-ordinate value per time step</a:t>
            </a:r>
          </a:p>
          <a:p>
            <a:pPr lvl="1"/>
            <a:r>
              <a:rPr lang="en-GB" dirty="0" smtClean="0"/>
              <a:t>Examples are </a:t>
            </a:r>
            <a:r>
              <a:rPr lang="en-GB" dirty="0" err="1" smtClean="0"/>
              <a:t>thermosalinograph</a:t>
            </a:r>
            <a:r>
              <a:rPr lang="en-GB" dirty="0" smtClean="0"/>
              <a:t> or AUV-mounted CTD data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Mapping Data 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timeSeriesProfile</a:t>
            </a:r>
            <a:r>
              <a:rPr lang="en-GB" dirty="0" smtClean="0"/>
              <a:t> and </a:t>
            </a:r>
            <a:r>
              <a:rPr lang="en-GB" dirty="0" err="1" smtClean="0"/>
              <a:t>trajectoryProfile</a:t>
            </a:r>
            <a:endParaRPr lang="en-GB" dirty="0" smtClean="0"/>
          </a:p>
          <a:p>
            <a:endParaRPr lang="en-GB" dirty="0" smtClean="0"/>
          </a:p>
          <a:p>
            <a:pPr lvl="1"/>
            <a:r>
              <a:rPr lang="en-GB" dirty="0" smtClean="0"/>
              <a:t>Conceptually a little more difficult</a:t>
            </a:r>
          </a:p>
          <a:p>
            <a:pPr lvl="2"/>
            <a:r>
              <a:rPr lang="en-GB" dirty="0" smtClean="0"/>
              <a:t>Think of </a:t>
            </a:r>
            <a:r>
              <a:rPr lang="en-GB" dirty="0" err="1" smtClean="0"/>
              <a:t>timeSeries</a:t>
            </a:r>
            <a:r>
              <a:rPr lang="en-GB" dirty="0" smtClean="0"/>
              <a:t> or trajectory as referring to the platform</a:t>
            </a:r>
          </a:p>
          <a:p>
            <a:pPr lvl="2"/>
            <a:r>
              <a:rPr lang="en-GB" dirty="0" smtClean="0"/>
              <a:t>Tagged onto these are</a:t>
            </a:r>
          </a:p>
          <a:p>
            <a:pPr lvl="3"/>
            <a:r>
              <a:rPr lang="en-GB" dirty="0" smtClean="0"/>
              <a:t>Profile z co-ordinates for each time step</a:t>
            </a:r>
          </a:p>
          <a:p>
            <a:pPr lvl="3"/>
            <a:r>
              <a:rPr lang="en-GB" dirty="0" smtClean="0"/>
              <a:t>Data values for each profile z co-ordinate value at each time step</a:t>
            </a:r>
          </a:p>
          <a:p>
            <a:pPr lvl="3"/>
            <a:r>
              <a:rPr lang="en-GB" dirty="0" smtClean="0"/>
              <a:t>Profile z co-ordinates can be spatial (e.g. ADCP bin depth) but non-spatial parameters (e.g. wavelength) are also permitted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Mapping Data 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/>
              <a:t>timeSeriesProfile</a:t>
            </a:r>
            <a:endParaRPr lang="en-GB" dirty="0" smtClean="0"/>
          </a:p>
          <a:p>
            <a:pPr lvl="1"/>
            <a:r>
              <a:rPr lang="en-GB" dirty="0" smtClean="0"/>
              <a:t>Platform is in the same place for every time step</a:t>
            </a:r>
          </a:p>
          <a:p>
            <a:pPr lvl="1"/>
            <a:r>
              <a:rPr lang="en-GB" dirty="0" smtClean="0"/>
              <a:t>One depth value per series required</a:t>
            </a:r>
          </a:p>
          <a:p>
            <a:pPr lvl="1"/>
            <a:r>
              <a:rPr lang="en-GB" dirty="0" smtClean="0"/>
              <a:t>Depth array (INSTANCE, MAXT) with one value per time step permitted as a geophysical variable </a:t>
            </a:r>
          </a:p>
          <a:p>
            <a:pPr lvl="1"/>
            <a:r>
              <a:rPr lang="en-GB" dirty="0" smtClean="0"/>
              <a:t>Example is moored ADCP data</a:t>
            </a:r>
          </a:p>
          <a:p>
            <a:pPr lvl="2"/>
            <a:r>
              <a:rPr lang="en-GB" dirty="0" smtClean="0"/>
              <a:t>PROFZ - profile Z co-ordinate array (INSTANCE, MAXT, MAXZ) contains bin depths</a:t>
            </a:r>
          </a:p>
          <a:p>
            <a:pPr lvl="2"/>
            <a:r>
              <a:rPr lang="en-GB" dirty="0" smtClean="0"/>
              <a:t>Geophysical variables</a:t>
            </a:r>
          </a:p>
          <a:p>
            <a:pPr lvl="3"/>
            <a:r>
              <a:rPr lang="en-GB" dirty="0" smtClean="0"/>
              <a:t>For each bin - e.g. current  velocity (INSTANCE, MAXT, MAXZ)</a:t>
            </a:r>
          </a:p>
          <a:p>
            <a:pPr lvl="3"/>
            <a:r>
              <a:rPr lang="en-GB" dirty="0" smtClean="0"/>
              <a:t>One per time step - e.g. instrument water temperature sensor  (INSTANCE,MAXT)</a:t>
            </a:r>
          </a:p>
          <a:p>
            <a:pPr lvl="1"/>
            <a:r>
              <a:rPr lang="en-GB" dirty="0" smtClean="0"/>
              <a:t>Also fits thermistor chains, particle </a:t>
            </a:r>
            <a:r>
              <a:rPr lang="en-GB" dirty="0" err="1" smtClean="0"/>
              <a:t>sizer</a:t>
            </a:r>
            <a:r>
              <a:rPr lang="en-GB" dirty="0" smtClean="0"/>
              <a:t> time series and spectral radiometer time series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Mapping Data 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 smtClean="0"/>
              <a:t>trajectoryProfile</a:t>
            </a:r>
            <a:endParaRPr lang="en-GB" dirty="0" smtClean="0"/>
          </a:p>
          <a:p>
            <a:pPr lvl="1"/>
            <a:r>
              <a:rPr lang="en-GB" dirty="0" smtClean="0"/>
              <a:t>Platform in a different place for each time step</a:t>
            </a:r>
          </a:p>
          <a:p>
            <a:pPr lvl="1"/>
            <a:r>
              <a:rPr lang="en-GB" dirty="0" smtClean="0"/>
              <a:t>Platform latitude, longitude and depth (INSTANCE,</a:t>
            </a:r>
            <a:r>
              <a:rPr lang="en-GB" baseline="0" dirty="0" smtClean="0"/>
              <a:t> MAXT) arrays (so will cope with AUV ADCP data)</a:t>
            </a:r>
          </a:p>
          <a:p>
            <a:pPr lvl="1"/>
            <a:r>
              <a:rPr lang="en-GB" dirty="0" smtClean="0"/>
              <a:t>Example is vessel-mounted ADCP data</a:t>
            </a:r>
          </a:p>
          <a:p>
            <a:pPr lvl="2"/>
            <a:r>
              <a:rPr lang="en-GB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PROFZ - profile Z co-ordinate array (INSTANCE, MAXT, MAXZ) contains bin depths</a:t>
            </a:r>
            <a:endParaRPr lang="en-GB" sz="2400" dirty="0" smtClean="0"/>
          </a:p>
          <a:p>
            <a:pPr lvl="2"/>
            <a:r>
              <a:rPr lang="en-GB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Geophysical variables</a:t>
            </a:r>
            <a:endParaRPr lang="en-GB" dirty="0" smtClean="0"/>
          </a:p>
          <a:p>
            <a:pPr lvl="3"/>
            <a:r>
              <a:rPr lang="en-GB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each bin - e.g. current  velocity (INSTANCE, MAXT, MAXZ)</a:t>
            </a:r>
            <a:endParaRPr lang="en-GB" dirty="0" smtClean="0"/>
          </a:p>
          <a:p>
            <a:pPr lvl="3"/>
            <a:r>
              <a:rPr lang="en-GB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 per time step - e.g. bottom-tracking data  (INSTANCE,MAXT)</a:t>
            </a:r>
          </a:p>
          <a:p>
            <a:pPr lvl="1"/>
            <a:r>
              <a:rPr lang="en-GB" dirty="0" smtClean="0"/>
              <a:t>Also fits towed thermistor chains, AUV-mounted optical plankton counter or particle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sizer</a:t>
            </a:r>
            <a:endParaRPr lang="en-GB" baseline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Mapping Data Types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Introducing a little bit of controversy</a:t>
            </a:r>
          </a:p>
          <a:p>
            <a:pPr lvl="1"/>
            <a:r>
              <a:rPr lang="en-GB" dirty="0" smtClean="0"/>
              <a:t>The ODV extension for biological data introduces the idea of species as a dimension</a:t>
            </a:r>
          </a:p>
          <a:p>
            <a:pPr lvl="1"/>
            <a:r>
              <a:rPr lang="en-GB" dirty="0" smtClean="0"/>
              <a:t>Therefore PROFZ could be a LSID or numeric equivalent such </a:t>
            </a:r>
            <a:r>
              <a:rPr lang="en-GB" dirty="0" err="1" smtClean="0"/>
              <a:t>AphiaID</a:t>
            </a:r>
            <a:endParaRPr lang="en-GB" dirty="0" smtClean="0"/>
          </a:p>
          <a:p>
            <a:pPr lvl="1"/>
            <a:r>
              <a:rPr lang="en-GB" dirty="0" smtClean="0"/>
              <a:t>A </a:t>
            </a:r>
            <a:r>
              <a:rPr lang="en-GB" dirty="0" err="1" smtClean="0"/>
              <a:t>zoobenthos</a:t>
            </a:r>
            <a:r>
              <a:rPr lang="en-GB" dirty="0" smtClean="0"/>
              <a:t> biomass survey could therefore be mapped onto </a:t>
            </a:r>
            <a:r>
              <a:rPr lang="en-GB" dirty="0" err="1" smtClean="0"/>
              <a:t>trajectoryProfile</a:t>
            </a:r>
            <a:r>
              <a:rPr lang="en-GB" dirty="0" smtClean="0"/>
              <a:t> SeaDataNet </a:t>
            </a:r>
            <a:r>
              <a:rPr lang="en-GB" dirty="0" err="1" smtClean="0"/>
              <a:t>NetCDF</a:t>
            </a:r>
            <a:endParaRPr lang="en-GB" dirty="0" smtClean="0"/>
          </a:p>
          <a:p>
            <a:pPr lvl="1"/>
            <a:r>
              <a:rPr lang="en-GB" dirty="0" smtClean="0"/>
              <a:t>Biological data in a binary format!!!</a:t>
            </a:r>
          </a:p>
          <a:p>
            <a:pPr lvl="1"/>
            <a:r>
              <a:rPr lang="en-GB" dirty="0" smtClean="0"/>
              <a:t>Would need an Excel import tool for it to be accepted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SeaDataNet </a:t>
            </a:r>
            <a:r>
              <a:rPr lang="en-GB" dirty="0" err="1" smtClean="0"/>
              <a:t>NetCDF</a:t>
            </a:r>
            <a:r>
              <a:rPr lang="en-GB" dirty="0" smtClean="0"/>
              <a:t> Profiling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SeaDataNet format specification is a lowest common denominator</a:t>
            </a:r>
          </a:p>
          <a:p>
            <a:r>
              <a:rPr lang="en-GB" dirty="0" smtClean="0"/>
              <a:t>Further restrictions and extensions may be specified to cover requirements for specific types of data</a:t>
            </a:r>
          </a:p>
          <a:p>
            <a:r>
              <a:rPr lang="en-GB" dirty="0" smtClean="0"/>
              <a:t>For example:</a:t>
            </a:r>
          </a:p>
          <a:p>
            <a:pPr lvl="1"/>
            <a:r>
              <a:rPr lang="en-GB" dirty="0" smtClean="0"/>
              <a:t>Making geophysical variables mandatory</a:t>
            </a:r>
          </a:p>
          <a:p>
            <a:pPr lvl="2"/>
            <a:r>
              <a:rPr lang="en-GB" dirty="0" smtClean="0"/>
              <a:t>Platform velocity required for relative wind direction data</a:t>
            </a:r>
          </a:p>
          <a:p>
            <a:pPr lvl="1"/>
            <a:r>
              <a:rPr lang="en-GB" dirty="0" smtClean="0"/>
              <a:t>Mandatory data-type specific metadata</a:t>
            </a:r>
          </a:p>
          <a:p>
            <a:pPr lvl="2"/>
            <a:r>
              <a:rPr lang="en-GB" dirty="0" smtClean="0"/>
              <a:t>SDN_XLINK in XBT data to the MO C3 vocabulary to provide access to the drop rate equation</a:t>
            </a:r>
          </a:p>
          <a:p>
            <a:pPr lvl="2"/>
            <a:r>
              <a:rPr lang="en-GB" dirty="0" smtClean="0"/>
              <a:t>SDN_XLINK in cruise data to CSR document providing access to information like PSO name 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SeaDataNet </a:t>
            </a:r>
            <a:r>
              <a:rPr lang="en-GB" dirty="0" err="1" smtClean="0"/>
              <a:t>NetCDF</a:t>
            </a:r>
            <a:r>
              <a:rPr lang="en-GB" dirty="0" smtClean="0"/>
              <a:t> Profiling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Nemo</a:t>
            </a:r>
            <a:r>
              <a:rPr lang="en-GB" dirty="0" smtClean="0"/>
              <a:t> software already profiles the basic SeaDataNet specification through the inclusion of additional global attributes</a:t>
            </a:r>
          </a:p>
          <a:p>
            <a:r>
              <a:rPr lang="en-GB" dirty="0" smtClean="0"/>
              <a:t>Should a manual documenting SeaDataNet format for every type of oceanographic data (CTD, moored ADCP, VMADCP, etc.) be produced?</a:t>
            </a:r>
          </a:p>
          <a:p>
            <a:pPr lvl="1"/>
            <a:r>
              <a:rPr lang="en-GB" dirty="0" smtClean="0"/>
              <a:t>Requires extensive domain knowledge</a:t>
            </a:r>
          </a:p>
          <a:p>
            <a:pPr lvl="1"/>
            <a:r>
              <a:rPr lang="en-GB" dirty="0" smtClean="0"/>
              <a:t>Stretches capabilities of technical expert groups like SeaDataNet TTT</a:t>
            </a:r>
          </a:p>
          <a:p>
            <a:pPr lvl="1"/>
            <a:r>
              <a:rPr lang="en-GB" dirty="0" smtClean="0"/>
              <a:t>Would have to be produced by user communities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SeaDataNet </a:t>
            </a:r>
            <a:r>
              <a:rPr lang="en-GB" dirty="0" err="1" smtClean="0"/>
              <a:t>NetCDF</a:t>
            </a:r>
            <a:r>
              <a:rPr lang="en-GB" dirty="0" smtClean="0"/>
              <a:t> Profiling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Documenting specific data types</a:t>
            </a:r>
          </a:p>
          <a:p>
            <a:pPr lvl="1"/>
            <a:r>
              <a:rPr lang="en-GB" sz="3200" dirty="0" smtClean="0"/>
              <a:t>A better approach might be:</a:t>
            </a:r>
          </a:p>
          <a:p>
            <a:pPr lvl="2"/>
            <a:r>
              <a:rPr lang="en-GB" sz="2800" dirty="0" smtClean="0"/>
              <a:t>Identify community best practice </a:t>
            </a:r>
          </a:p>
          <a:p>
            <a:pPr lvl="2"/>
            <a:r>
              <a:rPr lang="en-GB" sz="2800" dirty="0" smtClean="0"/>
              <a:t>Capture it</a:t>
            </a:r>
          </a:p>
          <a:p>
            <a:pPr lvl="2"/>
            <a:r>
              <a:rPr lang="en-GB" sz="2800" dirty="0" smtClean="0"/>
              <a:t>Build a library of example data files</a:t>
            </a:r>
          </a:p>
          <a:p>
            <a:pPr lvl="2"/>
            <a:endParaRPr lang="en-GB" sz="2800" dirty="0" smtClean="0"/>
          </a:p>
          <a:p>
            <a:pPr algn="ctr">
              <a:buNone/>
            </a:pPr>
            <a:r>
              <a:rPr lang="en-GB" sz="3200" dirty="0" smtClean="0"/>
              <a:t>That's All Folks!!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NetCDF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Network Common Data Form (</a:t>
            </a:r>
            <a:r>
              <a:rPr lang="en-GB" dirty="0" err="1" smtClean="0"/>
              <a:t>NetCDF</a:t>
            </a:r>
            <a:r>
              <a:rPr lang="en-GB" dirty="0" smtClean="0"/>
              <a:t>) is </a:t>
            </a:r>
            <a:r>
              <a:rPr lang="en-GB" dirty="0"/>
              <a:t>an interface for array-oriented data access and a library that provides an implementation of the interface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What does this mean?</a:t>
            </a:r>
          </a:p>
          <a:p>
            <a:pPr lvl="1"/>
            <a:r>
              <a:rPr lang="en-GB" dirty="0" err="1" smtClean="0"/>
              <a:t>NetCDF</a:t>
            </a:r>
            <a:r>
              <a:rPr lang="en-GB" dirty="0" smtClean="0"/>
              <a:t> is a data model rather than a data format</a:t>
            </a:r>
          </a:p>
          <a:p>
            <a:pPr lvl="1"/>
            <a:r>
              <a:rPr lang="en-GB" dirty="0" smtClean="0"/>
              <a:t>Data in </a:t>
            </a:r>
            <a:r>
              <a:rPr lang="en-GB" dirty="0" err="1" smtClean="0"/>
              <a:t>NetCDF</a:t>
            </a:r>
            <a:r>
              <a:rPr lang="en-GB" dirty="0" smtClean="0"/>
              <a:t> are accessed by API or tools calling that API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NetCDF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Practical points</a:t>
            </a:r>
          </a:p>
          <a:p>
            <a:pPr lvl="1"/>
            <a:r>
              <a:rPr lang="en-GB" sz="2800" dirty="0" smtClean="0"/>
              <a:t>Binary data format</a:t>
            </a:r>
          </a:p>
          <a:p>
            <a:pPr lvl="1"/>
            <a:r>
              <a:rPr lang="en-GB" sz="2800" dirty="0" smtClean="0"/>
              <a:t>Details of underlying format depends upon API library version (NetCDF3, NetCDF4, HDF5)</a:t>
            </a:r>
          </a:p>
          <a:p>
            <a:pPr lvl="1"/>
            <a:r>
              <a:rPr lang="en-GB" sz="2800" dirty="0" smtClean="0"/>
              <a:t>API initially developed for C and Fortran</a:t>
            </a:r>
          </a:p>
          <a:p>
            <a:pPr lvl="1"/>
            <a:r>
              <a:rPr lang="en-GB" sz="2800" dirty="0" err="1" smtClean="0"/>
              <a:t>Matlab</a:t>
            </a:r>
            <a:r>
              <a:rPr lang="en-GB" sz="2800" dirty="0" smtClean="0"/>
              <a:t> and Java now available</a:t>
            </a:r>
          </a:p>
          <a:p>
            <a:pPr lvl="1"/>
            <a:r>
              <a:rPr lang="en-GB" sz="2800" dirty="0" err="1" smtClean="0"/>
              <a:t>NetCDF</a:t>
            </a:r>
            <a:r>
              <a:rPr lang="en-GB" sz="2800" dirty="0" smtClean="0"/>
              <a:t> developed and supported by </a:t>
            </a:r>
            <a:r>
              <a:rPr lang="en-GB" sz="2800" dirty="0" err="1" smtClean="0"/>
              <a:t>UniData</a:t>
            </a:r>
            <a:r>
              <a:rPr lang="en-GB" sz="2800" dirty="0" smtClean="0"/>
              <a:t> in Boulder Colorado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CF Conventions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Climate and Forecast Metadata Conventions (CF) is a ‘profile’ of the </a:t>
            </a:r>
            <a:r>
              <a:rPr lang="en-GB" dirty="0" err="1" smtClean="0"/>
              <a:t>NetCDF</a:t>
            </a:r>
            <a:r>
              <a:rPr lang="en-GB" dirty="0" smtClean="0"/>
              <a:t> data model designed to enhance data interoperability</a:t>
            </a:r>
          </a:p>
          <a:p>
            <a:r>
              <a:rPr lang="en-GB" dirty="0" smtClean="0"/>
              <a:t>Developed by the global atmosphere-ocean coupled modelling community to provide interoperability for IPCC </a:t>
            </a:r>
            <a:r>
              <a:rPr lang="en-GB" dirty="0" err="1" smtClean="0"/>
              <a:t>intercomparisons</a:t>
            </a:r>
            <a:endParaRPr lang="en-GB" dirty="0" smtClean="0"/>
          </a:p>
          <a:p>
            <a:r>
              <a:rPr lang="en-GB" dirty="0" smtClean="0"/>
              <a:t>Governed on an open community model based around e-mail list server and </a:t>
            </a:r>
            <a:r>
              <a:rPr lang="en-GB" dirty="0" err="1" smtClean="0"/>
              <a:t>Trac</a:t>
            </a:r>
            <a:r>
              <a:rPr lang="en-GB" dirty="0" smtClean="0"/>
              <a:t> moderated by a committee with voting rights (should they ever be needed)</a:t>
            </a:r>
          </a:p>
          <a:p>
            <a:r>
              <a:rPr lang="en-GB" dirty="0" smtClean="0"/>
              <a:t>Adopted by SeaDataNet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CF Conventions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A ‘profile’ reduces the number of degrees of freedom in a data model by:</a:t>
            </a:r>
          </a:p>
          <a:p>
            <a:pPr lvl="1"/>
            <a:r>
              <a:rPr lang="en-GB" dirty="0" smtClean="0"/>
              <a:t> Modelling the model</a:t>
            </a:r>
          </a:p>
          <a:p>
            <a:pPr lvl="2"/>
            <a:r>
              <a:rPr lang="en-GB" dirty="0" smtClean="0"/>
              <a:t>CF concepts of co-ordinate, geophysical and ancillary variables</a:t>
            </a:r>
          </a:p>
          <a:p>
            <a:pPr lvl="2"/>
            <a:r>
              <a:rPr lang="en-GB" dirty="0" smtClean="0"/>
              <a:t>Global and parameter attribute naming and status (mandatory, conditional, recommended)</a:t>
            </a:r>
          </a:p>
          <a:p>
            <a:pPr lvl="2"/>
            <a:r>
              <a:rPr lang="en-GB" dirty="0" smtClean="0"/>
              <a:t>Establishing rules (e.g. Geophysical variable must be linked to at least one co-ordinate variable)</a:t>
            </a:r>
          </a:p>
          <a:p>
            <a:pPr lvl="1"/>
            <a:r>
              <a:rPr lang="en-GB" dirty="0" smtClean="0"/>
              <a:t>Standardising semantics through controlled vocabularies</a:t>
            </a:r>
          </a:p>
          <a:p>
            <a:pPr lvl="2"/>
            <a:r>
              <a:rPr lang="en-GB" dirty="0" smtClean="0"/>
              <a:t>Standard Names</a:t>
            </a:r>
          </a:p>
          <a:p>
            <a:pPr lvl="2"/>
            <a:r>
              <a:rPr lang="en-GB" dirty="0" smtClean="0"/>
              <a:t>Cell Methods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CF Conventions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CF developed by GCM modelling community</a:t>
            </a:r>
          </a:p>
          <a:p>
            <a:pPr lvl="1"/>
            <a:r>
              <a:rPr lang="en-GB" dirty="0" smtClean="0"/>
              <a:t>Versions 1.0 to 1.5 only supported gridded data</a:t>
            </a:r>
          </a:p>
          <a:p>
            <a:pPr lvl="1"/>
            <a:r>
              <a:rPr lang="en-GB" dirty="0" smtClean="0"/>
              <a:t>Strong atmospheric science bias in the design principles and the semantic resources like Standard Names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CF 1.6 developed by John Carron of </a:t>
            </a:r>
            <a:r>
              <a:rPr lang="en-GB" dirty="0" err="1" smtClean="0"/>
              <a:t>UniData</a:t>
            </a:r>
            <a:r>
              <a:rPr lang="en-GB" dirty="0" smtClean="0"/>
              <a:t> to support ‘point data’</a:t>
            </a:r>
          </a:p>
          <a:p>
            <a:r>
              <a:rPr lang="en-GB" dirty="0" smtClean="0"/>
              <a:t>CF1.6 based on the concept of ‘feature type’ defined by co-ordinate variable patterns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SeaDataNet </a:t>
            </a:r>
            <a:r>
              <a:rPr lang="en-GB" dirty="0" err="1" smtClean="0"/>
              <a:t>NetCDF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Two types of </a:t>
            </a:r>
            <a:r>
              <a:rPr lang="en-GB" dirty="0" err="1" smtClean="0"/>
              <a:t>NetCDF</a:t>
            </a:r>
            <a:r>
              <a:rPr lang="en-GB" dirty="0" smtClean="0"/>
              <a:t> used in SeaDataNet</a:t>
            </a:r>
          </a:p>
          <a:p>
            <a:pPr lvl="1"/>
            <a:r>
              <a:rPr lang="en-GB" dirty="0" smtClean="0"/>
              <a:t>CF 1.5 profile for gridded data (L24 = CF) - largely out of scope for this presentation</a:t>
            </a:r>
          </a:p>
          <a:p>
            <a:pPr lvl="2"/>
            <a:r>
              <a:rPr lang="en-GB" dirty="0" smtClean="0"/>
              <a:t>CF1.5 plus SeaDataNet P01/P06 parameter attributes and metadata linkage arrays (SDN_CRUISE, SDN_STATION, SDN_LOCAL_CDI_ID and SDN_EDMO_CODE) from CFPOINT</a:t>
            </a:r>
          </a:p>
          <a:p>
            <a:pPr lvl="1"/>
            <a:r>
              <a:rPr lang="en-GB" dirty="0" smtClean="0"/>
              <a:t>CF 1.6 profile for point data (L24 = CFPOINT)</a:t>
            </a:r>
          </a:p>
          <a:p>
            <a:r>
              <a:rPr lang="en-GB" dirty="0" smtClean="0"/>
              <a:t>CFPOINT profile modifies CF 1.6 as follows</a:t>
            </a:r>
          </a:p>
          <a:p>
            <a:pPr lvl="1"/>
            <a:r>
              <a:rPr lang="en-GB" dirty="0" smtClean="0"/>
              <a:t>Point </a:t>
            </a:r>
            <a:r>
              <a:rPr lang="en-GB" baseline="0" dirty="0" smtClean="0"/>
              <a:t>feature type excluded</a:t>
            </a:r>
          </a:p>
          <a:p>
            <a:pPr lvl="1"/>
            <a:r>
              <a:rPr lang="en-GB" dirty="0" smtClean="0"/>
              <a:t>Additional conventions</a:t>
            </a:r>
            <a:endParaRPr lang="en-GB" baseline="0" dirty="0" smtClean="0"/>
          </a:p>
          <a:p>
            <a:pPr lvl="1"/>
            <a:r>
              <a:rPr lang="en-GB" baseline="0" dirty="0" smtClean="0"/>
              <a:t>Additional mandatory attributes</a:t>
            </a:r>
            <a:r>
              <a:rPr lang="en-GB" dirty="0" smtClean="0"/>
              <a:t> and metadata arrays</a:t>
            </a:r>
            <a:endParaRPr lang="en-GB" baseline="0" dirty="0" smtClean="0"/>
          </a:p>
          <a:p>
            <a:pPr lvl="1"/>
            <a:r>
              <a:rPr lang="en-GB" baseline="0" dirty="0" smtClean="0"/>
              <a:t>Additional </a:t>
            </a:r>
            <a:r>
              <a:rPr lang="en-GB" dirty="0" smtClean="0"/>
              <a:t>optional attributes and metadata arrays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SeaDataNet </a:t>
            </a:r>
            <a:r>
              <a:rPr lang="en-GB" dirty="0" err="1" smtClean="0"/>
              <a:t>NetCDF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GB" dirty="0" smtClean="0"/>
              <a:t>Additional conventions</a:t>
            </a:r>
          </a:p>
          <a:p>
            <a:pPr lvl="1"/>
            <a:r>
              <a:rPr lang="en-GB" dirty="0" smtClean="0"/>
              <a:t>Representation</a:t>
            </a:r>
            <a:r>
              <a:rPr lang="en-GB" baseline="0" dirty="0" smtClean="0"/>
              <a:t> of time is </a:t>
            </a:r>
            <a:r>
              <a:rPr lang="en-GB" dirty="0" smtClean="0"/>
              <a:t>UT expressed as Chronological Julian Day</a:t>
            </a:r>
            <a:endParaRPr lang="en-GB" baseline="0" dirty="0" smtClean="0"/>
          </a:p>
          <a:p>
            <a:pPr lvl="1"/>
            <a:r>
              <a:rPr lang="en-GB" baseline="0" dirty="0" smtClean="0"/>
              <a:t>Representation of position is a</a:t>
            </a:r>
            <a:r>
              <a:rPr lang="en-GB" dirty="0" smtClean="0"/>
              <a:t>ctual or assumed EPSG4326 (WGS-84 2D geographic co-ordinates)</a:t>
            </a:r>
          </a:p>
          <a:p>
            <a:pPr lvl="1"/>
            <a:r>
              <a:rPr lang="en-GB" dirty="0" smtClean="0"/>
              <a:t>Mandatory depth/height for time series</a:t>
            </a:r>
          </a:p>
          <a:p>
            <a:pPr lvl="1"/>
            <a:r>
              <a:rPr lang="en-GB" dirty="0" smtClean="0"/>
              <a:t>Names of x, y and z co-ordinate variables are fixed</a:t>
            </a:r>
          </a:p>
          <a:p>
            <a:pPr lvl="1"/>
            <a:r>
              <a:rPr lang="en-GB" dirty="0" smtClean="0"/>
              <a:t>‘Position’ SeaDataNet QC flag ancillary variable for </a:t>
            </a:r>
            <a:r>
              <a:rPr lang="en-GB" dirty="0" err="1" smtClean="0"/>
              <a:t>latitude+longitude</a:t>
            </a:r>
            <a:endParaRPr lang="en-GB" dirty="0" smtClean="0"/>
          </a:p>
          <a:p>
            <a:pPr lvl="1"/>
            <a:r>
              <a:rPr lang="en-GB" dirty="0" smtClean="0"/>
              <a:t>SeaDataNet QC flag ancillary variables for all other co-ordinate and geophysical variables named '</a:t>
            </a:r>
            <a:r>
              <a:rPr lang="en-GB" dirty="0" err="1" smtClean="0"/>
              <a:t>variable_SEADATANET_QC</a:t>
            </a:r>
            <a:r>
              <a:rPr lang="en-GB" dirty="0" smtClean="0"/>
              <a:t>'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348</TotalTime>
  <Words>1561</Words>
  <Application>Microsoft Office PowerPoint</Application>
  <PresentationFormat>On-screen Show (4:3)</PresentationFormat>
  <Paragraphs>224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Flow</vt:lpstr>
      <vt:lpstr>SeaDataNet NetCDF  for Point Data</vt:lpstr>
      <vt:lpstr>Presentation Overview</vt:lpstr>
      <vt:lpstr>NetCDF</vt:lpstr>
      <vt:lpstr>NetCDF</vt:lpstr>
      <vt:lpstr>CF Conventions</vt:lpstr>
      <vt:lpstr>CF Conventions</vt:lpstr>
      <vt:lpstr>CF Conventions</vt:lpstr>
      <vt:lpstr>SeaDataNet NetCDF</vt:lpstr>
      <vt:lpstr>SeaDataNet NetCDF</vt:lpstr>
      <vt:lpstr>SeaDataNet NetCDF</vt:lpstr>
      <vt:lpstr>SeaDataNet NetCDF</vt:lpstr>
      <vt:lpstr>SeaDataNet NetCDF</vt:lpstr>
      <vt:lpstr>Interoperability</vt:lpstr>
      <vt:lpstr>Interoperability</vt:lpstr>
      <vt:lpstr>Interoperability</vt:lpstr>
      <vt:lpstr>Parameter Naming</vt:lpstr>
      <vt:lpstr>Parameter Naming</vt:lpstr>
      <vt:lpstr>Parameter Naming</vt:lpstr>
      <vt:lpstr>Mapping Data Types</vt:lpstr>
      <vt:lpstr>Mapping Data Types</vt:lpstr>
      <vt:lpstr>Mapping Data Types</vt:lpstr>
      <vt:lpstr>Mapping Data Types</vt:lpstr>
      <vt:lpstr>Mapping Data Types</vt:lpstr>
      <vt:lpstr>Mapping Data Types</vt:lpstr>
      <vt:lpstr>Mapping Data Types</vt:lpstr>
      <vt:lpstr>Mapping Data Types</vt:lpstr>
      <vt:lpstr>SeaDataNet NetCDF Profiling</vt:lpstr>
      <vt:lpstr>SeaDataNet NetCDF Profiling</vt:lpstr>
      <vt:lpstr>SeaDataNet NetCDF Profiling</vt:lpstr>
    </vt:vector>
  </TitlesOfParts>
  <Company>NERC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SeaDataNet NetCDF for Point Data</dc:title>
  <dc:creator>Roy</dc:creator>
  <cp:lastModifiedBy>temp</cp:lastModifiedBy>
  <cp:revision>166</cp:revision>
  <dcterms:created xsi:type="dcterms:W3CDTF">2014-05-05T13:04:23Z</dcterms:created>
  <dcterms:modified xsi:type="dcterms:W3CDTF">2014-05-07T09:42:05Z</dcterms:modified>
</cp:coreProperties>
</file>