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8" r:id="rId2"/>
    <p:sldId id="299" r:id="rId3"/>
    <p:sldId id="309" r:id="rId4"/>
    <p:sldId id="310" r:id="rId5"/>
    <p:sldId id="311" r:id="rId6"/>
    <p:sldId id="300" r:id="rId7"/>
    <p:sldId id="314" r:id="rId8"/>
    <p:sldId id="315" r:id="rId9"/>
    <p:sldId id="306" r:id="rId10"/>
    <p:sldId id="312" r:id="rId11"/>
    <p:sldId id="308" r:id="rId12"/>
    <p:sldId id="313" r:id="rId13"/>
    <p:sldId id="307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E"/>
    <a:srgbClr val="00A7E5"/>
    <a:srgbClr val="00CCFF"/>
    <a:srgbClr val="FF00FF"/>
    <a:srgbClr val="00519D"/>
    <a:srgbClr val="CBEDF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468296B-D3F1-4423-9590-CE8007AD94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184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11738-C463-447E-97EE-0319D10C4C2B}" type="slidenum">
              <a:rPr lang="fr-FR"/>
              <a:pPr/>
              <a:t>1</a:t>
            </a:fld>
            <a:endParaRPr lang="fr-FR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13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1DB70-E55A-4B55-9CB9-2F369D2D6E90}" type="slidenum">
              <a:rPr lang="fr-FR"/>
              <a:pPr/>
              <a:t>2</a:t>
            </a:fld>
            <a:endParaRPr lang="fr-FR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27C62-EF47-49B7-8A2F-E8CD22FAB00D}" type="slidenum">
              <a:rPr lang="fr-FR"/>
              <a:pPr/>
              <a:t>6</a:t>
            </a:fld>
            <a:endParaRPr lang="fr-FR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7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8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9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10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11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FC731-68C4-478B-ADB2-8534540A97C4}" type="slidenum">
              <a:rPr lang="fr-FR"/>
              <a:pPr/>
              <a:t>12</a:t>
            </a:fld>
            <a:endParaRPr lang="fr-FR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 r="-833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"/>
          <p:cNvSpPr txBox="1">
            <a:spLocks noChangeArrowheads="1"/>
          </p:cNvSpPr>
          <p:nvPr/>
        </p:nvSpPr>
        <p:spPr bwMode="auto">
          <a:xfrm>
            <a:off x="3779912" y="1196975"/>
            <a:ext cx="4968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i="1" dirty="0" smtClean="0">
                <a:solidFill>
                  <a:schemeClr val="bg1"/>
                </a:solidFill>
              </a:rPr>
              <a:t>Training course 2 – Ostende –</a:t>
            </a:r>
            <a:r>
              <a:rPr lang="fr-FR" i="1" baseline="0" dirty="0" smtClean="0">
                <a:solidFill>
                  <a:schemeClr val="bg1"/>
                </a:solidFill>
              </a:rPr>
              <a:t> 20-22 May 2014</a:t>
            </a:r>
            <a:endParaRPr lang="fr-FR" i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4652963"/>
            <a:ext cx="7200900" cy="288925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013325"/>
            <a:ext cx="7200900" cy="215900"/>
          </a:xfrm>
        </p:spPr>
        <p:txBody>
          <a:bodyPr/>
          <a:lstStyle>
            <a:lvl1pPr marL="0" indent="0">
              <a:buFontTx/>
              <a:buNone/>
              <a:defRPr sz="1200">
                <a:solidFill>
                  <a:srgbClr val="00519D"/>
                </a:solidFill>
              </a:defRPr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00079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A6C3E-47C3-4ABB-886F-F32DD7FFC9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00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94513" y="1484313"/>
            <a:ext cx="2070100" cy="4537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6057900" cy="4537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6CA3-F8DF-4CC7-BD80-DFDA06E71C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2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8144" y="1484313"/>
            <a:ext cx="7776344" cy="4953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Arial" pitchFamily="34" charset="0"/>
              <a:buChar char="•"/>
              <a:defRPr/>
            </a:lvl1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D762F-63A4-4BED-90B1-0FF561EA7E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33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D57CC-848E-4DB3-8D3F-8DEC7CC689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59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40640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00613" y="2060575"/>
            <a:ext cx="40640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A7E9-CF05-4094-BA9B-1ABCC36EB6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87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4C8E-0611-4B54-9942-858C8EA09F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81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55D6A-CB60-4204-8B37-93D8EA7523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50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8385-29BF-44CB-8A31-399B1A862E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55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5B110-078F-44D0-A2A8-D6F212C592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97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FE1AA-7472-47A9-AA79-D2252058A3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82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r="-833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8280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82804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32525"/>
            <a:ext cx="9144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016625"/>
            <a:ext cx="91440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0513"/>
            <a:ext cx="9144000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 smtClean="0">
                <a:solidFill>
                  <a:srgbClr val="00519D"/>
                </a:solidFill>
              </a:defRPr>
            </a:lvl1pPr>
          </a:lstStyle>
          <a:p>
            <a:pPr>
              <a:defRPr/>
            </a:pPr>
            <a:fld id="{5FA3003C-A3C2-4528-A478-D0BEDB1257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0" y="6464300"/>
            <a:ext cx="91440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1100" b="1">
                <a:solidFill>
                  <a:srgbClr val="00A7E5"/>
                </a:solidFill>
              </a:rPr>
              <a:t>sdn-userdesk@seadatanet.org – www.seadatanet.org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12160" y="682625"/>
            <a:ext cx="309691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50" i="1" dirty="0" smtClean="0">
                <a:solidFill>
                  <a:srgbClr val="00529E"/>
                </a:solidFill>
                <a:latin typeface="+mj-lt"/>
              </a:rPr>
              <a:t>Training course 2 – Ostende – 20-22</a:t>
            </a:r>
            <a:r>
              <a:rPr lang="fr-FR" sz="1050" i="1" baseline="0" dirty="0" smtClean="0">
                <a:solidFill>
                  <a:srgbClr val="00529E"/>
                </a:solidFill>
                <a:latin typeface="+mj-lt"/>
              </a:rPr>
              <a:t> </a:t>
            </a:r>
            <a:r>
              <a:rPr lang="fr-FR" sz="1050" i="1" dirty="0" smtClean="0">
                <a:solidFill>
                  <a:srgbClr val="00529E"/>
                </a:solidFill>
                <a:latin typeface="+mj-lt"/>
              </a:rPr>
              <a:t>May 2014</a:t>
            </a:r>
            <a:endParaRPr lang="fr-FR" sz="1050" i="1" dirty="0">
              <a:solidFill>
                <a:srgbClr val="00529E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A7E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519D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00A7E5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519D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data.ucar.edu/software/netcdf/workshops/2012/utilities/NcdumpExample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pic.noaa.gov/java/ncBrowse/" TargetMode="External"/><Relationship Id="rId5" Type="http://schemas.openxmlformats.org/officeDocument/2006/relationships/hyperlink" Target="http://www.giss.nasa.gov/tools/panoply/download_win.html" TargetMode="External"/><Relationship Id="rId4" Type="http://schemas.openxmlformats.org/officeDocument/2006/relationships/hyperlink" Target="https://www.unidata.ucar.edu/software/netcdf/workshops/2012/utilities/Ncdump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3600" dirty="0" err="1"/>
              <a:t>Practical</a:t>
            </a:r>
            <a:r>
              <a:rPr lang="fr-FR" sz="3600" dirty="0"/>
              <a:t> </a:t>
            </a:r>
            <a:r>
              <a:rPr lang="fr-FR" sz="3600" dirty="0" err="1"/>
              <a:t>work</a:t>
            </a:r>
            <a:r>
              <a:rPr lang="fr-FR" sz="3600" dirty="0"/>
              <a:t> on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NetCDF - CFPOINT</a:t>
            </a:r>
            <a:r>
              <a:rPr lang="fr-FR" sz="3600" dirty="0"/>
              <a:t/>
            </a:r>
            <a:br>
              <a:rPr lang="fr-FR" sz="3600" dirty="0"/>
            </a:br>
            <a:endParaRPr lang="fr-FR" sz="2000" i="1" dirty="0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589364"/>
            <a:ext cx="7200900" cy="215900"/>
          </a:xfrm>
        </p:spPr>
        <p:txBody>
          <a:bodyPr/>
          <a:lstStyle/>
          <a:p>
            <a:pPr algn="ctr"/>
            <a:r>
              <a:rPr lang="fr-FR" sz="1400" dirty="0" smtClean="0"/>
              <a:t>M</a:t>
            </a:r>
            <a:r>
              <a:rPr lang="fr-FR" sz="1400" dirty="0"/>
              <a:t>. </a:t>
            </a:r>
            <a:r>
              <a:rPr lang="fr-FR" sz="1400" dirty="0" err="1" smtClean="0"/>
              <a:t>Fichaut</a:t>
            </a:r>
            <a:r>
              <a:rPr lang="fr-FR" sz="1400" dirty="0" smtClean="0"/>
              <a:t>, IFREMER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096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Work on the NetCDF files (1)</a:t>
            </a:r>
            <a:endParaRPr lang="en-US" sz="28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2241289"/>
            <a:ext cx="8136904" cy="4212047"/>
          </a:xfrm>
        </p:spPr>
        <p:txBody>
          <a:bodyPr/>
          <a:lstStyle/>
          <a:p>
            <a:pPr marL="457200" lvl="1" indent="-457200">
              <a:lnSpc>
                <a:spcPct val="85000"/>
              </a:lnSpc>
              <a:buFontTx/>
              <a:buChar char="•"/>
            </a:pPr>
            <a:r>
              <a:rPr lang="en-US" sz="2800" dirty="0" smtClean="0">
                <a:solidFill>
                  <a:srgbClr val="00A7E5"/>
                </a:solidFill>
                <a:ea typeface="+mn-ea"/>
              </a:rPr>
              <a:t>Open the </a:t>
            </a:r>
            <a:r>
              <a:rPr lang="en-US" sz="2800" i="1" dirty="0" err="1">
                <a:solidFill>
                  <a:srgbClr val="00A7E5"/>
                </a:solidFill>
                <a:ea typeface="+mn-ea"/>
              </a:rPr>
              <a:t>output_ASCII_file</a:t>
            </a:r>
            <a:r>
              <a:rPr lang="en-US" sz="2800" dirty="0">
                <a:solidFill>
                  <a:srgbClr val="00A7E5"/>
                </a:solidFill>
                <a:ea typeface="+mn-ea"/>
              </a:rPr>
              <a:t> in  a text editor</a:t>
            </a:r>
          </a:p>
          <a:p>
            <a:pPr marL="742950" lvl="2" indent="-342900">
              <a:lnSpc>
                <a:spcPct val="85000"/>
              </a:lnSpc>
            </a:pPr>
            <a:r>
              <a:rPr lang="en-US" sz="2400" dirty="0" smtClean="0">
                <a:solidFill>
                  <a:srgbClr val="00519D"/>
                </a:solidFill>
              </a:rPr>
              <a:t>Have a look at the file and compare it with the original ODV or  file</a:t>
            </a:r>
          </a:p>
          <a:p>
            <a:pPr marL="742950" lvl="2" indent="-342900">
              <a:lnSpc>
                <a:spcPct val="85000"/>
              </a:lnSpc>
            </a:pPr>
            <a:r>
              <a:rPr lang="en-US" sz="2400" dirty="0" smtClean="0">
                <a:solidFill>
                  <a:srgbClr val="00519D"/>
                </a:solidFill>
              </a:rPr>
              <a:t>Look how the NetCDF file is </a:t>
            </a:r>
            <a:r>
              <a:rPr lang="en-US" sz="2400" dirty="0" err="1" smtClean="0">
                <a:solidFill>
                  <a:srgbClr val="00519D"/>
                </a:solidFill>
              </a:rPr>
              <a:t>organised</a:t>
            </a:r>
            <a:r>
              <a:rPr lang="en-US" sz="2400" dirty="0" smtClean="0">
                <a:solidFill>
                  <a:srgbClr val="00519D"/>
                </a:solidFill>
              </a:rPr>
              <a:t>, find the measurements, the metadata ….. </a:t>
            </a:r>
          </a:p>
          <a:p>
            <a:pPr marL="742950" lvl="2" indent="-342900">
              <a:lnSpc>
                <a:spcPct val="85000"/>
              </a:lnSpc>
            </a:pPr>
            <a:r>
              <a:rPr lang="en-US" sz="2400" dirty="0" smtClean="0">
                <a:solidFill>
                  <a:srgbClr val="00519D"/>
                </a:solidFill>
              </a:rPr>
              <a:t>Look at mono and multi-station files</a:t>
            </a:r>
          </a:p>
          <a:p>
            <a:pPr marL="457200" lvl="1" indent="-457200">
              <a:lnSpc>
                <a:spcPct val="85000"/>
              </a:lnSpc>
              <a:buFontTx/>
              <a:buChar char="•"/>
            </a:pPr>
            <a:r>
              <a:rPr lang="en-US" sz="2800" dirty="0" err="1">
                <a:solidFill>
                  <a:srgbClr val="00A7E5"/>
                </a:solidFill>
                <a:ea typeface="+mn-ea"/>
              </a:rPr>
              <a:t>ncdump</a:t>
            </a:r>
            <a:r>
              <a:rPr lang="en-US" sz="2800" dirty="0">
                <a:solidFill>
                  <a:srgbClr val="00A7E5"/>
                </a:solidFill>
                <a:ea typeface="+mn-ea"/>
              </a:rPr>
              <a:t> </a:t>
            </a:r>
          </a:p>
          <a:p>
            <a:pPr marL="1200150" lvl="3" indent="-342900">
              <a:lnSpc>
                <a:spcPct val="85000"/>
              </a:lnSpc>
              <a:buFont typeface="Wingdings" pitchFamily="2" charset="2"/>
              <a:buChar char="§"/>
            </a:pPr>
            <a:r>
              <a:rPr lang="en-US" dirty="0">
                <a:solidFill>
                  <a:srgbClr val="00519D"/>
                </a:solidFill>
              </a:rPr>
              <a:t>Shows </a:t>
            </a:r>
            <a:r>
              <a:rPr lang="en-US" dirty="0" smtClean="0">
                <a:solidFill>
                  <a:srgbClr val="00519D"/>
                </a:solidFill>
              </a:rPr>
              <a:t>the </a:t>
            </a:r>
            <a:r>
              <a:rPr lang="en-US" dirty="0" err="1" smtClean="0">
                <a:solidFill>
                  <a:srgbClr val="00519D"/>
                </a:solidFill>
              </a:rPr>
              <a:t>ncdump</a:t>
            </a:r>
            <a:r>
              <a:rPr lang="en-US" dirty="0" smtClean="0">
                <a:solidFill>
                  <a:srgbClr val="00519D"/>
                </a:solidFill>
              </a:rPr>
              <a:t> different options</a:t>
            </a:r>
            <a:endParaRPr lang="en-US" dirty="0" smtClean="0">
              <a:solidFill>
                <a:srgbClr val="00A7E5"/>
              </a:solidFill>
            </a:endParaRPr>
          </a:p>
          <a:p>
            <a:pPr marL="457200" lvl="1" indent="0">
              <a:lnSpc>
                <a:spcPct val="85000"/>
              </a:lnSpc>
              <a:buNone/>
            </a:pPr>
            <a:endParaRPr lang="en-US" sz="2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398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Work on the NetCDF files (2)</a:t>
            </a:r>
            <a:endParaRPr lang="en-US" sz="28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2241289"/>
            <a:ext cx="8136904" cy="4212047"/>
          </a:xfrm>
        </p:spPr>
        <p:txBody>
          <a:bodyPr/>
          <a:lstStyle/>
          <a:p>
            <a:pPr marL="3429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A7E5"/>
                </a:solidFill>
                <a:ea typeface="+mn-ea"/>
              </a:rPr>
              <a:t>ncdump</a:t>
            </a:r>
            <a:r>
              <a:rPr lang="en-US" sz="2800" dirty="0" smtClean="0">
                <a:solidFill>
                  <a:srgbClr val="00A7E5"/>
                </a:solidFill>
                <a:ea typeface="+mn-ea"/>
              </a:rPr>
              <a:t> </a:t>
            </a:r>
            <a:r>
              <a:rPr lang="en-US" sz="2800" dirty="0">
                <a:solidFill>
                  <a:srgbClr val="00A7E5"/>
                </a:solidFill>
                <a:ea typeface="+mn-ea"/>
              </a:rPr>
              <a:t>–h </a:t>
            </a:r>
            <a:r>
              <a:rPr lang="en-US" sz="2800" dirty="0" smtClean="0">
                <a:solidFill>
                  <a:srgbClr val="00A7E5"/>
                </a:solidFill>
                <a:ea typeface="+mn-ea"/>
              </a:rPr>
              <a:t>ficname.nc</a:t>
            </a:r>
          </a:p>
          <a:p>
            <a:pPr marL="857250" lvl="2" indent="-457200">
              <a:lnSpc>
                <a:spcPct val="85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519D"/>
                </a:solidFill>
              </a:rPr>
              <a:t>Shows only the header of the NetCDF file</a:t>
            </a:r>
            <a:endParaRPr lang="en-US" sz="2400" dirty="0">
              <a:solidFill>
                <a:srgbClr val="00A7E5"/>
              </a:solidFill>
              <a:ea typeface="+mn-ea"/>
            </a:endParaRPr>
          </a:p>
          <a:p>
            <a:pPr marL="457200" lvl="1" indent="-457200">
              <a:lnSpc>
                <a:spcPct val="85000"/>
              </a:lnSpc>
              <a:buFontTx/>
              <a:buChar char="•"/>
            </a:pPr>
            <a:r>
              <a:rPr lang="en-US" sz="2800" dirty="0" err="1">
                <a:solidFill>
                  <a:srgbClr val="00A7E5"/>
                </a:solidFill>
                <a:ea typeface="+mn-ea"/>
              </a:rPr>
              <a:t>ncdump</a:t>
            </a:r>
            <a:r>
              <a:rPr lang="en-US" sz="2800" dirty="0">
                <a:solidFill>
                  <a:srgbClr val="00A7E5"/>
                </a:solidFill>
                <a:ea typeface="+mn-ea"/>
              </a:rPr>
              <a:t> –v </a:t>
            </a:r>
            <a:r>
              <a:rPr lang="en-US" sz="2800" dirty="0" err="1">
                <a:solidFill>
                  <a:srgbClr val="00A7E5"/>
                </a:solidFill>
                <a:ea typeface="+mn-ea"/>
              </a:rPr>
              <a:t>varname</a:t>
            </a:r>
            <a:r>
              <a:rPr lang="en-US" sz="2800" dirty="0">
                <a:solidFill>
                  <a:srgbClr val="00A7E5"/>
                </a:solidFill>
                <a:ea typeface="+mn-ea"/>
              </a:rPr>
              <a:t> </a:t>
            </a:r>
            <a:r>
              <a:rPr lang="en-US" sz="2800" dirty="0" smtClean="0">
                <a:solidFill>
                  <a:srgbClr val="00A7E5"/>
                </a:solidFill>
                <a:ea typeface="+mn-ea"/>
              </a:rPr>
              <a:t>ficname.nc</a:t>
            </a:r>
          </a:p>
          <a:p>
            <a:pPr marL="857250" lvl="2" indent="-457200">
              <a:lnSpc>
                <a:spcPct val="85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519D"/>
                </a:solidFill>
              </a:rPr>
              <a:t>Shows one variable of the </a:t>
            </a:r>
            <a:r>
              <a:rPr lang="en-US" sz="2400" dirty="0" smtClean="0">
                <a:solidFill>
                  <a:srgbClr val="00519D"/>
                </a:solidFill>
              </a:rPr>
              <a:t>file</a:t>
            </a:r>
            <a:endParaRPr lang="en-US" sz="2400" dirty="0">
              <a:solidFill>
                <a:srgbClr val="00519D"/>
              </a:solidFill>
            </a:endParaRPr>
          </a:p>
          <a:p>
            <a:pPr marL="457200" lvl="1" indent="-457200">
              <a:lnSpc>
                <a:spcPct val="85000"/>
              </a:lnSpc>
              <a:buFontTx/>
              <a:buChar char="•"/>
            </a:pPr>
            <a:r>
              <a:rPr lang="en-US" sz="2800" dirty="0" err="1">
                <a:solidFill>
                  <a:srgbClr val="00A7E5"/>
                </a:solidFill>
                <a:ea typeface="+mn-ea"/>
              </a:rPr>
              <a:t>n</a:t>
            </a:r>
            <a:r>
              <a:rPr lang="en-US" sz="2800" dirty="0" err="1" smtClean="0">
                <a:solidFill>
                  <a:srgbClr val="00A7E5"/>
                </a:solidFill>
                <a:ea typeface="+mn-ea"/>
              </a:rPr>
              <a:t>cdump</a:t>
            </a:r>
            <a:r>
              <a:rPr lang="en-US" sz="2800" dirty="0" smtClean="0">
                <a:solidFill>
                  <a:srgbClr val="00A7E5"/>
                </a:solidFill>
                <a:ea typeface="+mn-ea"/>
              </a:rPr>
              <a:t> –t –</a:t>
            </a:r>
            <a:r>
              <a:rPr lang="en-US" sz="2800" dirty="0" err="1" smtClean="0">
                <a:solidFill>
                  <a:srgbClr val="00A7E5"/>
                </a:solidFill>
                <a:ea typeface="+mn-ea"/>
              </a:rPr>
              <a:t>var</a:t>
            </a:r>
            <a:r>
              <a:rPr lang="en-US" sz="2800" dirty="0" smtClean="0">
                <a:solidFill>
                  <a:srgbClr val="00A7E5"/>
                </a:solidFill>
                <a:ea typeface="+mn-ea"/>
              </a:rPr>
              <a:t> TIME ficname.nc</a:t>
            </a:r>
          </a:p>
          <a:p>
            <a:pPr marL="857250" lvl="2" indent="-457200">
              <a:lnSpc>
                <a:spcPct val="85000"/>
              </a:lnSpc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529E"/>
                </a:solidFill>
                <a:ea typeface="+mn-ea"/>
              </a:rPr>
              <a:t>Shows station time as date time string</a:t>
            </a:r>
          </a:p>
          <a:p>
            <a:pPr marL="457200" lvl="1" indent="-4572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800" dirty="0" err="1">
                <a:solidFill>
                  <a:srgbClr val="00A7E5"/>
                </a:solidFill>
              </a:rPr>
              <a:t>ncdump</a:t>
            </a:r>
            <a:r>
              <a:rPr lang="en-US" sz="2800" dirty="0">
                <a:solidFill>
                  <a:srgbClr val="00A7E5"/>
                </a:solidFill>
              </a:rPr>
              <a:t> –t –</a:t>
            </a:r>
            <a:r>
              <a:rPr lang="en-US" sz="2800" dirty="0" err="1">
                <a:solidFill>
                  <a:srgbClr val="00A7E5"/>
                </a:solidFill>
              </a:rPr>
              <a:t>var</a:t>
            </a:r>
            <a:r>
              <a:rPr lang="en-US" sz="2800" dirty="0">
                <a:solidFill>
                  <a:srgbClr val="00A7E5"/>
                </a:solidFill>
              </a:rPr>
              <a:t> TIME </a:t>
            </a:r>
            <a:r>
              <a:rPr lang="en-US" sz="2800" dirty="0" smtClean="0">
                <a:solidFill>
                  <a:srgbClr val="00A7E5"/>
                </a:solidFill>
              </a:rPr>
              <a:t>ficname.nc</a:t>
            </a:r>
          </a:p>
          <a:p>
            <a:pPr marL="857250" lvl="2" indent="-457200">
              <a:lnSpc>
                <a:spcPct val="85000"/>
              </a:lnSpc>
              <a:buFont typeface="Wingdings" pitchFamily="2" charset="2"/>
              <a:buChar char="§"/>
            </a:pPr>
            <a:r>
              <a:rPr lang="en-US" sz="2600" dirty="0">
                <a:solidFill>
                  <a:srgbClr val="00529E"/>
                </a:solidFill>
              </a:rPr>
              <a:t>Shows station time as </a:t>
            </a:r>
            <a:r>
              <a:rPr lang="en-US" sz="2600" dirty="0" smtClean="0">
                <a:solidFill>
                  <a:srgbClr val="00529E"/>
                </a:solidFill>
              </a:rPr>
              <a:t>ISO-8601 </a:t>
            </a:r>
            <a:r>
              <a:rPr lang="en-US" sz="2600" dirty="0">
                <a:solidFill>
                  <a:srgbClr val="00529E"/>
                </a:solidFill>
              </a:rPr>
              <a:t>string</a:t>
            </a:r>
          </a:p>
          <a:p>
            <a:pPr marL="857250" lvl="2" indent="-457200">
              <a:lnSpc>
                <a:spcPct val="85000"/>
              </a:lnSpc>
              <a:buFont typeface="Arial" pitchFamily="34" charset="0"/>
              <a:buChar char="•"/>
            </a:pPr>
            <a:endParaRPr lang="en-US" sz="2600" dirty="0">
              <a:solidFill>
                <a:srgbClr val="00A7E5"/>
              </a:solidFill>
            </a:endParaRPr>
          </a:p>
          <a:p>
            <a:pPr marL="457200" lvl="1" indent="-457200">
              <a:lnSpc>
                <a:spcPct val="85000"/>
              </a:lnSpc>
            </a:pPr>
            <a:endParaRPr lang="en-US" sz="2800" dirty="0" smtClean="0">
              <a:ea typeface="+mn-ea"/>
            </a:endParaRPr>
          </a:p>
          <a:p>
            <a:pPr marL="857250" lvl="2" indent="-457200">
              <a:lnSpc>
                <a:spcPct val="85000"/>
              </a:lnSpc>
            </a:pPr>
            <a:endParaRPr lang="en-US" sz="2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4576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Work on the NetCDF files (3)</a:t>
            </a:r>
            <a:endParaRPr lang="en-US" sz="28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2241289"/>
            <a:ext cx="8136904" cy="4212047"/>
          </a:xfrm>
        </p:spPr>
        <p:txBody>
          <a:bodyPr/>
          <a:lstStyle/>
          <a:p>
            <a:pPr marL="3429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A7E5"/>
                </a:solidFill>
                <a:ea typeface="+mn-ea"/>
              </a:rPr>
              <a:t>Open your file with ODV and plot all parameters</a:t>
            </a:r>
          </a:p>
          <a:p>
            <a:pPr marL="742950" lvl="2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000" dirty="0" smtClean="0">
                <a:ea typeface="+mn-ea"/>
              </a:rPr>
              <a:t>ODV read correctly all measurements but need to be updated to read NetCDF SeaDataNet information (metadata)</a:t>
            </a:r>
            <a:endParaRPr lang="en-US" sz="2600" dirty="0">
              <a:solidFill>
                <a:srgbClr val="00A7E5"/>
              </a:solidFill>
            </a:endParaRPr>
          </a:p>
          <a:p>
            <a:pPr marL="457200" lvl="1" indent="-457200">
              <a:lnSpc>
                <a:spcPct val="85000"/>
              </a:lnSpc>
            </a:pPr>
            <a:endParaRPr lang="en-US" sz="2800" dirty="0" smtClean="0">
              <a:ea typeface="+mn-ea"/>
            </a:endParaRPr>
          </a:p>
          <a:p>
            <a:pPr marL="857250" lvl="2" indent="-457200">
              <a:lnSpc>
                <a:spcPct val="85000"/>
              </a:lnSpc>
            </a:pPr>
            <a:endParaRPr lang="en-US" sz="2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800" dirty="0"/>
          </a:p>
        </p:txBody>
      </p:sp>
      <p:pic>
        <p:nvPicPr>
          <p:cNvPr id="2" name="Image 1" descr="Ocean Data View - C:\Michele\Tests logiciels\testNEMO1.5.0\Chacra ctd\FI35200945009_PRES_DEPH_rc6.n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429000"/>
            <a:ext cx="6114552" cy="331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9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Work on the NetCDF files</a:t>
            </a:r>
            <a:endParaRPr lang="en-US" sz="28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276872"/>
            <a:ext cx="8136904" cy="3311525"/>
          </a:xfrm>
        </p:spPr>
        <p:txBody>
          <a:bodyPr/>
          <a:lstStyle/>
          <a:p>
            <a:r>
              <a:rPr lang="en-GB" dirty="0" smtClean="0"/>
              <a:t>Some </a:t>
            </a:r>
            <a:r>
              <a:rPr lang="en-GB" dirty="0"/>
              <a:t>useful </a:t>
            </a:r>
            <a:r>
              <a:rPr lang="en-GB" dirty="0" smtClean="0"/>
              <a:t>links for </a:t>
            </a:r>
            <a:r>
              <a:rPr lang="en-GB" dirty="0" err="1" smtClean="0"/>
              <a:t>ncdump</a:t>
            </a:r>
            <a:endParaRPr lang="en-GB" dirty="0"/>
          </a:p>
          <a:p>
            <a:pPr lvl="1"/>
            <a:r>
              <a:rPr lang="en-GB" sz="2000" dirty="0">
                <a:hlinkClick r:id="rId3"/>
              </a:rPr>
              <a:t>https://www.unidata.ucar.edu/software/netcdf/docs/netcdf/ncdump.html</a:t>
            </a:r>
          </a:p>
          <a:p>
            <a:pPr lvl="1"/>
            <a:r>
              <a:rPr lang="en-GB" sz="2000" dirty="0">
                <a:hlinkClick r:id="rId3"/>
              </a:rPr>
              <a:t>https://www.unidata.ucar.edu/software/netcdf/workshops/2012/utilities/NcdumpExamples.html</a:t>
            </a:r>
            <a:endParaRPr lang="en-GB" sz="2000" dirty="0"/>
          </a:p>
          <a:p>
            <a:pPr lvl="1"/>
            <a:r>
              <a:rPr lang="en-GB" sz="2000" dirty="0">
                <a:hlinkClick r:id="rId4"/>
              </a:rPr>
              <a:t>https://www.unidata.ucar.edu/software/netcdf/workshops/2012/utilities/Ncdump.html</a:t>
            </a:r>
            <a:endParaRPr lang="en-GB" sz="2000" dirty="0"/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dirty="0" smtClean="0"/>
              <a:t>Other software for NetCDF </a:t>
            </a:r>
            <a:r>
              <a:rPr lang="en-US" dirty="0" err="1" smtClean="0"/>
              <a:t>visualisation</a:t>
            </a:r>
            <a:endParaRPr lang="en-US" dirty="0" smtClean="0"/>
          </a:p>
          <a:p>
            <a:pPr lvl="1">
              <a:lnSpc>
                <a:spcPct val="85000"/>
              </a:lnSpc>
              <a:buFontTx/>
              <a:buChar char="–"/>
            </a:pPr>
            <a:r>
              <a:rPr lang="en-US" sz="2000" dirty="0"/>
              <a:t>PANOPLY developed by NASA </a:t>
            </a:r>
          </a:p>
          <a:p>
            <a:pPr lvl="2">
              <a:lnSpc>
                <a:spcPct val="85000"/>
              </a:lnSpc>
            </a:pP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www.giss.nasa.gov/tools/panoply/download_win.html</a:t>
            </a:r>
            <a:endParaRPr lang="en-US" sz="2000" dirty="0" smtClean="0"/>
          </a:p>
          <a:p>
            <a:pPr lvl="1">
              <a:lnSpc>
                <a:spcPct val="85000"/>
              </a:lnSpc>
            </a:pPr>
            <a:r>
              <a:rPr lang="en-US" sz="2000" dirty="0" smtClean="0"/>
              <a:t>NCBROWSE developed by NOAA </a:t>
            </a:r>
          </a:p>
          <a:p>
            <a:pPr lvl="2">
              <a:lnSpc>
                <a:spcPct val="85000"/>
              </a:lnSpc>
            </a:pPr>
            <a:r>
              <a:rPr lang="en-US" sz="2000" dirty="0">
                <a:hlinkClick r:id="rId6"/>
              </a:rPr>
              <a:t>http://www.epic.noaa.gov/java/ncBrowse/</a:t>
            </a:r>
            <a:endParaRPr lang="en-US" sz="18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1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1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91911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82" name="Rectangle 26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</a:t>
            </a:r>
            <a:endParaRPr lang="en-GB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684213" y="2060575"/>
            <a:ext cx="8280400" cy="4680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rgbClr val="00A7E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519D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rgbClr val="00A7E5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519D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2400" dirty="0" smtClean="0"/>
              <a:t>Software</a:t>
            </a:r>
          </a:p>
          <a:p>
            <a:pPr lvl="1">
              <a:buFontTx/>
              <a:buChar char="•"/>
            </a:pPr>
            <a:r>
              <a:rPr lang="en-US" sz="2000" dirty="0" smtClean="0"/>
              <a:t>NEMO</a:t>
            </a:r>
          </a:p>
          <a:p>
            <a:pPr lvl="1">
              <a:buFontTx/>
              <a:buChar char="•"/>
            </a:pPr>
            <a:r>
              <a:rPr lang="en-US" sz="2000" dirty="0" smtClean="0"/>
              <a:t>OdvSDN2CFPOINT + user manual</a:t>
            </a:r>
          </a:p>
          <a:p>
            <a:pPr lvl="1">
              <a:buFontTx/>
              <a:buChar char="•"/>
            </a:pPr>
            <a:r>
              <a:rPr lang="en-US" sz="2000" dirty="0" smtClean="0"/>
              <a:t>MedSDN2CFPOINT + user manual</a:t>
            </a:r>
          </a:p>
          <a:p>
            <a:pPr lvl="1">
              <a:buFontTx/>
              <a:buChar char="•"/>
            </a:pPr>
            <a:r>
              <a:rPr lang="en-US" sz="2000" dirty="0" err="1"/>
              <a:t>n</a:t>
            </a:r>
            <a:r>
              <a:rPr lang="en-US" sz="2000" dirty="0" err="1" smtClean="0"/>
              <a:t>cdump</a:t>
            </a:r>
            <a:r>
              <a:rPr lang="en-US" sz="2000" dirty="0" smtClean="0"/>
              <a:t> </a:t>
            </a:r>
          </a:p>
          <a:p>
            <a:pPr lvl="2"/>
            <a:r>
              <a:rPr lang="en-US" sz="1800" dirty="0" smtClean="0"/>
              <a:t>Check that you have </a:t>
            </a:r>
            <a:r>
              <a:rPr lang="en-US" sz="1800" dirty="0" err="1" smtClean="0"/>
              <a:t>ncdump</a:t>
            </a:r>
            <a:r>
              <a:rPr lang="en-US" sz="1800" dirty="0" smtClean="0"/>
              <a:t> available</a:t>
            </a:r>
          </a:p>
          <a:p>
            <a:pPr lvl="3"/>
            <a:r>
              <a:rPr lang="en-US" sz="1600" dirty="0" smtClean="0"/>
              <a:t>Open a </a:t>
            </a:r>
            <a:r>
              <a:rPr lang="en-US" sz="1600" dirty="0" err="1" smtClean="0"/>
              <a:t>cmd</a:t>
            </a:r>
            <a:r>
              <a:rPr lang="en-US" sz="1600" dirty="0" smtClean="0"/>
              <a:t> tool,</a:t>
            </a:r>
          </a:p>
          <a:p>
            <a:pPr lvl="3"/>
            <a:r>
              <a:rPr lang="en-US" sz="1600" dirty="0" smtClean="0"/>
              <a:t>Type </a:t>
            </a:r>
            <a:r>
              <a:rPr lang="en-US" sz="1600" dirty="0" err="1" smtClean="0"/>
              <a:t>ncdump</a:t>
            </a:r>
            <a:r>
              <a:rPr lang="en-US" sz="1600" dirty="0" smtClean="0"/>
              <a:t>,</a:t>
            </a:r>
          </a:p>
          <a:p>
            <a:pPr lvl="3"/>
            <a:r>
              <a:rPr lang="en-US" sz="1600" dirty="0" smtClean="0"/>
              <a:t>Check the message</a:t>
            </a:r>
          </a:p>
          <a:p>
            <a:r>
              <a:rPr lang="en-US" sz="2400" dirty="0" smtClean="0"/>
              <a:t>ODV or MEDATLAS files to convert</a:t>
            </a:r>
          </a:p>
          <a:p>
            <a:pPr lvl="1"/>
            <a:r>
              <a:rPr lang="en-US" sz="2000" dirty="0" smtClean="0"/>
              <a:t>Your own files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r files created on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day 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r files in </a:t>
            </a:r>
            <a:r>
              <a:rPr lang="en-US" sz="2000" dirty="0" smtClean="0">
                <a:solidFill>
                  <a:srgbClr val="FF00FF"/>
                </a:solidFill>
              </a:rPr>
              <a:t>Practical work/NETCDF/input*</a:t>
            </a:r>
          </a:p>
          <a:p>
            <a:pPr lvl="1">
              <a:buFontTx/>
              <a:buChar char="•"/>
            </a:pPr>
            <a:endParaRPr lang="en-US" sz="2000" dirty="0"/>
          </a:p>
          <a:p>
            <a:pPr lvl="1">
              <a:buFontTx/>
              <a:buChar char="•"/>
            </a:pPr>
            <a:endParaRPr lang="en-US" sz="2000" dirty="0" smtClean="0"/>
          </a:p>
          <a:p>
            <a:pPr lvl="1">
              <a:buFontTx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908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40544" y="1636713"/>
            <a:ext cx="7776344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Using NEMO (1)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6613" y="2212975"/>
            <a:ext cx="82804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rgbClr val="00A7E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519D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rgbClr val="00A7E5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519D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2500" dirty="0" smtClean="0"/>
              <a:t>Take your own ASCII files </a:t>
            </a:r>
          </a:p>
          <a:p>
            <a:pPr>
              <a:buFontTx/>
              <a:buChar char="•"/>
            </a:pPr>
            <a:r>
              <a:rPr lang="en-US" sz="2500" dirty="0" smtClean="0"/>
              <a:t>Or choose the files in </a:t>
            </a:r>
            <a:r>
              <a:rPr lang="en-US" sz="2000" dirty="0">
                <a:solidFill>
                  <a:srgbClr val="FF00FF"/>
                </a:solidFill>
              </a:rPr>
              <a:t>Practical </a:t>
            </a:r>
            <a:r>
              <a:rPr lang="en-US" sz="2000" dirty="0" smtClean="0">
                <a:solidFill>
                  <a:srgbClr val="FF00FF"/>
                </a:solidFill>
              </a:rPr>
              <a:t>work/NETCDF/</a:t>
            </a:r>
            <a:r>
              <a:rPr lang="en-US" sz="2000" dirty="0" err="1" smtClean="0">
                <a:solidFill>
                  <a:srgbClr val="FF00FF"/>
                </a:solidFill>
              </a:rPr>
              <a:t>input_ASCI</a:t>
            </a:r>
            <a:endParaRPr lang="en-US" sz="2000" dirty="0" smtClean="0">
              <a:solidFill>
                <a:srgbClr val="FF00FF"/>
              </a:solidFill>
            </a:endParaRPr>
          </a:p>
          <a:p>
            <a:pPr lvl="1">
              <a:buFontTx/>
              <a:buChar char="•"/>
            </a:pPr>
            <a:r>
              <a:rPr lang="en-US" sz="2000" dirty="0" smtClean="0"/>
              <a:t>28 CTDs of one cruise (CSR_9450090.xml)</a:t>
            </a:r>
          </a:p>
          <a:p>
            <a:pPr lvl="1">
              <a:buFontTx/>
              <a:buChar char="•"/>
            </a:pPr>
            <a:r>
              <a:rPr lang="en-US" sz="2000" dirty="0" smtClean="0"/>
              <a:t>Measurements of Depth, temperature, salinity, fluorescence and light attenuation coefficient</a:t>
            </a:r>
          </a:p>
          <a:p>
            <a:pPr lvl="1">
              <a:buFontTx/>
              <a:buChar char="•"/>
            </a:pPr>
            <a:r>
              <a:rPr lang="en-US" sz="2000" dirty="0" smtClean="0"/>
              <a:t>File description in ctd_stations_desc.txt</a:t>
            </a:r>
          </a:p>
          <a:p>
            <a:pPr>
              <a:buFontTx/>
              <a:buChar char="•"/>
            </a:pPr>
            <a:r>
              <a:rPr lang="en-US" sz="2500" dirty="0" smtClean="0"/>
              <a:t>Open the files (Cruise directory) ad create the NEMO model for NetCDF conversion</a:t>
            </a:r>
          </a:p>
          <a:p>
            <a:pPr lvl="1">
              <a:buFontTx/>
              <a:buChar char="•"/>
            </a:pPr>
            <a:r>
              <a:rPr lang="en-US" sz="2100" dirty="0" smtClean="0"/>
              <a:t>Choose NetCDF ‘One file per station’ or ‘One unique file for all stations’ at your convenience</a:t>
            </a:r>
          </a:p>
          <a:p>
            <a:pPr>
              <a:buFontTx/>
              <a:buChar char="•"/>
            </a:pPr>
            <a:r>
              <a:rPr lang="en-US" sz="2500" dirty="0" smtClean="0"/>
              <a:t>Input file description in the 4 tabs of NEMO</a:t>
            </a:r>
          </a:p>
          <a:p>
            <a:pPr lvl="1">
              <a:buFontTx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73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40544" y="1636713"/>
            <a:ext cx="7776344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Using NEMO (2)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6613" y="2212975"/>
            <a:ext cx="82804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rgbClr val="00A7E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519D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rgbClr val="00A7E5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519D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2400" dirty="0" smtClean="0"/>
              <a:t>Tab “Files”</a:t>
            </a:r>
          </a:p>
          <a:p>
            <a:pPr lvl="1"/>
            <a:r>
              <a:rPr lang="en-US" sz="1800" dirty="0" smtClean="0"/>
              <a:t>There is one file per station with one header line. End of station is end of file. </a:t>
            </a:r>
          </a:p>
          <a:p>
            <a:pPr lvl="1"/>
            <a:r>
              <a:rPr lang="en-US" sz="1800" dirty="0"/>
              <a:t>File description is in </a:t>
            </a:r>
            <a:r>
              <a:rPr lang="en-US" sz="1800" i="1" dirty="0">
                <a:solidFill>
                  <a:srgbClr val="FF00FF"/>
                </a:solidFill>
              </a:rPr>
              <a:t>ctd_stations_desc.txt</a:t>
            </a:r>
            <a:endParaRPr lang="en-US" sz="1800" i="1" dirty="0" smtClean="0">
              <a:solidFill>
                <a:srgbClr val="FF00FF"/>
              </a:solidFill>
            </a:endParaRPr>
          </a:p>
          <a:p>
            <a:r>
              <a:rPr lang="en-US" sz="2400" dirty="0" smtClean="0"/>
              <a:t>Tab “Cruise”</a:t>
            </a:r>
          </a:p>
          <a:p>
            <a:pPr lvl="1"/>
            <a:r>
              <a:rPr lang="en-US" sz="1800" dirty="0"/>
              <a:t>Y</a:t>
            </a:r>
            <a:r>
              <a:rPr lang="en-US" sz="1800" dirty="0" smtClean="0"/>
              <a:t>ou can upload the information from the ISO-19139 CSR </a:t>
            </a:r>
            <a:r>
              <a:rPr lang="en-US" sz="1800" dirty="0"/>
              <a:t>description (</a:t>
            </a:r>
            <a:r>
              <a:rPr lang="en-US" sz="1800" i="1" dirty="0" smtClean="0">
                <a:solidFill>
                  <a:srgbClr val="FF00FF"/>
                </a:solidFill>
              </a:rPr>
              <a:t>CSR_9450090.xml</a:t>
            </a:r>
            <a:r>
              <a:rPr lang="en-US" sz="1800" dirty="0" smtClean="0"/>
              <a:t>) </a:t>
            </a:r>
          </a:p>
          <a:p>
            <a:r>
              <a:rPr lang="en-US" sz="2400" dirty="0" smtClean="0"/>
              <a:t>Tab “Station”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i="1" dirty="0" smtClean="0">
                <a:solidFill>
                  <a:srgbClr val="FF00FF"/>
                </a:solidFill>
              </a:rPr>
              <a:t>ctd_stations_desc.txt </a:t>
            </a:r>
            <a:r>
              <a:rPr lang="en-US" sz="2000" dirty="0" smtClean="0">
                <a:solidFill>
                  <a:srgbClr val="00529E"/>
                </a:solidFill>
              </a:rPr>
              <a:t>to describe the station information</a:t>
            </a:r>
          </a:p>
          <a:p>
            <a:r>
              <a:rPr lang="en-US" sz="2400" i="1" dirty="0" smtClean="0"/>
              <a:t>Tab “Data”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i="1" dirty="0">
                <a:solidFill>
                  <a:srgbClr val="FF00FF"/>
                </a:solidFill>
              </a:rPr>
              <a:t>ctd_stations_desc.txt </a:t>
            </a:r>
            <a:r>
              <a:rPr lang="en-US" sz="2000" dirty="0">
                <a:solidFill>
                  <a:srgbClr val="00529E"/>
                </a:solidFill>
              </a:rPr>
              <a:t>to describe </a:t>
            </a:r>
            <a:r>
              <a:rPr lang="en-US" sz="2000" dirty="0" smtClean="0">
                <a:solidFill>
                  <a:srgbClr val="00529E"/>
                </a:solidFill>
              </a:rPr>
              <a:t>the station measurements</a:t>
            </a:r>
          </a:p>
          <a:p>
            <a:pPr lvl="1"/>
            <a:r>
              <a:rPr lang="en-US" sz="2000" dirty="0" smtClean="0">
                <a:solidFill>
                  <a:srgbClr val="00529E"/>
                </a:solidFill>
              </a:rPr>
              <a:t>Input Long name (mandatory) and Standard name when available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319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40544" y="1636713"/>
            <a:ext cx="7776344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19D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Using NEMO (3)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6613" y="2212975"/>
            <a:ext cx="82804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rgbClr val="00A7E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519D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rgbClr val="00A7E5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519D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+mn-lt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2400" dirty="0" smtClean="0"/>
              <a:t>Save your model</a:t>
            </a:r>
          </a:p>
          <a:p>
            <a:pPr>
              <a:buFontTx/>
              <a:buChar char="•"/>
            </a:pPr>
            <a:r>
              <a:rPr lang="en-US" sz="2400" dirty="0" smtClean="0"/>
              <a:t>Run the conversion (</a:t>
            </a:r>
            <a:r>
              <a:rPr lang="en-US" sz="2400" dirty="0"/>
              <a:t>output directory = </a:t>
            </a:r>
            <a:r>
              <a:rPr lang="en-US" sz="1800" i="1" dirty="0">
                <a:solidFill>
                  <a:srgbClr val="FF00FF"/>
                </a:solidFill>
              </a:rPr>
              <a:t>Practical </a:t>
            </a:r>
            <a:r>
              <a:rPr lang="en-US" sz="1800" i="1" dirty="0" smtClean="0">
                <a:solidFill>
                  <a:srgbClr val="FF00FF"/>
                </a:solidFill>
              </a:rPr>
              <a:t>work\NetCDF</a:t>
            </a:r>
            <a:r>
              <a:rPr lang="en-US" sz="2400" dirty="0" smtClean="0"/>
              <a:t>)</a:t>
            </a:r>
          </a:p>
          <a:p>
            <a:pPr>
              <a:buFontTx/>
              <a:buChar char="•"/>
            </a:pPr>
            <a:r>
              <a:rPr lang="en-US" sz="2400" dirty="0" smtClean="0"/>
              <a:t>Run </a:t>
            </a:r>
            <a:r>
              <a:rPr lang="en-US" sz="2400" dirty="0" err="1" smtClean="0"/>
              <a:t>ncdump</a:t>
            </a:r>
            <a:r>
              <a:rPr lang="en-US" sz="2400" dirty="0" smtClean="0"/>
              <a:t> on the output file (if multi-station conversion) or on one of the output file (if single station conversion)</a:t>
            </a:r>
          </a:p>
          <a:p>
            <a:pPr>
              <a:buFontTx/>
              <a:buChar char="•"/>
            </a:pPr>
            <a:r>
              <a:rPr lang="en-US" sz="2400" dirty="0" smtClean="0"/>
              <a:t>Work on the NetCDF files (see slides 10 and 12)</a:t>
            </a:r>
            <a:endParaRPr lang="en-US" sz="1800" dirty="0" smtClean="0"/>
          </a:p>
          <a:p>
            <a:pPr>
              <a:buFontTx/>
              <a:buChar char="•"/>
            </a:pP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630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Converter installation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2500" dirty="0"/>
              <a:t>Open the </a:t>
            </a:r>
            <a:r>
              <a:rPr lang="en-US" sz="2500" dirty="0" smtClean="0"/>
              <a:t>install_OdvSDN2CFPoint_1.0.3_windows.zip </a:t>
            </a:r>
            <a:r>
              <a:rPr lang="en-US" sz="2500" dirty="0"/>
              <a:t>file or the </a:t>
            </a:r>
            <a:r>
              <a:rPr lang="en-US" sz="2500" dirty="0" smtClean="0"/>
              <a:t>install_MedSDN2CFPoint_1.0.4</a:t>
            </a:r>
            <a:endParaRPr lang="en-US" sz="2500" dirty="0"/>
          </a:p>
          <a:p>
            <a:pPr>
              <a:buFontTx/>
              <a:buChar char="•"/>
            </a:pPr>
            <a:r>
              <a:rPr lang="en-US" sz="2500" dirty="0"/>
              <a:t>Unzip it</a:t>
            </a:r>
          </a:p>
          <a:p>
            <a:pPr>
              <a:buFontTx/>
              <a:buChar char="•"/>
            </a:pPr>
            <a:r>
              <a:rPr lang="en-US" sz="2500" dirty="0"/>
              <a:t>Double click on launcher_nemo.bat</a:t>
            </a:r>
          </a:p>
          <a:p>
            <a:pPr>
              <a:buFontTx/>
              <a:buChar char="•"/>
            </a:pPr>
            <a:r>
              <a:rPr lang="en-US" sz="2500" dirty="0"/>
              <a:t>Follow the installation procedure</a:t>
            </a:r>
          </a:p>
          <a:p>
            <a:pPr>
              <a:buFontTx/>
              <a:buChar char="•"/>
            </a:pPr>
            <a:r>
              <a:rPr lang="en-US" sz="2500" dirty="0"/>
              <a:t>Don’t forget to add the </a:t>
            </a:r>
            <a:r>
              <a:rPr lang="en-US" sz="2500" dirty="0" smtClean="0"/>
              <a:t>converter </a:t>
            </a:r>
            <a:r>
              <a:rPr lang="en-US" sz="2500" dirty="0"/>
              <a:t>shortcut on your desktop</a:t>
            </a:r>
          </a:p>
        </p:txBody>
      </p:sp>
    </p:spTree>
    <p:extLst>
      <p:ext uri="{BB962C8B-B14F-4D97-AF65-F5344CB8AC3E}">
        <p14:creationId xmlns:p14="http://schemas.microsoft.com/office/powerpoint/2010/main" val="22376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Conversion of files using OdvSDN2CFPOINT or MedSDN2CFPOINT</a:t>
            </a:r>
            <a:endParaRPr lang="en-US" sz="28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7175" y="2276475"/>
            <a:ext cx="7437438" cy="3311525"/>
          </a:xfrm>
        </p:spPr>
        <p:txBody>
          <a:bodyPr/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2500" dirty="0" smtClean="0"/>
              <a:t>Convert files in the directories</a:t>
            </a:r>
          </a:p>
          <a:p>
            <a:pPr lvl="1">
              <a:lnSpc>
                <a:spcPct val="85000"/>
              </a:lnSpc>
              <a:buFontTx/>
              <a:buChar char="•"/>
            </a:pPr>
            <a:r>
              <a:rPr lang="en-US" sz="2100" dirty="0" smtClean="0"/>
              <a:t>input_*_bad and input_*_good</a:t>
            </a:r>
          </a:p>
          <a:p>
            <a:pPr lvl="1">
              <a:lnSpc>
                <a:spcPct val="85000"/>
              </a:lnSpc>
              <a:buFontTx/>
              <a:buChar char="•"/>
            </a:pPr>
            <a:r>
              <a:rPr lang="en-US" sz="2100" dirty="0" smtClean="0"/>
              <a:t>For the files in the input_*_bad, try to find the errors and fulfill the following table (details on errors are given in the user manuals §3.2.2.3)</a:t>
            </a:r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1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100" dirty="0" smtClean="0"/>
          </a:p>
          <a:p>
            <a:pPr lvl="1">
              <a:lnSpc>
                <a:spcPct val="85000"/>
              </a:lnSpc>
              <a:buFontTx/>
              <a:buChar char="•"/>
            </a:pPr>
            <a:endParaRPr lang="en-US" sz="21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882560"/>
              </p:ext>
            </p:extLst>
          </p:nvPr>
        </p:nvGraphicFramePr>
        <p:xfrm>
          <a:off x="323528" y="4041864"/>
          <a:ext cx="8640960" cy="250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592"/>
                <a:gridCol w="539136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File name</a:t>
                      </a:r>
                      <a:endParaRPr lang="en-GB" dirty="0"/>
                    </a:p>
                  </a:txBody>
                  <a:tcPr>
                    <a:solidFill>
                      <a:srgbClr val="00519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Error</a:t>
                      </a:r>
                      <a:endParaRPr lang="en-GB" dirty="0"/>
                    </a:p>
                  </a:txBody>
                  <a:tcPr>
                    <a:solidFill>
                      <a:srgbClr val="00519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ODV_timeseries_error1.txt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Deprecated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PSSTZZ01 P01 parameter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ODV_vertprofile_error2.txt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Missing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TEMPPR01 in the SDN parameter mapping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ODV_vertprof_error3.txt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Extra line in SDN mapping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ODV_vertprof_error4.txt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False unit code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ODV_vertprof_error5.txt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Missing // on first line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7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-36512" y="1268760"/>
            <a:ext cx="9180512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MEDATLAS files</a:t>
            </a:r>
            <a:endParaRPr lang="en-US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8963"/>
              </p:ext>
            </p:extLst>
          </p:nvPr>
        </p:nvGraphicFramePr>
        <p:xfrm>
          <a:off x="251520" y="2572112"/>
          <a:ext cx="86409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File name</a:t>
                      </a:r>
                      <a:endParaRPr lang="en-GB" dirty="0"/>
                    </a:p>
                  </a:txBody>
                  <a:tcPr>
                    <a:solidFill>
                      <a:srgbClr val="00519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Error</a:t>
                      </a:r>
                      <a:endParaRPr lang="en-GB" dirty="0"/>
                    </a:p>
                  </a:txBody>
                  <a:tcPr>
                    <a:solidFill>
                      <a:srgbClr val="00519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med_ctd_warning1.txt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BODC V1 vocab in stead of V2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med_timeseries_error_sdnmap.txt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SDN lines missing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med_trajectory_error_sensor_depth.txt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Sensor depth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missing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med_vertprof_error_several_datatypes.txt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Different data types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529E"/>
                          </a:solidFill>
                        </a:rPr>
                        <a:t>med_vertprof_sup_line_project.txt</a:t>
                      </a:r>
                      <a:endParaRPr lang="en-GB" dirty="0">
                        <a:solidFill>
                          <a:srgbClr val="00529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Missing cruise header line project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07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0" y="1268760"/>
            <a:ext cx="9144000" cy="5589240"/>
          </a:xfrm>
          <a:prstGeom prst="rect">
            <a:avLst/>
          </a:prstGeom>
          <a:solidFill>
            <a:srgbClr val="CBED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Work on the NetCDF files</a:t>
            </a:r>
            <a:endParaRPr lang="en-US" sz="28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2241289"/>
            <a:ext cx="8136904" cy="4212047"/>
          </a:xfrm>
        </p:spPr>
        <p:txBody>
          <a:bodyPr/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dirty="0" smtClean="0"/>
              <a:t>Use </a:t>
            </a:r>
            <a:r>
              <a:rPr lang="en-US" dirty="0" err="1" smtClean="0"/>
              <a:t>ncdump</a:t>
            </a:r>
            <a:r>
              <a:rPr lang="en-US" dirty="0" smtClean="0"/>
              <a:t> to see the files</a:t>
            </a:r>
          </a:p>
          <a:p>
            <a:pPr marL="457200" lvl="1" indent="0">
              <a:lnSpc>
                <a:spcPct val="85000"/>
              </a:lnSpc>
              <a:buNone/>
            </a:pPr>
            <a:r>
              <a:rPr lang="en-US" dirty="0" err="1"/>
              <a:t>n</a:t>
            </a:r>
            <a:r>
              <a:rPr lang="en-US" dirty="0" err="1" smtClean="0"/>
              <a:t>cdump</a:t>
            </a:r>
            <a:r>
              <a:rPr lang="en-US" dirty="0" smtClean="0"/>
              <a:t> tool generate a ACSII representation of  a NetCDF binary file</a:t>
            </a:r>
          </a:p>
          <a:p>
            <a:pPr marL="457200" lvl="1" indent="0">
              <a:lnSpc>
                <a:spcPct val="85000"/>
              </a:lnSpc>
              <a:buNone/>
            </a:pPr>
            <a:endParaRPr lang="en-US" sz="2800" dirty="0" smtClean="0"/>
          </a:p>
          <a:p>
            <a:endParaRPr lang="en-GB" sz="3200" dirty="0" smtClean="0"/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dirty="0" smtClean="0"/>
              <a:t>Run </a:t>
            </a:r>
            <a:r>
              <a:rPr lang="en-US" dirty="0" err="1" smtClean="0"/>
              <a:t>ncdump</a:t>
            </a:r>
            <a:r>
              <a:rPr lang="en-US" dirty="0" smtClean="0"/>
              <a:t> in a command windows</a:t>
            </a:r>
          </a:p>
          <a:p>
            <a:pPr marL="457200" lvl="1" indent="0">
              <a:lnSpc>
                <a:spcPct val="85000"/>
              </a:lnSpc>
              <a:buNone/>
            </a:pPr>
            <a:r>
              <a:rPr lang="en-US" dirty="0" err="1"/>
              <a:t>ncdump</a:t>
            </a:r>
            <a:r>
              <a:rPr lang="en-US" dirty="0"/>
              <a:t> </a:t>
            </a:r>
            <a:r>
              <a:rPr lang="en-US" i="1" dirty="0" smtClean="0"/>
              <a:t>NetCDF_file.nc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i="1" dirty="0" err="1" smtClean="0"/>
              <a:t>output_ASCII_file</a:t>
            </a:r>
            <a:endParaRPr lang="en-US" i="1" dirty="0" smtClean="0"/>
          </a:p>
          <a:p>
            <a:pPr marL="457200" lvl="1" indent="0">
              <a:lnSpc>
                <a:spcPct val="85000"/>
              </a:lnSpc>
              <a:buNone/>
            </a:pPr>
            <a:r>
              <a:rPr lang="en-US" dirty="0" smtClean="0"/>
              <a:t>The </a:t>
            </a:r>
            <a:r>
              <a:rPr lang="en-US" dirty="0" err="1" smtClean="0"/>
              <a:t>output_ASCII_file</a:t>
            </a:r>
            <a:r>
              <a:rPr lang="en-US" dirty="0" smtClean="0"/>
              <a:t> will be created by </a:t>
            </a:r>
            <a:r>
              <a:rPr lang="en-US" dirty="0" err="1" smtClean="0"/>
              <a:t>ncdump</a:t>
            </a:r>
            <a:endParaRPr lang="en-US" dirty="0" smtClean="0"/>
          </a:p>
        </p:txBody>
      </p:sp>
      <p:sp>
        <p:nvSpPr>
          <p:cNvPr id="2" name="Organigramme : Document 1"/>
          <p:cNvSpPr/>
          <p:nvPr/>
        </p:nvSpPr>
        <p:spPr>
          <a:xfrm>
            <a:off x="1547664" y="3429000"/>
            <a:ext cx="1368152" cy="936104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NetCDF file</a:t>
            </a:r>
            <a:endParaRPr lang="en-GB" dirty="0"/>
          </a:p>
        </p:txBody>
      </p:sp>
      <p:sp>
        <p:nvSpPr>
          <p:cNvPr id="6" name="Organigramme : Document 5"/>
          <p:cNvSpPr/>
          <p:nvPr/>
        </p:nvSpPr>
        <p:spPr>
          <a:xfrm>
            <a:off x="5436096" y="3429000"/>
            <a:ext cx="1368152" cy="936104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Text</a:t>
            </a:r>
            <a:endParaRPr lang="en-GB" dirty="0"/>
          </a:p>
        </p:txBody>
      </p:sp>
      <p:sp>
        <p:nvSpPr>
          <p:cNvPr id="3" name="Flèche droite 2"/>
          <p:cNvSpPr/>
          <p:nvPr/>
        </p:nvSpPr>
        <p:spPr>
          <a:xfrm>
            <a:off x="2987824" y="3789040"/>
            <a:ext cx="2448272" cy="216024"/>
          </a:xfrm>
          <a:prstGeom prst="rightArrow">
            <a:avLst/>
          </a:prstGeom>
          <a:solidFill>
            <a:srgbClr val="0070C0"/>
          </a:solidFill>
          <a:ln>
            <a:solidFill>
              <a:srgbClr val="0052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3563888" y="3501008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>
                <a:solidFill>
                  <a:srgbClr val="00519D"/>
                </a:solidFill>
                <a:latin typeface="+mn-lt"/>
                <a:cs typeface="+mn-cs"/>
              </a:rPr>
              <a:t>ncdump</a:t>
            </a:r>
            <a:endParaRPr lang="en-GB" sz="2000" dirty="0">
              <a:solidFill>
                <a:srgbClr val="00519D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88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DataNet2_presentation">
  <a:themeElements>
    <a:clrScheme name="SeaDataNet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aDataNet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aDataNe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SeaDataNet2_presentation</Template>
  <TotalTime>2608</TotalTime>
  <Words>668</Words>
  <Application>Microsoft Office PowerPoint</Application>
  <PresentationFormat>Affichage à l'écran (4:3)</PresentationFormat>
  <Paragraphs>138</Paragraphs>
  <Slides>13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SeaDataNet2_presentation</vt:lpstr>
      <vt:lpstr>Practical work on  NetCDF - CFPOINT </vt:lpstr>
      <vt:lpstr>Material</vt:lpstr>
      <vt:lpstr>Présentation PowerPoint</vt:lpstr>
      <vt:lpstr>Présentation PowerPoint</vt:lpstr>
      <vt:lpstr>Présentation PowerPoint</vt:lpstr>
      <vt:lpstr>Converter installation</vt:lpstr>
      <vt:lpstr>Conversion of files using OdvSDN2CFPOINT or MedSDN2CFPOINT</vt:lpstr>
      <vt:lpstr> MEDATLAS files</vt:lpstr>
      <vt:lpstr>Work on the NetCDF files</vt:lpstr>
      <vt:lpstr>Work on the NetCDF files (1)</vt:lpstr>
      <vt:lpstr>Work on the NetCDF files (2)</vt:lpstr>
      <vt:lpstr>Work on the NetCDF files (3)</vt:lpstr>
      <vt:lpstr>Work on the NetCDF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SeaDataNet tools NEMO, MIKADO, VALIDATOR</dc:title>
  <dc:creator>Michele FICHAUT, Ifremer Brest PDG-IMN-IDM-SISME</dc:creator>
  <cp:lastModifiedBy>Michele FICHAUT, Ifremer Brest PDG-IMN-IDM-SISME</cp:lastModifiedBy>
  <cp:revision>101</cp:revision>
  <dcterms:created xsi:type="dcterms:W3CDTF">2012-06-22T14:44:59Z</dcterms:created>
  <dcterms:modified xsi:type="dcterms:W3CDTF">2014-05-22T13:46:56Z</dcterms:modified>
</cp:coreProperties>
</file>