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2" r:id="rId4"/>
    <p:sldId id="274" r:id="rId5"/>
    <p:sldId id="263" r:id="rId6"/>
    <p:sldId id="275" r:id="rId7"/>
    <p:sldId id="276" r:id="rId8"/>
    <p:sldId id="273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D"/>
    <a:srgbClr val="00A7E5"/>
    <a:srgbClr val="F9F9F9"/>
    <a:srgbClr val="CC0099"/>
    <a:srgbClr val="FF00FF"/>
    <a:srgbClr val="FF3399"/>
    <a:srgbClr val="00529E"/>
    <a:srgbClr val="CB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 varScale="1">
        <p:scale>
          <a:sx n="83" d="100"/>
          <a:sy n="83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DB40B8-E92A-4515-8C61-32BB3F5B18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764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C4779E-5256-474B-A411-A1988AFBC0D4}" type="slidenum">
              <a:rPr lang="fr-FR" smtClean="0"/>
              <a:pPr eaLnBrk="1" hangingPunct="1"/>
              <a:t>1</a:t>
            </a:fld>
            <a:endParaRPr 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36A7E3-393A-4529-ACAB-2E982AB672A3}" type="slidenum">
              <a:rPr lang="fr-FR" smtClean="0"/>
              <a:pPr eaLnBrk="1" hangingPunct="1"/>
              <a:t>8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707904" y="1196975"/>
            <a:ext cx="504080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i="1" dirty="0" smtClean="0">
                <a:solidFill>
                  <a:schemeClr val="bg1"/>
                </a:solidFill>
              </a:rPr>
              <a:t>Training course – Ostende – 20-22 May 2014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4652963"/>
            <a:ext cx="7200900" cy="288925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5013325"/>
            <a:ext cx="7200900" cy="21590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519D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7952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E556-654D-4078-B589-0666221C03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51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4513" y="1484313"/>
            <a:ext cx="2070100" cy="4537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4213" y="1484313"/>
            <a:ext cx="6057900" cy="4537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B82B-47F2-4743-8B18-48570AC806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97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8144" y="1484313"/>
            <a:ext cx="7776344" cy="4953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CF2D-F09A-4125-971A-7E7D4B69EF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92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03C9-102E-4478-B94E-581250EB0B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33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006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F65B9-9A58-48CB-BD4D-5D835EBE8F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09C3C-BA94-4D87-8BA1-3EA259A743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51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4282-A81A-4B0B-B781-F4B171C305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3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BC6A-BF78-4F21-AC1E-886A491BC4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27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EA54-99DE-4E01-B31C-7F11F6D060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36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16F3-22C7-4903-9981-F6ECCE156A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07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4313"/>
            <a:ext cx="8280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60575"/>
            <a:ext cx="82804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32525"/>
            <a:ext cx="9144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16625"/>
            <a:ext cx="91440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0513"/>
            <a:ext cx="9144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519D"/>
                </a:solidFill>
              </a:defRPr>
            </a:lvl1pPr>
          </a:lstStyle>
          <a:p>
            <a:pPr>
              <a:defRPr/>
            </a:pPr>
            <a:fld id="{F4BEBBC6-21E3-4DF5-974B-64CC1C90F4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6464300"/>
            <a:ext cx="9144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100" b="1">
                <a:solidFill>
                  <a:srgbClr val="00A7E5"/>
                </a:solidFill>
              </a:rPr>
              <a:t>sdn-userdesk@seadatanet.org – www.seadatanet.org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56325" y="682625"/>
            <a:ext cx="29527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i="1" dirty="0">
                <a:solidFill>
                  <a:srgbClr val="00529E"/>
                </a:solidFill>
                <a:latin typeface="+mj-lt"/>
              </a:rPr>
              <a:t>Training course – Ostende – </a:t>
            </a:r>
            <a:r>
              <a:rPr lang="fr-FR" sz="1050" i="1" dirty="0" smtClean="0">
                <a:solidFill>
                  <a:srgbClr val="00529E"/>
                </a:solidFill>
                <a:latin typeface="+mj-lt"/>
              </a:rPr>
              <a:t>20-22 May 2014</a:t>
            </a:r>
            <a:endParaRPr lang="fr-FR" sz="1050" i="1" dirty="0">
              <a:solidFill>
                <a:srgbClr val="00529E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A7E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519D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A7E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19D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4292600"/>
            <a:ext cx="7200900" cy="649288"/>
          </a:xfrm>
        </p:spPr>
        <p:txBody>
          <a:bodyPr/>
          <a:lstStyle/>
          <a:p>
            <a:pPr algn="ctr" eaLnBrk="1" hangingPunct="1"/>
            <a:r>
              <a:rPr lang="fr-FR" dirty="0" smtClean="0"/>
              <a:t>Introduction to the 2</a:t>
            </a:r>
            <a:r>
              <a:rPr lang="fr-FR" baseline="30000" dirty="0" smtClean="0"/>
              <a:t>nd</a:t>
            </a:r>
            <a:r>
              <a:rPr lang="fr-FR" dirty="0" smtClean="0"/>
              <a:t> training session </a:t>
            </a:r>
            <a:br>
              <a:rPr lang="fr-FR" dirty="0" smtClean="0"/>
            </a:br>
            <a:r>
              <a:rPr lang="fr-FR" dirty="0" smtClean="0"/>
              <a:t>of SeaDataNet 2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M. Fichaut, IFREMER,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187450" y="1484313"/>
            <a:ext cx="7777163" cy="495300"/>
          </a:xfrm>
        </p:spPr>
        <p:txBody>
          <a:bodyPr/>
          <a:lstStyle/>
          <a:p>
            <a:pPr eaLnBrk="1" hangingPunct="1"/>
            <a:r>
              <a:rPr lang="en-GB" dirty="0" smtClean="0"/>
              <a:t>SDN previous training sessions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GB" sz="3200" dirty="0" smtClean="0"/>
              <a:t>During SeaDataNet</a:t>
            </a:r>
          </a:p>
          <a:p>
            <a:pPr lvl="1" eaLnBrk="1" hangingPunct="1"/>
            <a:r>
              <a:rPr lang="en-GB" sz="2800" dirty="0"/>
              <a:t>4</a:t>
            </a:r>
            <a:r>
              <a:rPr lang="en-GB" sz="2800" dirty="0" smtClean="0"/>
              <a:t> training </a:t>
            </a:r>
            <a:r>
              <a:rPr lang="en-GB" sz="2800" dirty="0" smtClean="0"/>
              <a:t>sessions, 3 in SeaDataNet I and 1 in SeaDataNet II </a:t>
            </a:r>
            <a:endParaRPr lang="en-GB" sz="2800" dirty="0" smtClean="0"/>
          </a:p>
          <a:p>
            <a:pPr lvl="2" eaLnBrk="1" hangingPunct="1"/>
            <a:r>
              <a:rPr lang="en-GB" sz="2400" dirty="0" smtClean="0"/>
              <a:t>To learn about the infrastructure and the general data and metadata management rules to be applied to be a SeaDataNet node</a:t>
            </a:r>
          </a:p>
          <a:p>
            <a:pPr lvl="2" eaLnBrk="1" hangingPunct="1"/>
            <a:r>
              <a:rPr lang="en-GB" sz="2400" dirty="0" smtClean="0"/>
              <a:t>To learn how to become a node connected to the SeaDataNet infrastructure</a:t>
            </a:r>
          </a:p>
          <a:p>
            <a:pPr lvl="2" eaLnBrk="1" hangingPunct="1"/>
            <a:r>
              <a:rPr lang="en-GB" sz="2400" dirty="0" smtClean="0"/>
              <a:t>To learn how to use the SeaDataNet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187450" y="1484313"/>
            <a:ext cx="7777163" cy="495300"/>
          </a:xfrm>
        </p:spPr>
        <p:txBody>
          <a:bodyPr/>
          <a:lstStyle/>
          <a:p>
            <a:pPr eaLnBrk="1" hangingPunct="1"/>
            <a:r>
              <a:rPr lang="en-GB" dirty="0"/>
              <a:t>2</a:t>
            </a:r>
            <a:r>
              <a:rPr lang="en-GB" baseline="30000" dirty="0" smtClean="0"/>
              <a:t>nd </a:t>
            </a:r>
            <a:r>
              <a:rPr lang="en-GB" dirty="0" smtClean="0"/>
              <a:t>training </a:t>
            </a:r>
            <a:r>
              <a:rPr lang="en-GB" dirty="0" smtClean="0"/>
              <a:t>session of SeaDataNet II</a:t>
            </a:r>
            <a:endParaRPr lang="en-GB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GB" sz="3200" dirty="0" smtClean="0"/>
              <a:t>For Data managers and technicians</a:t>
            </a:r>
          </a:p>
          <a:p>
            <a:pPr lvl="1" eaLnBrk="1" hangingPunct="1"/>
            <a:r>
              <a:rPr lang="en-GB" sz="2800" dirty="0" smtClean="0"/>
              <a:t>Learn about all last developments of SeaDataNet </a:t>
            </a:r>
            <a:r>
              <a:rPr lang="en-GB" sz="2800" dirty="0" smtClean="0"/>
              <a:t>tools</a:t>
            </a:r>
            <a:endParaRPr lang="en-GB" sz="2800" dirty="0" smtClean="0"/>
          </a:p>
          <a:p>
            <a:pPr lvl="2" eaLnBrk="1" hangingPunct="1"/>
            <a:r>
              <a:rPr lang="en-GB" sz="2400" dirty="0" smtClean="0"/>
              <a:t>What’s new?</a:t>
            </a:r>
          </a:p>
          <a:p>
            <a:pPr lvl="2" eaLnBrk="1" hangingPunct="1"/>
            <a:r>
              <a:rPr lang="en-GB" sz="2400" dirty="0" smtClean="0"/>
              <a:t>How to use?</a:t>
            </a:r>
          </a:p>
          <a:p>
            <a:pPr lvl="1" eaLnBrk="1" hangingPunct="1"/>
            <a:r>
              <a:rPr lang="en-GB" sz="2800" dirty="0" smtClean="0"/>
              <a:t>Training course is organised with</a:t>
            </a:r>
          </a:p>
          <a:p>
            <a:pPr lvl="2" eaLnBrk="1" hangingPunct="1"/>
            <a:r>
              <a:rPr lang="en-GB" sz="2400" dirty="0" smtClean="0"/>
              <a:t>“</a:t>
            </a:r>
            <a:r>
              <a:rPr lang="en-GB" sz="2400" dirty="0"/>
              <a:t>F</a:t>
            </a:r>
            <a:r>
              <a:rPr lang="en-GB" sz="2400" dirty="0" smtClean="0"/>
              <a:t>lash presentations” sessions </a:t>
            </a:r>
            <a:r>
              <a:rPr lang="en-GB" sz="2400" dirty="0" smtClean="0">
                <a:sym typeface="Wingdings" pitchFamily="2" charset="2"/>
              </a:rPr>
              <a:t> Short</a:t>
            </a:r>
            <a:endParaRPr lang="en-GB" sz="2400" dirty="0" smtClean="0"/>
          </a:p>
          <a:p>
            <a:pPr lvl="2" eaLnBrk="1" hangingPunct="1"/>
            <a:r>
              <a:rPr lang="en-GB" sz="2400" dirty="0" smtClean="0"/>
              <a:t>Thematic workshop sessions </a:t>
            </a:r>
            <a:r>
              <a:rPr lang="en-GB" sz="2400" dirty="0" smtClean="0">
                <a:sym typeface="Wingdings" pitchFamily="2" charset="2"/>
              </a:rPr>
              <a:t> Long</a:t>
            </a:r>
            <a:endParaRPr lang="en-GB" sz="2400" dirty="0" smtClean="0"/>
          </a:p>
          <a:p>
            <a:pPr eaLnBrk="1" hangingPunct="1">
              <a:buFontTx/>
              <a:buChar char="•"/>
            </a:pPr>
            <a:r>
              <a:rPr lang="en-GB" sz="3200" dirty="0" smtClean="0"/>
              <a:t>During </a:t>
            </a:r>
            <a:r>
              <a:rPr lang="en-GB" sz="3200" dirty="0"/>
              <a:t>3</a:t>
            </a:r>
            <a:r>
              <a:rPr lang="en-GB" sz="3200" dirty="0" smtClean="0"/>
              <a:t> full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training session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We expect experienced people </a:t>
            </a:r>
          </a:p>
          <a:p>
            <a:pPr lvl="1" eaLnBrk="1" hangingPunct="1"/>
            <a:r>
              <a:rPr lang="en-GB" sz="2800" dirty="0"/>
              <a:t>T</a:t>
            </a:r>
            <a:r>
              <a:rPr lang="en-GB" sz="2800" smtClean="0"/>
              <a:t>o </a:t>
            </a:r>
            <a:r>
              <a:rPr lang="en-GB" sz="2800" dirty="0" smtClean="0"/>
              <a:t>have brought their own data on which they may have specific questions (feedback of the last training session)</a:t>
            </a:r>
          </a:p>
          <a:p>
            <a:pPr lvl="1" eaLnBrk="1" hangingPunct="1"/>
            <a:r>
              <a:rPr lang="en-GB" sz="2800" dirty="0" smtClean="0"/>
              <a:t>To help the less experienced people</a:t>
            </a:r>
          </a:p>
          <a:p>
            <a:pPr marL="171450" indent="0" eaLnBrk="1" hangingPunct="1">
              <a:buNone/>
            </a:pPr>
            <a:endParaRPr lang="en-GB" sz="3200" dirty="0" smtClean="0"/>
          </a:p>
          <a:p>
            <a:pPr lvl="1" eaLnBrk="1" hangingPunct="1"/>
            <a:endParaRPr lang="en-GB" sz="28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0137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5875" y="6308725"/>
            <a:ext cx="4103688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xfrm>
            <a:off x="1187450" y="1484313"/>
            <a:ext cx="7777163" cy="495300"/>
          </a:xfrm>
        </p:spPr>
        <p:txBody>
          <a:bodyPr/>
          <a:lstStyle/>
          <a:p>
            <a:pPr eaLnBrk="1" hangingPunct="1"/>
            <a:r>
              <a:rPr lang="fr-FR" dirty="0" smtClean="0"/>
              <a:t>Agenda of the 2</a:t>
            </a:r>
            <a:r>
              <a:rPr lang="fr-FR" baseline="30000" dirty="0" smtClean="0"/>
              <a:t>nd</a:t>
            </a:r>
            <a:r>
              <a:rPr lang="fr-FR" dirty="0" smtClean="0"/>
              <a:t> training session</a:t>
            </a:r>
            <a:endParaRPr lang="en-GB" dirty="0" smtClean="0"/>
          </a:p>
        </p:txBody>
      </p:sp>
      <p:sp>
        <p:nvSpPr>
          <p:cNvPr id="6148" name="Espace réservé du contenu 2"/>
          <p:cNvSpPr>
            <a:spLocks noGrp="1"/>
          </p:cNvSpPr>
          <p:nvPr>
            <p:ph idx="1"/>
          </p:nvPr>
        </p:nvSpPr>
        <p:spPr>
          <a:xfrm>
            <a:off x="539750" y="2060575"/>
            <a:ext cx="4392290" cy="3603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000" b="1" dirty="0" smtClean="0"/>
              <a:t>Day 1 : Tuesday</a:t>
            </a:r>
            <a:r>
              <a:rPr lang="en-GB" sz="2000" dirty="0" smtClean="0"/>
              <a:t>, 20 May 2014</a:t>
            </a:r>
          </a:p>
        </p:txBody>
      </p:sp>
      <p:pic>
        <p:nvPicPr>
          <p:cNvPr id="5" name="Image 4" descr="SDN2_WP3_Training2_Agenda.docx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5" t="31325" r="10007" b="27871"/>
          <a:stretch/>
        </p:blipFill>
        <p:spPr>
          <a:xfrm>
            <a:off x="635229" y="2564904"/>
            <a:ext cx="8185243" cy="4166437"/>
          </a:xfrm>
          <a:prstGeom prst="rect">
            <a:avLst/>
          </a:prstGeom>
          <a:ln w="38100">
            <a:solidFill>
              <a:srgbClr val="00519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5875" y="6308725"/>
            <a:ext cx="4103688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xfrm>
            <a:off x="1187450" y="1484313"/>
            <a:ext cx="7777163" cy="495300"/>
          </a:xfrm>
        </p:spPr>
        <p:txBody>
          <a:bodyPr/>
          <a:lstStyle/>
          <a:p>
            <a:pPr eaLnBrk="1" hangingPunct="1"/>
            <a:r>
              <a:rPr lang="fr-FR" dirty="0" smtClean="0"/>
              <a:t>Agenda of the 2</a:t>
            </a:r>
            <a:r>
              <a:rPr lang="fr-FR" baseline="30000" dirty="0" smtClean="0"/>
              <a:t>nd</a:t>
            </a:r>
            <a:r>
              <a:rPr lang="fr-FR" dirty="0" smtClean="0"/>
              <a:t> training session</a:t>
            </a:r>
            <a:endParaRPr lang="en-GB" dirty="0" smtClean="0"/>
          </a:p>
        </p:txBody>
      </p:sp>
      <p:sp>
        <p:nvSpPr>
          <p:cNvPr id="6148" name="Espace réservé du contenu 2"/>
          <p:cNvSpPr>
            <a:spLocks noGrp="1"/>
          </p:cNvSpPr>
          <p:nvPr>
            <p:ph idx="1"/>
          </p:nvPr>
        </p:nvSpPr>
        <p:spPr>
          <a:xfrm>
            <a:off x="539750" y="2060575"/>
            <a:ext cx="4392290" cy="3603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000" b="1" dirty="0" smtClean="0"/>
              <a:t>Day 2 : Wednesday</a:t>
            </a:r>
            <a:r>
              <a:rPr lang="en-GB" sz="2000" dirty="0" smtClean="0"/>
              <a:t>, 21 May 2014</a:t>
            </a:r>
          </a:p>
        </p:txBody>
      </p:sp>
      <p:pic>
        <p:nvPicPr>
          <p:cNvPr id="2" name="Image 1" descr="SDN2_WP3_Training2_Agenda.docx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t="45300" r="9703" b="12772"/>
          <a:stretch/>
        </p:blipFill>
        <p:spPr>
          <a:xfrm>
            <a:off x="467544" y="2426386"/>
            <a:ext cx="8332377" cy="4314982"/>
          </a:xfrm>
          <a:prstGeom prst="rect">
            <a:avLst/>
          </a:prstGeom>
          <a:ln w="38100">
            <a:solidFill>
              <a:srgbClr val="00519D"/>
            </a:solidFill>
          </a:ln>
        </p:spPr>
      </p:pic>
    </p:spTree>
    <p:extLst>
      <p:ext uri="{BB962C8B-B14F-4D97-AF65-F5344CB8AC3E}">
        <p14:creationId xmlns:p14="http://schemas.microsoft.com/office/powerpoint/2010/main" val="23540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5875" y="6308725"/>
            <a:ext cx="4103688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xfrm>
            <a:off x="1187450" y="1484313"/>
            <a:ext cx="7777163" cy="495300"/>
          </a:xfrm>
        </p:spPr>
        <p:txBody>
          <a:bodyPr/>
          <a:lstStyle/>
          <a:p>
            <a:pPr eaLnBrk="1" hangingPunct="1"/>
            <a:r>
              <a:rPr lang="fr-FR" dirty="0" smtClean="0"/>
              <a:t>Agenda of the 2</a:t>
            </a:r>
            <a:r>
              <a:rPr lang="fr-FR" baseline="30000" dirty="0" smtClean="0"/>
              <a:t>nd</a:t>
            </a:r>
            <a:r>
              <a:rPr lang="fr-FR" dirty="0" smtClean="0"/>
              <a:t> training session</a:t>
            </a:r>
            <a:endParaRPr lang="en-GB" dirty="0" smtClean="0"/>
          </a:p>
        </p:txBody>
      </p:sp>
      <p:sp>
        <p:nvSpPr>
          <p:cNvPr id="6148" name="Espace réservé du contenu 2"/>
          <p:cNvSpPr>
            <a:spLocks noGrp="1"/>
          </p:cNvSpPr>
          <p:nvPr>
            <p:ph idx="1"/>
          </p:nvPr>
        </p:nvSpPr>
        <p:spPr>
          <a:xfrm>
            <a:off x="539750" y="2060575"/>
            <a:ext cx="4392290" cy="3603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000" b="1" dirty="0" smtClean="0"/>
              <a:t>Day 3 : Thursday</a:t>
            </a:r>
            <a:r>
              <a:rPr lang="en-GB" sz="2000" dirty="0" smtClean="0"/>
              <a:t>, 21 May 2014</a:t>
            </a:r>
          </a:p>
        </p:txBody>
      </p:sp>
      <p:pic>
        <p:nvPicPr>
          <p:cNvPr id="2" name="Image 1" descr="SDN2_WP3_Training2_Agenda.docx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t="53012" r="10008" b="17591"/>
          <a:stretch/>
        </p:blipFill>
        <p:spPr>
          <a:xfrm>
            <a:off x="140100" y="2852936"/>
            <a:ext cx="8869519" cy="3239765"/>
          </a:xfrm>
          <a:prstGeom prst="rect">
            <a:avLst/>
          </a:prstGeom>
          <a:ln w="38100">
            <a:solidFill>
              <a:srgbClr val="00519D"/>
            </a:solidFill>
          </a:ln>
        </p:spPr>
      </p:pic>
    </p:spTree>
    <p:extLst>
      <p:ext uri="{BB962C8B-B14F-4D97-AF65-F5344CB8AC3E}">
        <p14:creationId xmlns:p14="http://schemas.microsoft.com/office/powerpoint/2010/main" val="23540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819400"/>
            <a:ext cx="28860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485">
            <a:off x="6615113" y="2043113"/>
            <a:ext cx="2303462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8570">
            <a:off x="1579563" y="2087563"/>
            <a:ext cx="2174875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DataNet2_presentation">
  <a:themeElements>
    <a:clrScheme name="SeaDataNe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aDataNet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aDataNe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SeaDataNet2_presentation</Template>
  <TotalTime>2172</TotalTime>
  <Words>198</Words>
  <Application>Microsoft Office PowerPoint</Application>
  <PresentationFormat>Affichage à l'écran (4:3)</PresentationFormat>
  <Paragraphs>30</Paragraphs>
  <Slides>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SeaDataNet2_presentation</vt:lpstr>
      <vt:lpstr>Introduction to the 2nd training session  of SeaDataNet 2 </vt:lpstr>
      <vt:lpstr>SDN previous training sessions</vt:lpstr>
      <vt:lpstr>2nd training session of SeaDataNet II</vt:lpstr>
      <vt:lpstr>2nd training session</vt:lpstr>
      <vt:lpstr>Agenda of the 2nd training session</vt:lpstr>
      <vt:lpstr>Agenda of the 2nd training session</vt:lpstr>
      <vt:lpstr>Agenda of the 2nd training session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SeaDataNet tools NEMO, MIKADO, VALIDATOR</dc:title>
  <dc:creator>Michele FICHAUT, Ifremer Brest PDG-IMN-IDM-SISME</dc:creator>
  <cp:lastModifiedBy>Michele FICHAUT, Ifremer Brest PDG-IMN-IDM-SISME</cp:lastModifiedBy>
  <cp:revision>111</cp:revision>
  <dcterms:created xsi:type="dcterms:W3CDTF">2012-06-22T14:44:59Z</dcterms:created>
  <dcterms:modified xsi:type="dcterms:W3CDTF">2014-05-19T15:02:04Z</dcterms:modified>
</cp:coreProperties>
</file>