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86" r:id="rId9"/>
    <p:sldId id="287" r:id="rId10"/>
    <p:sldId id="288" r:id="rId11"/>
    <p:sldId id="281" r:id="rId12"/>
    <p:sldId id="282" r:id="rId13"/>
    <p:sldId id="283" r:id="rId14"/>
    <p:sldId id="284" r:id="rId15"/>
    <p:sldId id="263" r:id="rId16"/>
    <p:sldId id="264" r:id="rId17"/>
    <p:sldId id="265" r:id="rId18"/>
    <p:sldId id="267" r:id="rId19"/>
    <p:sldId id="266" r:id="rId20"/>
    <p:sldId id="268" r:id="rId21"/>
    <p:sldId id="269" r:id="rId22"/>
    <p:sldId id="270" r:id="rId23"/>
    <p:sldId id="271" r:id="rId24"/>
    <p:sldId id="274" r:id="rId25"/>
    <p:sldId id="272" r:id="rId26"/>
    <p:sldId id="273" r:id="rId27"/>
    <p:sldId id="280" r:id="rId2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E"/>
    <a:srgbClr val="FF9999"/>
    <a:srgbClr val="FF99FF"/>
    <a:srgbClr val="FF33CC"/>
    <a:srgbClr val="CC99FF"/>
    <a:srgbClr val="CC66FF"/>
    <a:srgbClr val="00519D"/>
    <a:srgbClr val="FFFF00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83" d="100"/>
          <a:sy n="83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8296B-D3F1-4423-9590-CE8007AD94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0CA9C-B05F-41D3-B312-FB5BD7E25020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10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Nouveau Radio bouton pour NetCDF mono ou </a:t>
            </a:r>
            <a:r>
              <a:rPr lang="fr-FR" dirty="0" err="1" smtClean="0"/>
              <a:t>multistations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9FF2-EA12-4E80-9157-86CA588A7B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63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Nouvelle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cruise</a:t>
            </a:r>
            <a:r>
              <a:rPr lang="fr-FR" baseline="0" dirty="0" smtClean="0"/>
              <a:t> description pour NetCDF, moins de </a:t>
            </a:r>
            <a:r>
              <a:rPr lang="fr-FR" baseline="0" dirty="0" err="1" smtClean="0"/>
              <a:t>metadonnées</a:t>
            </a:r>
            <a:r>
              <a:rPr lang="fr-FR" baseline="0" dirty="0" smtClean="0"/>
              <a:t> que pour MEDATLAS, pour ODV écran </a:t>
            </a:r>
            <a:r>
              <a:rPr lang="fr-FR" baseline="0" dirty="0" err="1" smtClean="0"/>
              <a:t>inexsistant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9FF2-EA12-4E80-9157-86CA588A7B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5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6A7E3-393A-4529-ACAB-2E982AB672A3}" type="slidenum">
              <a:rPr lang="fr-FR" smtClean="0"/>
              <a:pPr eaLnBrk="1" hangingPunct="1"/>
              <a:t>27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563888" y="1196975"/>
            <a:ext cx="558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1800" i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Training course 2, Ostende, 20-22 May 2014</a:t>
            </a:r>
            <a:endParaRPr lang="fr-FR" sz="1800" i="1" kern="12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noProof="0" dirty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5733256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7" y="188640"/>
            <a:ext cx="253637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6C3E-47C3-4ABB-886F-F32DD7FFC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6CA3-F8DF-4CC7-BD80-DFDA06E71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62F-63A4-4BED-90B1-0FF561EA7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3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7CC-848E-4DB3-8D3F-8DEC7CC68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A7E9-CF05-4094-BA9B-1ABCC36EB6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4C8E-0611-4B54-9942-858C8EA09F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5D6A-CB60-4204-8B37-93D8EA752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8385-29BF-44CB-8A31-399B1A862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B110-078F-44D0-A2A8-D6F212C59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E1AA-7472-47A9-AA79-D2252058A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8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872208" cy="372965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5FA3003C-A3C2-4528-A478-D0BEDB1257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682625"/>
            <a:ext cx="33129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i="1" dirty="0" smtClean="0">
                <a:solidFill>
                  <a:srgbClr val="00529E"/>
                </a:solidFill>
                <a:latin typeface="+mj-lt"/>
              </a:rPr>
              <a:t>Training</a:t>
            </a:r>
            <a:r>
              <a:rPr lang="fr-FR" sz="1050" i="1" baseline="0" dirty="0" smtClean="0">
                <a:solidFill>
                  <a:srgbClr val="00529E"/>
                </a:solidFill>
                <a:latin typeface="+mj-lt"/>
              </a:rPr>
              <a:t> course 2, Ostende, 20-22 May 2014</a:t>
            </a:r>
            <a:endParaRPr lang="fr-FR" sz="1050" i="1" dirty="0">
              <a:solidFill>
                <a:srgbClr val="00529E"/>
              </a:solidFill>
              <a:latin typeface="+mj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4884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5FA3003C-A3C2-4528-A478-D0BEDB1257E4}" type="slidenum">
              <a:rPr lang="fr-FR" sz="1050" b="1" smtClean="0">
                <a:solidFill>
                  <a:srgbClr val="0070C0"/>
                </a:solidFill>
              </a:rPr>
              <a:pPr>
                <a:defRPr/>
              </a:pPr>
              <a:t>‹N°›</a:t>
            </a:fld>
            <a:r>
              <a:rPr lang="fr-FR" sz="1050" b="1" dirty="0" smtClean="0">
                <a:solidFill>
                  <a:srgbClr val="0070C0"/>
                </a:solidFill>
              </a:rPr>
              <a:t>/27</a:t>
            </a:r>
            <a:endParaRPr lang="fr-FR" sz="1050" b="1" dirty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548" y="4652963"/>
            <a:ext cx="7200900" cy="288925"/>
          </a:xfrm>
        </p:spPr>
        <p:txBody>
          <a:bodyPr/>
          <a:lstStyle/>
          <a:p>
            <a:pPr algn="ctr"/>
            <a:r>
              <a:rPr lang="fr-FR" dirty="0" smtClean="0"/>
              <a:t>Tools for </a:t>
            </a:r>
            <a:r>
              <a:rPr lang="fr-FR" dirty="0" err="1" smtClean="0"/>
              <a:t>generation</a:t>
            </a:r>
            <a:r>
              <a:rPr lang="fr-FR" dirty="0" smtClean="0"/>
              <a:t> of </a:t>
            </a:r>
            <a:br>
              <a:rPr lang="fr-FR" dirty="0" smtClean="0"/>
            </a:br>
            <a:r>
              <a:rPr lang="fr-FR" dirty="0" smtClean="0"/>
              <a:t>SDN NetCDF (CFPOINT) files</a:t>
            </a:r>
            <a:r>
              <a:rPr lang="fr-FR" dirty="0"/>
              <a:t/>
            </a:r>
            <a:br>
              <a:rPr lang="fr-FR" dirty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Michèle</a:t>
            </a:r>
            <a:r>
              <a:rPr lang="en-GB" dirty="0" smtClean="0"/>
              <a:t> </a:t>
            </a:r>
            <a:r>
              <a:rPr lang="en-GB" dirty="0" err="1" smtClean="0"/>
              <a:t>Fichaut</a:t>
            </a:r>
            <a:r>
              <a:rPr lang="en-GB" dirty="0" smtClean="0"/>
              <a:t>, IFREMER, SISMER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3713" y="5013325"/>
            <a:ext cx="7200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>
                <a:solidFill>
                  <a:srgbClr val="0051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FR" sz="1400" smtClean="0"/>
              <a:t>M. Fichaut, IFREMER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NetCDF </a:t>
            </a:r>
            <a:r>
              <a:rPr lang="fr-FR" sz="2800" dirty="0" err="1"/>
              <a:t>special</a:t>
            </a:r>
            <a:r>
              <a:rPr lang="fr-FR" sz="2800" dirty="0"/>
              <a:t> </a:t>
            </a:r>
            <a:r>
              <a:rPr lang="fr-FR" sz="2800" dirty="0" err="1"/>
              <a:t>features</a:t>
            </a:r>
            <a:r>
              <a:rPr lang="fr-FR" sz="2800" dirty="0"/>
              <a:t> for data description</a:t>
            </a:r>
            <a:endParaRPr lang="en-GB" sz="2800" dirty="0"/>
          </a:p>
        </p:txBody>
      </p:sp>
      <p:pic>
        <p:nvPicPr>
          <p:cNvPr id="4" name="Image 3" descr="NEMO - [Directory C:\Michele\testNEMO1.5.0\Chacra ctd\fic_a_prendre ]=====[ Model model_NetCDFmulti.xml 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20313"/>
          <a:stretch/>
        </p:blipFill>
        <p:spPr>
          <a:xfrm>
            <a:off x="683568" y="2125176"/>
            <a:ext cx="7992888" cy="46882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7809503" y="924934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 descr="NEMO - [Directory C:\Michele\testNEMO1.5.0\Chacra ctd\fic_a_prendre ]=====[ Model model_NetCDFmulti.xml 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44354" r="53258" b="39864"/>
          <a:stretch/>
        </p:blipFill>
        <p:spPr>
          <a:xfrm>
            <a:off x="186817" y="3284984"/>
            <a:ext cx="8781873" cy="2439411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07704" y="3284984"/>
            <a:ext cx="5404414" cy="4320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avec flèche vers le bas 12"/>
          <p:cNvSpPr/>
          <p:nvPr/>
        </p:nvSpPr>
        <p:spPr>
          <a:xfrm>
            <a:off x="2051720" y="924934"/>
            <a:ext cx="2376264" cy="2376264"/>
          </a:xfrm>
          <a:prstGeom prst="downArrowCallout">
            <a:avLst/>
          </a:prstGeom>
          <a:solidFill>
            <a:srgbClr val="005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Not Mandatory but recommended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P07 vocab</a:t>
            </a:r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4716016" y="908720"/>
            <a:ext cx="2376264" cy="2376264"/>
          </a:xfrm>
          <a:prstGeom prst="downArrowCallout">
            <a:avLst/>
          </a:prstGeom>
          <a:solidFill>
            <a:srgbClr val="005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Mandatory</a:t>
            </a:r>
            <a:endParaRPr lang="en-GB" sz="2400" dirty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Free text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Upgrading of DM software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Download manager v1.4.4</a:t>
            </a:r>
          </a:p>
          <a:p>
            <a:pPr lvl="1"/>
            <a:r>
              <a:rPr lang="en-GB" sz="2800" dirty="0" smtClean="0"/>
              <a:t>Still under test</a:t>
            </a:r>
          </a:p>
          <a:p>
            <a:pPr lvl="1"/>
            <a:r>
              <a:rPr lang="en-GB" sz="2800" dirty="0" smtClean="0"/>
              <a:t>Next release planned on 26 May 2014</a:t>
            </a:r>
          </a:p>
          <a:p>
            <a:pPr lvl="1"/>
            <a:r>
              <a:rPr lang="en-GB" sz="2800" dirty="0" smtClean="0"/>
              <a:t>Able to </a:t>
            </a:r>
          </a:p>
          <a:p>
            <a:pPr lvl="2"/>
            <a:r>
              <a:rPr lang="en-GB" sz="2400" b="1" dirty="0" smtClean="0"/>
              <a:t>Generate NetCDF on the fly </a:t>
            </a:r>
            <a:r>
              <a:rPr lang="en-GB" sz="2400" dirty="0" smtClean="0"/>
              <a:t>from data in database</a:t>
            </a:r>
          </a:p>
          <a:p>
            <a:pPr lvl="2"/>
            <a:r>
              <a:rPr lang="en-GB" sz="2400" b="1" dirty="0" smtClean="0"/>
              <a:t>Reformat SDN ODV or SDN MEDATLAS files  </a:t>
            </a:r>
            <a:r>
              <a:rPr lang="en-GB" sz="2400" dirty="0" smtClean="0"/>
              <a:t>to SDN NetCDF files on the fly</a:t>
            </a:r>
          </a:p>
          <a:p>
            <a:pPr lvl="2"/>
            <a:r>
              <a:rPr lang="en-GB" sz="2400" b="1" dirty="0" smtClean="0"/>
              <a:t>Split multi-station SDN NetCDF files </a:t>
            </a:r>
            <a:r>
              <a:rPr lang="en-GB" sz="2400" dirty="0" smtClean="0"/>
              <a:t>into mono-station SDN NetCDF file</a:t>
            </a:r>
          </a:p>
        </p:txBody>
      </p:sp>
    </p:spTree>
    <p:extLst>
      <p:ext uri="{BB962C8B-B14F-4D97-AF65-F5344CB8AC3E}">
        <p14:creationId xmlns:p14="http://schemas.microsoft.com/office/powerpoint/2010/main" val="4908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6381328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ossible conversions with DM 1.4.4</a:t>
            </a:r>
            <a:endParaRPr lang="en-GB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07022"/>
              </p:ext>
            </p:extLst>
          </p:nvPr>
        </p:nvGraphicFramePr>
        <p:xfrm>
          <a:off x="3851920" y="2068609"/>
          <a:ext cx="5256584" cy="4672759"/>
        </p:xfrm>
        <a:graphic>
          <a:graphicData uri="http://schemas.openxmlformats.org/drawingml/2006/table">
            <a:tbl>
              <a:tblPr/>
              <a:tblGrid>
                <a:gridCol w="1368152"/>
                <a:gridCol w="936104"/>
                <a:gridCol w="1224136"/>
                <a:gridCol w="1728192"/>
              </a:tblGrid>
              <a:tr h="2711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Input format</a:t>
                      </a: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Modus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Output format (</a:t>
                      </a:r>
                      <a:r>
                        <a:rPr lang="fr-F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always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mono)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43803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1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 err="1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Database</a:t>
                      </a:r>
                      <a:endParaRPr lang="fr-FR" sz="1800" b="0" i="0" u="none" strike="noStrike" dirty="0">
                        <a:solidFill>
                          <a:srgbClr val="00519D"/>
                        </a:solidFill>
                        <a:effectLst/>
                        <a:latin typeface="+mj-lt"/>
                      </a:endParaRP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" y="2060848"/>
            <a:ext cx="3779912" cy="3170099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accent1">
                    <a:lumMod val="90000"/>
                  </a:schemeClr>
                </a:solidFill>
              </a:rPr>
              <a:t>Input </a:t>
            </a:r>
            <a:r>
              <a:rPr lang="en-GB" sz="2000" b="1" u="sng" dirty="0" smtClean="0">
                <a:solidFill>
                  <a:schemeClr val="accent1">
                    <a:lumMod val="90000"/>
                  </a:schemeClr>
                </a:solidFill>
              </a:rPr>
              <a:t>format: </a:t>
            </a:r>
          </a:p>
          <a:p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Format at which files are stored in the data centre</a:t>
            </a:r>
          </a:p>
          <a:p>
            <a:endParaRPr lang="en-GB" sz="20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GB" sz="2000" b="1" u="sng" dirty="0" smtClean="0">
                <a:solidFill>
                  <a:schemeClr val="accent1">
                    <a:lumMod val="90000"/>
                  </a:schemeClr>
                </a:solidFill>
              </a:rPr>
              <a:t>Output format:</a:t>
            </a:r>
          </a:p>
          <a:p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Format at which the DM delivers the </a:t>
            </a:r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data</a:t>
            </a:r>
          </a:p>
          <a:p>
            <a:endParaRPr lang="en-GB" sz="20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GB" sz="2000" b="1" u="sng" dirty="0">
                <a:solidFill>
                  <a:schemeClr val="accent1">
                    <a:lumMod val="90000"/>
                  </a:schemeClr>
                </a:solidFill>
              </a:rPr>
              <a:t>mono</a:t>
            </a:r>
            <a:r>
              <a:rPr lang="en-GB" sz="2000" dirty="0">
                <a:solidFill>
                  <a:schemeClr val="accent1">
                    <a:lumMod val="90000"/>
                  </a:schemeClr>
                </a:solidFill>
              </a:rPr>
              <a:t>: 1 </a:t>
            </a:r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LOCAL_CDI_ID</a:t>
            </a:r>
            <a:endParaRPr lang="en-GB" sz="20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GB" sz="2000" b="1" u="sng" dirty="0">
                <a:solidFill>
                  <a:schemeClr val="accent1">
                    <a:lumMod val="90000"/>
                  </a:schemeClr>
                </a:solidFill>
              </a:rPr>
              <a:t>multi</a:t>
            </a:r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:  </a:t>
            </a:r>
            <a:r>
              <a:rPr lang="en-GB" sz="2000" dirty="0">
                <a:solidFill>
                  <a:schemeClr val="accent1">
                    <a:lumMod val="90000"/>
                  </a:schemeClr>
                </a:solidFill>
              </a:rPr>
              <a:t>n </a:t>
            </a:r>
            <a:r>
              <a:rPr lang="en-GB" sz="2000" dirty="0" smtClean="0">
                <a:solidFill>
                  <a:schemeClr val="accent1">
                    <a:lumMod val="90000"/>
                  </a:schemeClr>
                </a:solidFill>
              </a:rPr>
              <a:t>LOCAL_CDI_IDs</a:t>
            </a:r>
            <a:endParaRPr lang="en-GB" sz="2000" dirty="0">
              <a:solidFill>
                <a:schemeClr val="accent1">
                  <a:lumMod val="90000"/>
                </a:schemeClr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75072"/>
              </p:ext>
            </p:extLst>
          </p:nvPr>
        </p:nvGraphicFramePr>
        <p:xfrm>
          <a:off x="3851920" y="2060848"/>
          <a:ext cx="5256584" cy="4672759"/>
        </p:xfrm>
        <a:graphic>
          <a:graphicData uri="http://schemas.openxmlformats.org/drawingml/2006/table">
            <a:tbl>
              <a:tblPr/>
              <a:tblGrid>
                <a:gridCol w="1368152"/>
                <a:gridCol w="936104"/>
                <a:gridCol w="1224136"/>
                <a:gridCol w="1728192"/>
              </a:tblGrid>
              <a:tr h="2711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Input format</a:t>
                      </a: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Modus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Output format (</a:t>
                      </a:r>
                      <a:r>
                        <a:rPr lang="fr-F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always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mono)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43803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1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MEDATLAS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mono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multi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995" marR="7995" marT="7995" marB="0" anchor="ctr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1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 err="1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Database</a:t>
                      </a:r>
                      <a:endParaRPr lang="fr-FR" sz="1800" b="0" i="0" u="none" strike="noStrike" dirty="0">
                        <a:solidFill>
                          <a:srgbClr val="00519D"/>
                        </a:solidFill>
                        <a:effectLst/>
                        <a:latin typeface="+mj-lt"/>
                      </a:endParaRPr>
                    </a:p>
                  </a:txBody>
                  <a:tcPr marL="7995" marR="7995" marT="79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ODV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--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519D"/>
                          </a:solidFill>
                          <a:effectLst/>
                          <a:latin typeface="+mj-lt"/>
                        </a:rPr>
                        <a:t>CFPOINT</a:t>
                      </a:r>
                    </a:p>
                  </a:txBody>
                  <a:tcPr marL="7995" marR="7995" marT="7995" marB="0">
                    <a:lnL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 deliver your files under several formats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2204491"/>
            <a:ext cx="8280400" cy="3960813"/>
          </a:xfrm>
        </p:spPr>
        <p:txBody>
          <a:bodyPr/>
          <a:lstStyle/>
          <a:p>
            <a:r>
              <a:rPr lang="en-GB" dirty="0" smtClean="0"/>
              <a:t>It is </a:t>
            </a:r>
            <a:r>
              <a:rPr lang="en-GB" b="1" dirty="0" smtClean="0"/>
              <a:t>mandatory</a:t>
            </a:r>
            <a:r>
              <a:rPr lang="en-GB" dirty="0" smtClean="0"/>
              <a:t> to have all possible formats in the CDI metadata:</a:t>
            </a:r>
          </a:p>
          <a:p>
            <a:r>
              <a:rPr lang="en-GB" dirty="0" smtClean="0"/>
              <a:t>var37 and var38 of MIKADO possible values:</a:t>
            </a:r>
          </a:p>
          <a:p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51496"/>
              </p:ext>
            </p:extLst>
          </p:nvPr>
        </p:nvGraphicFramePr>
        <p:xfrm>
          <a:off x="1475656" y="3717032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Var</a:t>
                      </a:r>
                      <a:r>
                        <a:rPr lang="en-GB" dirty="0" smtClean="0"/>
                        <a:t> 37</a:t>
                      </a:r>
                      <a:r>
                        <a:rPr lang="en-GB" baseline="0" dirty="0" smtClean="0"/>
                        <a:t> : Format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Var</a:t>
                      </a:r>
                      <a:r>
                        <a:rPr lang="en-GB" dirty="0" smtClean="0"/>
                        <a:t> 38: Format version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CFPOINT</a:t>
                      </a:r>
                      <a:endParaRPr lang="en-GB" dirty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</a:t>
                      </a:r>
                      <a:endParaRPr lang="en-GB" dirty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MEDATLAS</a:t>
                      </a:r>
                      <a:endParaRPr lang="en-GB" dirty="0" smtClean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ODV</a:t>
                      </a:r>
                      <a:endParaRPr lang="en-GB" dirty="0" smtClean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>
                        <a:solidFill>
                          <a:srgbClr val="00529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84313"/>
            <a:ext cx="8459787" cy="495300"/>
          </a:xfrm>
        </p:spPr>
        <p:txBody>
          <a:bodyPr/>
          <a:lstStyle/>
          <a:p>
            <a:r>
              <a:rPr lang="en-GB" dirty="0" smtClean="0"/>
              <a:t>Then formats </a:t>
            </a:r>
            <a:r>
              <a:rPr lang="en-GB" dirty="0" smtClean="0"/>
              <a:t>are </a:t>
            </a:r>
            <a:r>
              <a:rPr lang="en-GB" dirty="0" smtClean="0"/>
              <a:t>available </a:t>
            </a:r>
            <a:r>
              <a:rPr lang="en-GB" dirty="0" smtClean="0"/>
              <a:t>for downloading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>
          <a:xfrm>
            <a:off x="138242" y="2132856"/>
            <a:ext cx="8830908" cy="40774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89533" r="4433" b="-2448"/>
          <a:stretch/>
        </p:blipFill>
        <p:spPr bwMode="auto">
          <a:xfrm>
            <a:off x="6010656" y="5832647"/>
            <a:ext cx="2584704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6804248" y="3068960"/>
            <a:ext cx="0" cy="2232248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6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6453336"/>
            <a:ext cx="48245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tools for format conversion (1)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575"/>
            <a:ext cx="8459787" cy="3960813"/>
          </a:xfrm>
        </p:spPr>
        <p:txBody>
          <a:bodyPr/>
          <a:lstStyle/>
          <a:p>
            <a:r>
              <a:rPr lang="en-GB" b="1" dirty="0" smtClean="0"/>
              <a:t>OdvSDN2CFPOINT</a:t>
            </a:r>
            <a:r>
              <a:rPr lang="en-GB" dirty="0" smtClean="0"/>
              <a:t> v1.0.3</a:t>
            </a:r>
          </a:p>
          <a:p>
            <a:pPr lvl="1"/>
            <a:r>
              <a:rPr lang="en-GB" dirty="0" smtClean="0"/>
              <a:t>Converts files at </a:t>
            </a:r>
            <a:r>
              <a:rPr lang="en-GB" b="1" i="1" u="sng" dirty="0" smtClean="0"/>
              <a:t>SDN ODV</a:t>
            </a:r>
            <a:r>
              <a:rPr lang="en-GB" i="1" dirty="0" smtClean="0"/>
              <a:t>  </a:t>
            </a:r>
            <a:r>
              <a:rPr lang="en-GB" dirty="0" smtClean="0"/>
              <a:t>format                                  	   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smtClean="0"/>
              <a:t>to files at </a:t>
            </a:r>
            <a:r>
              <a:rPr lang="en-GB" b="1" i="1" u="sng" dirty="0" smtClean="0"/>
              <a:t>SDN NetCDF </a:t>
            </a:r>
            <a:r>
              <a:rPr lang="en-GB" dirty="0" smtClean="0"/>
              <a:t>format</a:t>
            </a:r>
          </a:p>
          <a:p>
            <a:pPr lvl="2"/>
            <a:r>
              <a:rPr lang="en-GB" sz="2000" dirty="0" smtClean="0"/>
              <a:t>1, n ODV mono-station  </a:t>
            </a:r>
            <a:r>
              <a:rPr lang="en-GB" sz="2000" dirty="0" smtClean="0">
                <a:sym typeface="Wingdings" pitchFamily="2" charset="2"/>
              </a:rPr>
              <a:t> 1,n NetCDF mono-station </a:t>
            </a:r>
          </a:p>
          <a:p>
            <a:pPr lvl="2"/>
            <a:r>
              <a:rPr lang="en-GB" sz="2000" dirty="0" smtClean="0"/>
              <a:t>1 to n ODV multi-station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>
                <a:sym typeface="Wingdings" pitchFamily="2" charset="2"/>
              </a:rPr>
              <a:t>1,n NetCDF mono-station </a:t>
            </a:r>
            <a:endParaRPr lang="en-GB" sz="2000" dirty="0" smtClean="0">
              <a:sym typeface="Wingdings" pitchFamily="2" charset="2"/>
            </a:endParaRPr>
          </a:p>
          <a:p>
            <a:pPr lvl="2"/>
            <a:r>
              <a:rPr lang="en-GB" sz="2000" dirty="0" smtClean="0"/>
              <a:t>1 </a:t>
            </a:r>
            <a:r>
              <a:rPr lang="en-GB" sz="2000" dirty="0"/>
              <a:t>to n ODV multi-station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>
                <a:sym typeface="Wingdings" pitchFamily="2" charset="2"/>
              </a:rPr>
              <a:t>1,n NetCDF </a:t>
            </a:r>
            <a:r>
              <a:rPr lang="en-GB" sz="2000" dirty="0" smtClean="0">
                <a:sym typeface="Wingdings" pitchFamily="2" charset="2"/>
              </a:rPr>
              <a:t>multi-station</a:t>
            </a:r>
          </a:p>
          <a:p>
            <a:pPr lvl="1"/>
            <a:r>
              <a:rPr lang="en-GB" sz="2600" dirty="0" smtClean="0">
                <a:sym typeface="Wingdings" pitchFamily="2" charset="2"/>
              </a:rPr>
              <a:t>Java tool, needs Java &gt; 1.6</a:t>
            </a:r>
            <a:endParaRPr lang="en-GB" sz="2600" dirty="0" smtClean="0"/>
          </a:p>
          <a:p>
            <a:pPr lvl="1"/>
            <a:endParaRPr lang="en-GB" dirty="0"/>
          </a:p>
        </p:txBody>
      </p:sp>
      <p:pic>
        <p:nvPicPr>
          <p:cNvPr id="4" name="Image 3" descr="OdvSDN2CF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3168619" cy="2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784" y="6453336"/>
            <a:ext cx="48245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tools for format conversion (2)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575"/>
            <a:ext cx="8459787" cy="3960813"/>
          </a:xfrm>
        </p:spPr>
        <p:txBody>
          <a:bodyPr/>
          <a:lstStyle/>
          <a:p>
            <a:r>
              <a:rPr lang="en-GB" b="1" dirty="0" smtClean="0"/>
              <a:t>MedSDN2CFPOINT</a:t>
            </a:r>
            <a:r>
              <a:rPr lang="en-GB" dirty="0" smtClean="0"/>
              <a:t> v1.0.4</a:t>
            </a:r>
          </a:p>
          <a:p>
            <a:pPr lvl="1"/>
            <a:r>
              <a:rPr lang="en-GB" dirty="0" smtClean="0"/>
              <a:t>Converts files at </a:t>
            </a:r>
            <a:r>
              <a:rPr lang="en-GB" b="1" i="1" u="sng" dirty="0" smtClean="0"/>
              <a:t>SDN MEDATLAS</a:t>
            </a:r>
            <a:r>
              <a:rPr lang="en-GB" i="1" dirty="0" smtClean="0"/>
              <a:t>  </a:t>
            </a:r>
            <a:r>
              <a:rPr lang="en-GB" dirty="0" smtClean="0"/>
              <a:t>format</a:t>
            </a:r>
            <a:r>
              <a:rPr lang="en-GB" dirty="0" smtClean="0">
                <a:sym typeface="Wingdings" pitchFamily="2" charset="2"/>
              </a:rPr>
              <a:t>                            	     </a:t>
            </a:r>
            <a:r>
              <a:rPr lang="en-GB" dirty="0" smtClean="0"/>
              <a:t>to files at </a:t>
            </a:r>
            <a:r>
              <a:rPr lang="en-GB" b="1" i="1" u="sng" dirty="0" smtClean="0"/>
              <a:t>SDN NetCDF </a:t>
            </a:r>
            <a:r>
              <a:rPr lang="en-GB" dirty="0" smtClean="0"/>
              <a:t>format</a:t>
            </a:r>
          </a:p>
          <a:p>
            <a:pPr lvl="2"/>
            <a:r>
              <a:rPr lang="en-GB" sz="2000" dirty="0" smtClean="0"/>
              <a:t>1, n MEDATLAS mono-station  </a:t>
            </a:r>
            <a:r>
              <a:rPr lang="en-GB" sz="2000" dirty="0" smtClean="0">
                <a:sym typeface="Wingdings" pitchFamily="2" charset="2"/>
              </a:rPr>
              <a:t> 1,n NetCDF mono-station </a:t>
            </a:r>
          </a:p>
          <a:p>
            <a:pPr lvl="2"/>
            <a:r>
              <a:rPr lang="en-GB" sz="2000" dirty="0" smtClean="0"/>
              <a:t>1 to n MEDATLAS multi-station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>
                <a:sym typeface="Wingdings" pitchFamily="2" charset="2"/>
              </a:rPr>
              <a:t>1,n NetCDF mono-station </a:t>
            </a:r>
            <a:endParaRPr lang="en-GB" sz="2000" dirty="0" smtClean="0">
              <a:sym typeface="Wingdings" pitchFamily="2" charset="2"/>
            </a:endParaRPr>
          </a:p>
          <a:p>
            <a:pPr lvl="2"/>
            <a:r>
              <a:rPr lang="en-GB" sz="2000" dirty="0" smtClean="0"/>
              <a:t>1 </a:t>
            </a:r>
            <a:r>
              <a:rPr lang="en-GB" sz="2000" dirty="0"/>
              <a:t>to n </a:t>
            </a:r>
            <a:r>
              <a:rPr lang="en-GB" sz="2000" dirty="0" smtClean="0"/>
              <a:t>MEDATLAS </a:t>
            </a:r>
            <a:r>
              <a:rPr lang="en-GB" sz="2000" dirty="0"/>
              <a:t>multi-station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>
                <a:sym typeface="Wingdings" pitchFamily="2" charset="2"/>
              </a:rPr>
              <a:t>1,n NetCDF </a:t>
            </a:r>
            <a:r>
              <a:rPr lang="en-GB" sz="2000" dirty="0" smtClean="0">
                <a:sym typeface="Wingdings" pitchFamily="2" charset="2"/>
              </a:rPr>
              <a:t>multi-station</a:t>
            </a:r>
          </a:p>
          <a:p>
            <a:pPr lvl="1"/>
            <a:r>
              <a:rPr lang="en-GB" dirty="0">
                <a:sym typeface="Wingdings" pitchFamily="2" charset="2"/>
              </a:rPr>
              <a:t>Java tool, needs Java &gt; </a:t>
            </a:r>
            <a:r>
              <a:rPr lang="en-GB" dirty="0" smtClean="0">
                <a:sym typeface="Wingdings" pitchFamily="2" charset="2"/>
              </a:rPr>
              <a:t>1.6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Image 4" descr="MedSDN2CF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25340"/>
            <a:ext cx="3040825" cy="24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user interface for the 2 tools</a:t>
            </a:r>
            <a:endParaRPr lang="en-GB" dirty="0"/>
          </a:p>
        </p:txBody>
      </p:sp>
      <p:pic>
        <p:nvPicPr>
          <p:cNvPr id="4" name="Espace réservé du contenu 3" descr="OdvSDN2CFPOI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088489" cy="4629549"/>
          </a:xfrm>
        </p:spPr>
      </p:pic>
    </p:spTree>
    <p:extLst>
      <p:ext uri="{BB962C8B-B14F-4D97-AF65-F5344CB8AC3E}">
        <p14:creationId xmlns:p14="http://schemas.microsoft.com/office/powerpoint/2010/main" val="26664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menu</a:t>
            </a:r>
            <a:endParaRPr lang="en-GB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98" y="2135715"/>
            <a:ext cx="5039429" cy="3810532"/>
          </a:xfr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r="63165" b="75696"/>
          <a:stretch/>
        </p:blipFill>
        <p:spPr bwMode="auto">
          <a:xfrm>
            <a:off x="2339752" y="2348880"/>
            <a:ext cx="1856284" cy="701964"/>
          </a:xfrm>
          <a:prstGeom prst="rect">
            <a:avLst/>
          </a:prstGeom>
          <a:noFill/>
          <a:ln w="57150">
            <a:solidFill>
              <a:srgbClr val="0051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- Settings</a:t>
            </a:r>
            <a:endParaRPr lang="en-GB" dirty="0"/>
          </a:p>
        </p:txBody>
      </p:sp>
      <p:pic>
        <p:nvPicPr>
          <p:cNvPr id="4" name="Espace réservé du contenu 3" descr="OdvSDN2CFPOINT Setting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641528" cy="3459130"/>
          </a:xfrm>
        </p:spPr>
      </p:pic>
    </p:spTree>
    <p:extLst>
      <p:ext uri="{BB962C8B-B14F-4D97-AF65-F5344CB8AC3E}">
        <p14:creationId xmlns:p14="http://schemas.microsoft.com/office/powerpoint/2010/main" val="27203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format definition implies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Upgrading of the existing tools </a:t>
            </a:r>
          </a:p>
          <a:p>
            <a:pPr lvl="1"/>
            <a:r>
              <a:rPr lang="en-GB" dirty="0" smtClean="0"/>
              <a:t>NEMO</a:t>
            </a:r>
          </a:p>
          <a:p>
            <a:pPr lvl="1"/>
            <a:r>
              <a:rPr lang="en-GB" dirty="0" smtClean="0"/>
              <a:t>Download manager</a:t>
            </a:r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evelopment of new tools</a:t>
            </a:r>
          </a:p>
          <a:p>
            <a:pPr lvl="1">
              <a:buFontTx/>
              <a:buChar char="-"/>
            </a:pPr>
            <a:r>
              <a:rPr lang="en-GB" dirty="0" smtClean="0"/>
              <a:t>Format converters</a:t>
            </a:r>
          </a:p>
          <a:p>
            <a:pPr lvl="2">
              <a:buFontTx/>
              <a:buChar char="-"/>
            </a:pPr>
            <a:r>
              <a:rPr lang="en-GB" dirty="0" smtClean="0"/>
              <a:t>OdvSDN2CFPOINT</a:t>
            </a:r>
          </a:p>
          <a:p>
            <a:pPr lvl="2">
              <a:buFontTx/>
              <a:buChar char="-"/>
            </a:pPr>
            <a:r>
              <a:rPr lang="en-GB" dirty="0" smtClean="0"/>
              <a:t>MedSDN2CFPOINT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8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– Vocabulary update</a:t>
            </a:r>
            <a:endParaRPr lang="en-GB" dirty="0"/>
          </a:p>
        </p:txBody>
      </p:sp>
      <p:pic>
        <p:nvPicPr>
          <p:cNvPr id="5" name="Espace réservé du contenu 4" descr="Progress Inform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636912"/>
            <a:ext cx="6887885" cy="2520280"/>
          </a:xfrm>
        </p:spPr>
      </p:pic>
      <p:pic>
        <p:nvPicPr>
          <p:cNvPr id="6" name="Image 5" descr="WebServices Inf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" y="2600491"/>
            <a:ext cx="8852814" cy="26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screen : input and output directories</a:t>
            </a:r>
            <a:endParaRPr lang="en-GB" dirty="0"/>
          </a:p>
        </p:txBody>
      </p:sp>
      <p:pic>
        <p:nvPicPr>
          <p:cNvPr id="7" name="Espace réservé du contenu 3" descr="OdvSDN2CF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026960"/>
            <a:ext cx="62502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516215" y="2060575"/>
            <a:ext cx="2627785" cy="424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Input : ODV </a:t>
            </a:r>
          </a:p>
          <a:p>
            <a:pPr marL="0" indent="0">
              <a:buNone/>
            </a:pPr>
            <a:r>
              <a:rPr lang="en-GB" dirty="0" smtClean="0"/>
              <a:t>Output: NetCDF</a:t>
            </a:r>
          </a:p>
        </p:txBody>
      </p:sp>
      <p:pic>
        <p:nvPicPr>
          <p:cNvPr id="4" name="Image 3" descr="OdvSDN2CFPO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" y="2026960"/>
            <a:ext cx="6250223" cy="4752528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123728" y="4470211"/>
            <a:ext cx="5400600" cy="830997"/>
            <a:chOff x="2123728" y="4470211"/>
            <a:chExt cx="5400600" cy="830997"/>
          </a:xfrm>
        </p:grpSpPr>
        <p:sp>
          <p:nvSpPr>
            <p:cNvPr id="11" name="ZoneTexte 10"/>
            <p:cNvSpPr txBox="1"/>
            <p:nvPr/>
          </p:nvSpPr>
          <p:spPr>
            <a:xfrm>
              <a:off x="2843807" y="4470211"/>
              <a:ext cx="4680521" cy="830997"/>
            </a:xfrm>
            <a:prstGeom prst="rect">
              <a:avLst/>
            </a:prstGeom>
            <a:solidFill>
              <a:srgbClr val="0051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1">
                      <a:lumMod val="90000"/>
                    </a:schemeClr>
                  </a:solidFill>
                </a:rPr>
                <a:t>While converting, generation of a coupling file is possible</a:t>
              </a:r>
              <a:endParaRPr lang="en-GB" sz="2400" dirty="0">
                <a:solidFill>
                  <a:schemeClr val="accent1">
                    <a:lumMod val="90000"/>
                  </a:schemeClr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2123728" y="4865384"/>
              <a:ext cx="792088" cy="0"/>
            </a:xfrm>
            <a:prstGeom prst="straightConnector1">
              <a:avLst/>
            </a:prstGeom>
            <a:ln w="76200">
              <a:solidFill>
                <a:srgbClr val="005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2051720" y="3861048"/>
            <a:ext cx="5472608" cy="830997"/>
            <a:chOff x="2051720" y="4470211"/>
            <a:chExt cx="5472608" cy="830997"/>
          </a:xfrm>
        </p:grpSpPr>
        <p:sp>
          <p:nvSpPr>
            <p:cNvPr id="13" name="ZoneTexte 12"/>
            <p:cNvSpPr txBox="1"/>
            <p:nvPr/>
          </p:nvSpPr>
          <p:spPr>
            <a:xfrm>
              <a:off x="2843807" y="4470211"/>
              <a:ext cx="4680521" cy="830997"/>
            </a:xfrm>
            <a:prstGeom prst="rect">
              <a:avLst/>
            </a:prstGeom>
            <a:solidFill>
              <a:srgbClr val="0051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1">
                      <a:lumMod val="90000"/>
                    </a:schemeClr>
                  </a:solidFill>
                </a:rPr>
                <a:t>Choose output mono or multi station files</a:t>
              </a:r>
              <a:endParaRPr lang="en-GB" sz="2400" dirty="0">
                <a:solidFill>
                  <a:schemeClr val="accent1">
                    <a:lumMod val="90000"/>
                  </a:schemeClr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>
              <a:off x="2051720" y="4865384"/>
              <a:ext cx="792088" cy="0"/>
            </a:xfrm>
            <a:prstGeom prst="straightConnector1">
              <a:avLst/>
            </a:prstGeom>
            <a:ln w="76200">
              <a:solidFill>
                <a:srgbClr val="005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5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the conversion</a:t>
            </a:r>
            <a:endParaRPr lang="en-GB" dirty="0"/>
          </a:p>
        </p:txBody>
      </p:sp>
      <p:pic>
        <p:nvPicPr>
          <p:cNvPr id="7" name="Image 6" descr="Progress Inform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" y="2809572"/>
            <a:ext cx="7959931" cy="28516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76256" y="4110171"/>
            <a:ext cx="2232249" cy="830997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90000"/>
                  </a:schemeClr>
                </a:solidFill>
              </a:rPr>
              <a:t>Input files counter</a:t>
            </a:r>
            <a:endParaRPr lang="en-GB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191672" y="4505344"/>
            <a:ext cx="792088" cy="0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dvSDN2CF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5070"/>
            <a:ext cx="6243475" cy="48062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the conversion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4211960" y="5406315"/>
            <a:ext cx="3888432" cy="830997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9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90000"/>
                  </a:schemeClr>
                </a:solidFill>
              </a:rPr>
              <a:t>onversion ends with success</a:t>
            </a:r>
            <a:endParaRPr lang="en-GB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527376" y="5801488"/>
            <a:ext cx="792088" cy="0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the conversion</a:t>
            </a:r>
            <a:endParaRPr lang="en-GB" dirty="0"/>
          </a:p>
        </p:txBody>
      </p:sp>
      <p:pic>
        <p:nvPicPr>
          <p:cNvPr id="3" name="Image 2" descr="OdvSDN2CF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0494"/>
            <a:ext cx="6120680" cy="46540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11960" y="5406315"/>
            <a:ext cx="3528392" cy="830997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9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90000"/>
                  </a:schemeClr>
                </a:solidFill>
              </a:rPr>
              <a:t>onversion ends with errors</a:t>
            </a:r>
            <a:endParaRPr lang="en-GB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527376" y="5801488"/>
            <a:ext cx="792088" cy="0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the log file : look up for ERROR</a:t>
            </a:r>
            <a:endParaRPr lang="en-GB" dirty="0"/>
          </a:p>
        </p:txBody>
      </p:sp>
      <p:pic>
        <p:nvPicPr>
          <p:cNvPr id="13" name="Espace réservé du contenu 12" descr="Odv2SDNCFPoint.log - Bloc-not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83808"/>
            <a:ext cx="8785101" cy="3512554"/>
          </a:xfrm>
        </p:spPr>
      </p:pic>
      <p:sp>
        <p:nvSpPr>
          <p:cNvPr id="14" name="ZoneTexte 13"/>
          <p:cNvSpPr txBox="1"/>
          <p:nvPr/>
        </p:nvSpPr>
        <p:spPr>
          <a:xfrm>
            <a:off x="179512" y="5406315"/>
            <a:ext cx="8856984" cy="830997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90000"/>
                  </a:schemeClr>
                </a:solidFill>
              </a:rPr>
              <a:t>ERROR 30: 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SDN parameter object </a:t>
            </a:r>
            <a:r>
              <a:rPr lang="en-US" sz="2400" b="1" i="1" dirty="0">
                <a:solidFill>
                  <a:schemeClr val="accent1">
                    <a:lumMod val="90000"/>
                  </a:schemeClr>
                </a:solidFill>
              </a:rPr>
              <a:t>PSSTZZ01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not found in BODC list</a:t>
            </a:r>
            <a:endParaRPr lang="en-GB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051720" y="4581128"/>
            <a:ext cx="0" cy="825188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PSSTZZ01 has been deprecated</a:t>
            </a:r>
            <a:endParaRPr lang="en-GB"/>
          </a:p>
        </p:txBody>
      </p:sp>
      <p:pic>
        <p:nvPicPr>
          <p:cNvPr id="4" name="Espace réservé du contenu 3" descr="P01 (BODC Parameter Usage Vocabulary)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30778" r="5430" b="50138"/>
          <a:stretch/>
        </p:blipFill>
        <p:spPr>
          <a:xfrm>
            <a:off x="107504" y="2386504"/>
            <a:ext cx="8856984" cy="1649048"/>
          </a:xfrm>
        </p:spPr>
      </p:pic>
      <p:sp>
        <p:nvSpPr>
          <p:cNvPr id="5" name="ZoneTexte 4"/>
          <p:cNvSpPr txBox="1"/>
          <p:nvPr/>
        </p:nvSpPr>
        <p:spPr>
          <a:xfrm>
            <a:off x="179512" y="5406315"/>
            <a:ext cx="8856984" cy="954107"/>
          </a:xfrm>
          <a:prstGeom prst="rect">
            <a:avLst/>
          </a:prstGeom>
          <a:solidFill>
            <a:srgbClr val="0051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90000"/>
                  </a:schemeClr>
                </a:solidFill>
              </a:rPr>
              <a:t>It is recommended to use TEMPPR01 in stead of PSSTZZ01</a:t>
            </a:r>
            <a:endParaRPr lang="en-GB" sz="2800" dirty="0">
              <a:solidFill>
                <a:schemeClr val="accent1">
                  <a:lumMod val="90000"/>
                </a:schemeClr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156176" y="3501008"/>
            <a:ext cx="0" cy="1905308"/>
          </a:xfrm>
          <a:prstGeom prst="straightConnector1">
            <a:avLst/>
          </a:prstGeom>
          <a:ln w="76200">
            <a:solidFill>
              <a:srgbClr val="005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819400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485">
            <a:off x="6615113" y="2043113"/>
            <a:ext cx="230346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8570">
            <a:off x="1579563" y="2087563"/>
            <a:ext cx="21748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6238131"/>
            <a:ext cx="5328592" cy="619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e 57"/>
          <p:cNvGrpSpPr/>
          <p:nvPr/>
        </p:nvGrpSpPr>
        <p:grpSpPr>
          <a:xfrm>
            <a:off x="1763688" y="1988840"/>
            <a:ext cx="5112568" cy="4752528"/>
            <a:chOff x="-108520" y="1459186"/>
            <a:chExt cx="5112568" cy="4752528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2555776" y="2060848"/>
              <a:ext cx="0" cy="43135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à coins arrondis 52"/>
            <p:cNvSpPr/>
            <p:nvPr/>
          </p:nvSpPr>
          <p:spPr>
            <a:xfrm>
              <a:off x="1170122" y="1459186"/>
              <a:ext cx="2808312" cy="6480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SeaDataNet Vocabulary</a:t>
              </a:r>
            </a:p>
            <a:p>
              <a:pPr algn="ctr"/>
              <a:r>
                <a:rPr lang="fr-FR" dirty="0" smtClean="0"/>
                <a:t>NVS 2.0</a:t>
              </a:r>
              <a:endParaRPr lang="fr-FR" dirty="0"/>
            </a:p>
          </p:txBody>
        </p:sp>
        <p:pic>
          <p:nvPicPr>
            <p:cNvPr id="25" name="Picture 4" descr="nem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27" y="2498415"/>
              <a:ext cx="1019383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-108520" y="2205088"/>
              <a:ext cx="1590675" cy="1367705"/>
            </a:xfrm>
            <a:prstGeom prst="flowChartMultidocumen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3C848C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2781" tIns="21390" rIns="42781" bIns="21390" anchor="ctr"/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  <a:latin typeface="Helvetica" pitchFamily="34" charset="0"/>
                </a:rPr>
                <a:t>Collection </a:t>
              </a:r>
            </a:p>
            <a:p>
              <a:pPr algn="ctr"/>
              <a:r>
                <a:rPr lang="en-US" sz="1600" b="1" dirty="0">
                  <a:solidFill>
                    <a:schemeClr val="accent6"/>
                  </a:solidFill>
                  <a:latin typeface="Helvetica" pitchFamily="34" charset="0"/>
                </a:rPr>
                <a:t>of </a:t>
              </a:r>
            </a:p>
            <a:p>
              <a:pPr algn="ctr"/>
              <a:r>
                <a:rPr lang="en-US" sz="1600" b="1" dirty="0">
                  <a:solidFill>
                    <a:schemeClr val="accent6"/>
                  </a:solidFill>
                  <a:latin typeface="Helvetica" pitchFamily="34" charset="0"/>
                </a:rPr>
                <a:t>ASCII files</a:t>
              </a:r>
              <a:endParaRPr lang="fr-FR" sz="4400" b="1" dirty="0">
                <a:solidFill>
                  <a:schemeClr val="accent6"/>
                </a:solidFill>
              </a:endParaRP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3526085" y="2212665"/>
              <a:ext cx="1439863" cy="1352550"/>
            </a:xfrm>
            <a:prstGeom prst="flowChartMultidocument">
              <a:avLst/>
            </a:prstGeom>
            <a:gradFill flip="none" rotWithShape="1">
              <a:gsLst>
                <a:gs pos="0">
                  <a:srgbClr val="00529E">
                    <a:shade val="30000"/>
                    <a:satMod val="115000"/>
                  </a:srgbClr>
                </a:gs>
                <a:gs pos="50000">
                  <a:srgbClr val="00529E">
                    <a:shade val="67500"/>
                    <a:satMod val="115000"/>
                  </a:srgbClr>
                </a:gs>
                <a:gs pos="100000">
                  <a:srgbClr val="00529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4686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2781" tIns="21390" rIns="42781" bIns="2139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Helvetica" pitchFamily="34" charset="0"/>
                </a:rPr>
                <a:t>SeaDataNet</a:t>
              </a:r>
              <a:endParaRPr lang="en-US" sz="1600" b="1" dirty="0">
                <a:solidFill>
                  <a:srgbClr val="FFFFFF"/>
                </a:solidFill>
                <a:latin typeface="Helvetica" pitchFamily="34" charset="0"/>
              </a:endParaRP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Helvetica" pitchFamily="34" charset="0"/>
                </a:rPr>
                <a:t>files</a:t>
              </a:r>
              <a:endParaRPr lang="fr-FR" sz="4400" b="1" dirty="0"/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1617663" y="2534134"/>
              <a:ext cx="388938" cy="709613"/>
            </a:xfrm>
            <a:prstGeom prst="rightArrow">
              <a:avLst>
                <a:gd name="adj1" fmla="val 50000"/>
                <a:gd name="adj2" fmla="val 25000"/>
              </a:avLst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/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>
              <a:off x="3059832" y="2534134"/>
              <a:ext cx="388938" cy="709613"/>
            </a:xfrm>
            <a:prstGeom prst="rightArrow">
              <a:avLst>
                <a:gd name="adj1" fmla="val 50000"/>
                <a:gd name="adj2" fmla="val 25000"/>
              </a:avLst>
            </a:prstGeom>
            <a:gradFill flip="none" rotWithShape="1">
              <a:gsLst>
                <a:gs pos="0">
                  <a:srgbClr val="00529E">
                    <a:shade val="30000"/>
                    <a:satMod val="115000"/>
                  </a:srgbClr>
                </a:gs>
                <a:gs pos="50000">
                  <a:srgbClr val="00529E">
                    <a:shade val="67500"/>
                    <a:satMod val="115000"/>
                  </a:srgbClr>
                </a:gs>
                <a:gs pos="100000">
                  <a:srgbClr val="00529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827088" y="5444951"/>
              <a:ext cx="0" cy="26352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1692533" y="3500264"/>
              <a:ext cx="1537494" cy="2711450"/>
              <a:chOff x="1071" y="2432"/>
              <a:chExt cx="864" cy="1708"/>
            </a:xfrm>
          </p:grpSpPr>
          <p:sp>
            <p:nvSpPr>
              <p:cNvPr id="47" name="AutoShape 10"/>
              <p:cNvSpPr>
                <a:spLocks noChangeArrowheads="1"/>
              </p:cNvSpPr>
              <p:nvPr/>
            </p:nvSpPr>
            <p:spPr bwMode="auto">
              <a:xfrm>
                <a:off x="1071" y="3491"/>
                <a:ext cx="864" cy="649"/>
              </a:xfrm>
              <a:prstGeom prst="foldedCorner">
                <a:avLst>
                  <a:gd name="adj" fmla="val 12500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42781" tIns="21390" rIns="42781" bIns="21390" anchor="ctr"/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Helvetica" pitchFamily="34" charset="0"/>
                  </a:rPr>
                  <a:t>CDI summary</a:t>
                </a:r>
              </a:p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Helvetica" pitchFamily="34" charset="0"/>
                  </a:rPr>
                  <a:t>CSV file</a:t>
                </a:r>
                <a:endParaRPr lang="fr-FR" sz="4400" b="1" dirty="0"/>
              </a:p>
            </p:txBody>
          </p:sp>
          <p:sp>
            <p:nvSpPr>
              <p:cNvPr id="48" name="AutoShape 11"/>
              <p:cNvSpPr>
                <a:spLocks noChangeArrowheads="1"/>
              </p:cNvSpPr>
              <p:nvPr/>
            </p:nvSpPr>
            <p:spPr bwMode="auto">
              <a:xfrm rot="5400000">
                <a:off x="1045" y="2816"/>
                <a:ext cx="1043" cy="275"/>
              </a:xfrm>
              <a:prstGeom prst="rightArrow">
                <a:avLst>
                  <a:gd name="adj1" fmla="val 50000"/>
                  <a:gd name="adj2" fmla="val 82455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GB"/>
              </a:p>
            </p:txBody>
          </p:sp>
        </p:grpSp>
        <p:sp>
          <p:nvSpPr>
            <p:cNvPr id="34" name="AutoShape 28"/>
            <p:cNvSpPr>
              <a:spLocks noChangeArrowheads="1"/>
            </p:cNvSpPr>
            <p:nvPr/>
          </p:nvSpPr>
          <p:spPr bwMode="auto">
            <a:xfrm>
              <a:off x="174625" y="5708477"/>
              <a:ext cx="1443038" cy="479425"/>
            </a:xfrm>
            <a:prstGeom prst="foldedCorner">
              <a:avLst>
                <a:gd name="adj" fmla="val 12500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2781" tIns="21390" rIns="42781" bIns="2139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Helvetica" pitchFamily="34" charset="0"/>
                </a:rPr>
                <a:t>Coupling table</a:t>
              </a:r>
              <a:endParaRPr lang="fr-FR" sz="4400" dirty="0"/>
            </a:p>
          </p:txBody>
        </p:sp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 rot="7378746">
              <a:off x="676275" y="3987627"/>
              <a:ext cx="1747838" cy="436562"/>
            </a:xfrm>
            <a:prstGeom prst="rightArrow">
              <a:avLst>
                <a:gd name="adj1" fmla="val 50000"/>
                <a:gd name="adj2" fmla="val 100091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/>
            </a:p>
          </p:txBody>
        </p:sp>
        <p:sp>
          <p:nvSpPr>
            <p:cNvPr id="36" name="AutoShape 30"/>
            <p:cNvSpPr>
              <a:spLocks noChangeArrowheads="1"/>
            </p:cNvSpPr>
            <p:nvPr/>
          </p:nvSpPr>
          <p:spPr bwMode="auto">
            <a:xfrm>
              <a:off x="174625" y="4987752"/>
              <a:ext cx="1443038" cy="504825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2781" tIns="21390" rIns="42781" bIns="2139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Helvetica" pitchFamily="34" charset="0"/>
                </a:rPr>
                <a:t>Coupling table</a:t>
              </a:r>
              <a:endParaRPr lang="fr-FR" sz="1600" dirty="0">
                <a:solidFill>
                  <a:srgbClr val="FFFFFF"/>
                </a:solidFill>
                <a:latin typeface="Helvetica" pitchFamily="34" charset="0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1012825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781" tIns="21390" rIns="42781" bIns="21390"/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Helvetica" pitchFamily="34" charset="0"/>
                </a:rPr>
                <a:t>Export</a:t>
              </a:r>
              <a:endParaRPr lang="fr-FR" sz="4400" b="1" dirty="0">
                <a:solidFill>
                  <a:schemeClr val="accent6"/>
                </a:solidFill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3487985" y="3501008"/>
              <a:ext cx="1516063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781" tIns="21390" rIns="42781" bIns="21390"/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latin typeface="Helvetica" pitchFamily="34" charset="0"/>
                </a:rPr>
                <a:t>ODV</a:t>
              </a:r>
            </a:p>
            <a:p>
              <a:pPr algn="ctr"/>
              <a:r>
                <a:rPr lang="fr-FR" b="1" dirty="0" smtClean="0">
                  <a:solidFill>
                    <a:schemeClr val="accent6"/>
                  </a:solidFill>
                </a:rPr>
                <a:t>MEDATLAS</a:t>
              </a:r>
            </a:p>
            <a:p>
              <a:pPr algn="ctr"/>
              <a:r>
                <a:rPr lang="fr-FR" b="1" dirty="0" smtClean="0">
                  <a:solidFill>
                    <a:schemeClr val="accent6"/>
                  </a:solidFill>
                </a:rPr>
                <a:t>NETCDF</a:t>
              </a:r>
              <a:endParaRPr lang="fr-FR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Explosion 1 1"/>
          <p:cNvSpPr/>
          <p:nvPr/>
        </p:nvSpPr>
        <p:spPr>
          <a:xfrm>
            <a:off x="5940152" y="1844824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Explosion 1 53"/>
          <p:cNvSpPr/>
          <p:nvPr/>
        </p:nvSpPr>
        <p:spPr>
          <a:xfrm>
            <a:off x="6516216" y="4534718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5220072" y="5758854"/>
            <a:ext cx="2664296" cy="86409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IMPROVED</a:t>
            </a:r>
            <a:endParaRPr lang="en-GB" sz="20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Explosion 1 58"/>
          <p:cNvSpPr/>
          <p:nvPr/>
        </p:nvSpPr>
        <p:spPr>
          <a:xfrm>
            <a:off x="6455202" y="2943618"/>
            <a:ext cx="2664296" cy="86409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IMPROVED</a:t>
            </a:r>
            <a:endParaRPr lang="en-GB" sz="20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Explosion 1 59"/>
          <p:cNvSpPr/>
          <p:nvPr/>
        </p:nvSpPr>
        <p:spPr>
          <a:xfrm>
            <a:off x="5183510" y="5765778"/>
            <a:ext cx="2664296" cy="86409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Format version</a:t>
            </a:r>
            <a:endParaRPr lang="en-GB" sz="20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Explosion 1 60"/>
          <p:cNvSpPr/>
          <p:nvPr/>
        </p:nvSpPr>
        <p:spPr>
          <a:xfrm>
            <a:off x="6455202" y="2950542"/>
            <a:ext cx="2664296" cy="86409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Above sea level data</a:t>
            </a:r>
            <a:endParaRPr lang="en-GB" sz="20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8280400" cy="495300"/>
          </a:xfrm>
        </p:spPr>
        <p:txBody>
          <a:bodyPr/>
          <a:lstStyle/>
          <a:p>
            <a:r>
              <a:rPr lang="en-GB" dirty="0" smtClean="0"/>
              <a:t>Upgrading of NEMO software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Upgrading of NEMO software </a:t>
            </a:r>
            <a:endParaRPr lang="en-GB" dirty="0"/>
          </a:p>
        </p:txBody>
      </p:sp>
      <p:pic>
        <p:nvPicPr>
          <p:cNvPr id="6" name="Espace réservé du contenu 5" descr="Outil Captur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20295" r="11815" b="13228"/>
          <a:stretch/>
        </p:blipFill>
        <p:spPr>
          <a:xfrm>
            <a:off x="2771800" y="1988840"/>
            <a:ext cx="6222251" cy="4797152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23529" y="2060575"/>
            <a:ext cx="244827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A7E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since v1.5.0 released in July 2013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Current version: </a:t>
            </a:r>
            <a:r>
              <a:rPr lang="en-GB" b="1" dirty="0" smtClean="0"/>
              <a:t>v1.5.3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732240" y="1159342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NEMO for NetCDF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Same principles than for ODV and MEDATLAS</a:t>
            </a:r>
          </a:p>
          <a:p>
            <a:pPr lvl="1"/>
            <a:r>
              <a:rPr lang="en-GB" dirty="0" smtClean="0"/>
              <a:t>input ASCII file(s)</a:t>
            </a:r>
          </a:p>
          <a:p>
            <a:pPr lvl="1"/>
            <a:r>
              <a:rPr lang="en-GB" dirty="0" smtClean="0"/>
              <a:t>Description in NEMO</a:t>
            </a:r>
          </a:p>
          <a:p>
            <a:pPr lvl="1"/>
            <a:r>
              <a:rPr lang="en-GB" dirty="0" smtClean="0"/>
              <a:t>Output as NetCDF file mono-station or multi-stations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NetCDF format mono or multi-station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40" y="1979159"/>
            <a:ext cx="5877569" cy="4878841"/>
          </a:xfrm>
        </p:spPr>
      </p:pic>
      <p:grpSp>
        <p:nvGrpSpPr>
          <p:cNvPr id="10" name="Groupe 9"/>
          <p:cNvGrpSpPr/>
          <p:nvPr/>
        </p:nvGrpSpPr>
        <p:grpSpPr>
          <a:xfrm>
            <a:off x="3347864" y="5013176"/>
            <a:ext cx="3368030" cy="581050"/>
            <a:chOff x="1547664" y="4941168"/>
            <a:chExt cx="3368030" cy="581050"/>
          </a:xfrm>
        </p:grpSpPr>
        <p:pic>
          <p:nvPicPr>
            <p:cNvPr id="6" name="Espace réservé du contenu 3" descr="NEMO - [Directory C:\Michele\testNEMO1.5.0\Chacra ctd\fic_a_prendre ]=====[ Model model_NetCDFmulti_15rc6.xml ]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t="64975" r="44452" b="22799"/>
            <a:stretch/>
          </p:blipFill>
          <p:spPr bwMode="auto">
            <a:xfrm>
              <a:off x="1547664" y="4941168"/>
              <a:ext cx="3368030" cy="581050"/>
            </a:xfrm>
            <a:prstGeom prst="rect">
              <a:avLst/>
            </a:prstGeom>
            <a:noFill/>
            <a:ln w="381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547664" y="5373216"/>
              <a:ext cx="648072" cy="149002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7504" y="227687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0" dirty="0">
                <a:solidFill>
                  <a:srgbClr val="00A7E5"/>
                </a:solidFill>
                <a:latin typeface="Arial"/>
                <a:cs typeface="Arial"/>
              </a:rPr>
              <a:t>for vertical profiles, </a:t>
            </a:r>
            <a:r>
              <a:rPr lang="en-GB" sz="2800" kern="0" dirty="0" smtClean="0">
                <a:solidFill>
                  <a:srgbClr val="00A7E5"/>
                </a:solidFill>
                <a:latin typeface="Arial"/>
                <a:cs typeface="Arial"/>
              </a:rPr>
              <a:t>time- </a:t>
            </a:r>
            <a:r>
              <a:rPr lang="en-GB" sz="2800" kern="0" dirty="0">
                <a:solidFill>
                  <a:srgbClr val="00A7E5"/>
                </a:solidFill>
                <a:latin typeface="Arial"/>
                <a:cs typeface="Arial"/>
              </a:rPr>
              <a:t>series and trajectories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812360" y="1159342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NetCDF </a:t>
            </a:r>
            <a:r>
              <a:rPr lang="fr-FR" dirty="0" err="1" smtClean="0"/>
              <a:t>cruise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endParaRPr lang="fr-FR" dirty="0"/>
          </a:p>
        </p:txBody>
      </p:sp>
      <p:pic>
        <p:nvPicPr>
          <p:cNvPr id="4" name="Espace réservé du contenu 3" descr="NEMO - [Directory C:\Michele\testNEMO1.5.0\Chacra ctd\fic_a_prendre ]=====[ Model model_NetCDFmulti_15rc6.xml ]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05" y="1988840"/>
            <a:ext cx="6123623" cy="4739356"/>
          </a:xfrm>
        </p:spPr>
      </p:pic>
      <p:pic>
        <p:nvPicPr>
          <p:cNvPr id="5" name="Espace réservé du contenu 3" descr="NEMO - [Directory C:\Michele\testNEMO1.5.0\Chacra ctd\fic_a_prendre ]=====[ Model model_NetCDFmulti_15rc6.xml 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 t="9433" r="5410" b="20797"/>
          <a:stretch/>
        </p:blipFill>
        <p:spPr bwMode="auto">
          <a:xfrm>
            <a:off x="4574340" y="2492896"/>
            <a:ext cx="2733964" cy="3306618"/>
          </a:xfrm>
          <a:prstGeom prst="rect">
            <a:avLst/>
          </a:prstGeom>
          <a:noFill/>
          <a:ln w="57150">
            <a:solidFill>
              <a:srgbClr val="0051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6732240" y="1052736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2303611" cy="1863452"/>
          </a:xfrm>
        </p:spPr>
        <p:txBody>
          <a:bodyPr/>
          <a:lstStyle/>
          <a:p>
            <a:r>
              <a:rPr lang="en-GB" dirty="0" smtClean="0"/>
              <a:t>SDN NetCDF format</a:t>
            </a: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1043608" y="1412776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 2" descr="NEMO - [Directory C:\Michele\testNEMO1.5.0\Chacra ctd\fic_a_prendre ]=====[ Model model_NetCDFmulti.xml 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10283" r="9773" b="47298"/>
          <a:stretch/>
        </p:blipFill>
        <p:spPr>
          <a:xfrm>
            <a:off x="2771799" y="1625802"/>
            <a:ext cx="4731541" cy="5100407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3429000"/>
            <a:ext cx="2232248" cy="30963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Cruise information</a:t>
            </a:r>
          </a:p>
          <a:p>
            <a:r>
              <a:rPr lang="en-GB" dirty="0" smtClean="0"/>
              <a:t>Reference</a:t>
            </a:r>
          </a:p>
          <a:p>
            <a:r>
              <a:rPr lang="en-GB" dirty="0" smtClean="0"/>
              <a:t>Name</a:t>
            </a:r>
          </a:p>
          <a:p>
            <a:r>
              <a:rPr lang="en-GB" dirty="0" smtClean="0"/>
              <a:t>Ship</a:t>
            </a:r>
          </a:p>
          <a:p>
            <a:pPr marL="0" indent="0">
              <a:buNone/>
            </a:pPr>
            <a:r>
              <a:rPr lang="en-GB" dirty="0" smtClean="0"/>
              <a:t>Mandatory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71798" y="2833772"/>
            <a:ext cx="3888434" cy="523220"/>
            <a:chOff x="2771798" y="2833772"/>
            <a:chExt cx="3888434" cy="523220"/>
          </a:xfrm>
        </p:grpSpPr>
        <p:sp>
          <p:nvSpPr>
            <p:cNvPr id="5" name="Rectangle 4"/>
            <p:cNvSpPr/>
            <p:nvPr/>
          </p:nvSpPr>
          <p:spPr>
            <a:xfrm>
              <a:off x="2771798" y="2852936"/>
              <a:ext cx="1584177" cy="43204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04048" y="2833772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B0F0"/>
                  </a:solidFill>
                </a:rPr>
                <a:t>CSR ISO-19139 available</a:t>
              </a:r>
              <a:endParaRPr lang="en-GB" sz="1400" dirty="0">
                <a:solidFill>
                  <a:srgbClr val="00B0F0"/>
                </a:solidFill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4572000" y="3084929"/>
              <a:ext cx="432048" cy="0"/>
            </a:xfrm>
            <a:prstGeom prst="straightConnector1">
              <a:avLst/>
            </a:prstGeom>
            <a:ln w="38100">
              <a:solidFill>
                <a:srgbClr val="005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 descr="NEMO - [Directory C:\Michele\testNEMO1.5.0\Chacra ctd\fic_a_prendre ]=====[ Model model_NetCDFmulti.xml 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31416" r="10248" b="44109"/>
          <a:stretch/>
        </p:blipFill>
        <p:spPr>
          <a:xfrm>
            <a:off x="2555776" y="1556792"/>
            <a:ext cx="6346661" cy="3937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58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2303611" cy="1863452"/>
          </a:xfrm>
        </p:spPr>
        <p:txBody>
          <a:bodyPr/>
          <a:lstStyle/>
          <a:p>
            <a:r>
              <a:rPr lang="en-GB" dirty="0" smtClean="0"/>
              <a:t>SDN NetCDF format</a:t>
            </a: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1043608" y="1412776"/>
            <a:ext cx="1368152" cy="864096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GB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3429000"/>
            <a:ext cx="2232248" cy="30963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Cruise information</a:t>
            </a:r>
          </a:p>
          <a:p>
            <a:r>
              <a:rPr lang="en-GB" dirty="0" smtClean="0"/>
              <a:t>Location is a C19 vocabulary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Image 7" descr="NEMO - [Directory C:\Michele\testNEMO1.5.0\Chacra ctd\fic_a_prendre ]=====[ Model model_NetCDFmulti_15rc6.xml 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34521" r="19530" b="41370"/>
          <a:stretch/>
        </p:blipFill>
        <p:spPr>
          <a:xfrm>
            <a:off x="2555775" y="1988840"/>
            <a:ext cx="6249965" cy="410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792" y="5373216"/>
            <a:ext cx="5976664" cy="57606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eaDataNet2_presentation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</Template>
  <TotalTime>3864</TotalTime>
  <Words>562</Words>
  <Application>Microsoft Office PowerPoint</Application>
  <PresentationFormat>Affichage à l'écran (4:3)</PresentationFormat>
  <Paragraphs>216</Paragraphs>
  <Slides>27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SeaDataNet2_presentation</vt:lpstr>
      <vt:lpstr>Tools for generation of  SDN NetCDF (CFPOINT) files </vt:lpstr>
      <vt:lpstr>New format definition implies</vt:lpstr>
      <vt:lpstr>Upgrading of NEMO software </vt:lpstr>
      <vt:lpstr>Upgrading of NEMO software </vt:lpstr>
      <vt:lpstr>NEMO for NetCDF</vt:lpstr>
      <vt:lpstr>NetCDF format mono or multi-station</vt:lpstr>
      <vt:lpstr>NetCDF cruise metadata</vt:lpstr>
      <vt:lpstr>SDN NetCDF format</vt:lpstr>
      <vt:lpstr>SDN NetCDF format</vt:lpstr>
      <vt:lpstr>NetCDF special features for data description</vt:lpstr>
      <vt:lpstr>Upgrading of DM software</vt:lpstr>
      <vt:lpstr>Possible conversions with DM 1.4.4</vt:lpstr>
      <vt:lpstr>To deliver your files under several formats</vt:lpstr>
      <vt:lpstr>Then formats are available for downloading</vt:lpstr>
      <vt:lpstr>New tools for format conversion (1)</vt:lpstr>
      <vt:lpstr>New tools for format conversion (2)</vt:lpstr>
      <vt:lpstr>Same user interface for the 2 tools</vt:lpstr>
      <vt:lpstr>Option menu</vt:lpstr>
      <vt:lpstr>Option - Settings</vt:lpstr>
      <vt:lpstr>Option – Vocabulary update</vt:lpstr>
      <vt:lpstr>Main screen : input and output directories</vt:lpstr>
      <vt:lpstr>Running the conversion</vt:lpstr>
      <vt:lpstr>Running the conversion</vt:lpstr>
      <vt:lpstr>Running the conversion</vt:lpstr>
      <vt:lpstr>See the log file : look up for ERROR</vt:lpstr>
      <vt:lpstr>PSSTZZ01 has been deprecated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SeaDataNet, un mode d'accès européen aux données océanographiques.</dc:title>
  <dc:creator>Michele FICHAUT, Ifremer Brest PDG-IMN-IDM-SISME</dc:creator>
  <cp:lastModifiedBy>Michele FICHAUT, Ifremer Brest PDG-IMN-IDM-SISME</cp:lastModifiedBy>
  <cp:revision>216</cp:revision>
  <cp:lastPrinted>2012-11-28T12:44:20Z</cp:lastPrinted>
  <dcterms:created xsi:type="dcterms:W3CDTF">2012-11-26T14:06:39Z</dcterms:created>
  <dcterms:modified xsi:type="dcterms:W3CDTF">2014-05-19T16:08:59Z</dcterms:modified>
</cp:coreProperties>
</file>