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284" r:id="rId4"/>
    <p:sldId id="286" r:id="rId5"/>
    <p:sldId id="287" r:id="rId6"/>
    <p:sldId id="288" r:id="rId7"/>
    <p:sldId id="293" r:id="rId8"/>
    <p:sldId id="289" r:id="rId9"/>
    <p:sldId id="290" r:id="rId10"/>
    <p:sldId id="292" r:id="rId11"/>
    <p:sldId id="294" r:id="rId12"/>
    <p:sldId id="295" r:id="rId13"/>
    <p:sldId id="296" r:id="rId14"/>
    <p:sldId id="297" r:id="rId15"/>
    <p:sldId id="298" r:id="rId16"/>
    <p:sldId id="299" r:id="rId17"/>
    <p:sldId id="300" r:id="rId18"/>
    <p:sldId id="301" r:id="rId19"/>
    <p:sldId id="302" r:id="rId20"/>
    <p:sldId id="303" r:id="rId21"/>
    <p:sldId id="304" r:id="rId22"/>
    <p:sldId id="269" r:id="rId23"/>
  </p:sldIdLst>
  <p:sldSz cx="9906000" cy="6858000" type="A4"/>
  <p:notesSz cx="6815138" cy="99441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E"/>
    <a:srgbClr val="00A7E5"/>
    <a:srgbClr val="00519D"/>
    <a:srgbClr val="660066"/>
    <a:srgbClr val="808080"/>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64227" autoAdjust="0"/>
  </p:normalViewPr>
  <p:slideViewPr>
    <p:cSldViewPr>
      <p:cViewPr varScale="1">
        <p:scale>
          <a:sx n="64" d="100"/>
          <a:sy n="64" d="100"/>
        </p:scale>
        <p:origin x="-864" y="-90"/>
      </p:cViewPr>
      <p:guideLst>
        <p:guide orient="horz" pos="2160"/>
        <p:guide pos="3120"/>
      </p:guideLst>
    </p:cSldViewPr>
  </p:slideViewPr>
  <p:outlineViewPr>
    <p:cViewPr>
      <p:scale>
        <a:sx n="33" d="100"/>
        <a:sy n="33" d="100"/>
      </p:scale>
      <p:origin x="0" y="41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3226"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075" name="Rectangle 3"/>
          <p:cNvSpPr>
            <a:spLocks noGrp="1" noChangeArrowheads="1"/>
          </p:cNvSpPr>
          <p:nvPr>
            <p:ph type="dt" idx="1"/>
          </p:nvPr>
        </p:nvSpPr>
        <p:spPr bwMode="auto">
          <a:xfrm>
            <a:off x="3860335" y="0"/>
            <a:ext cx="2953226" cy="4972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3076" name="Rectangle 4"/>
          <p:cNvSpPr>
            <a:spLocks noGrp="1" noRot="1" noChangeAspect="1" noChangeArrowheads="1" noTextEdit="1"/>
          </p:cNvSpPr>
          <p:nvPr>
            <p:ph type="sldImg" idx="2"/>
          </p:nvPr>
        </p:nvSpPr>
        <p:spPr bwMode="auto">
          <a:xfrm>
            <a:off x="714375" y="746125"/>
            <a:ext cx="5386388" cy="372903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1514" y="4723448"/>
            <a:ext cx="5452110" cy="4474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78" name="Rectangle 6"/>
          <p:cNvSpPr>
            <a:spLocks noGrp="1" noChangeArrowheads="1"/>
          </p:cNvSpPr>
          <p:nvPr>
            <p:ph type="ftr" sz="quarter" idx="4"/>
          </p:nvPr>
        </p:nvSpPr>
        <p:spPr bwMode="auto">
          <a:xfrm>
            <a:off x="0" y="9445169"/>
            <a:ext cx="2953226"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079" name="Rectangle 7"/>
          <p:cNvSpPr>
            <a:spLocks noGrp="1" noChangeArrowheads="1"/>
          </p:cNvSpPr>
          <p:nvPr>
            <p:ph type="sldNum" sz="quarter" idx="5"/>
          </p:nvPr>
        </p:nvSpPr>
        <p:spPr bwMode="auto">
          <a:xfrm>
            <a:off x="3860335" y="9445169"/>
            <a:ext cx="2953226" cy="49720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638F99-D375-4761-9274-D6435EEBD048}"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1A15D-189D-4949-9CBE-8C50B8F56FF4}" type="slidenum">
              <a:rPr lang="fr-FR"/>
              <a:pPr/>
              <a:t>1</a:t>
            </a:fld>
            <a:endParaRPr lang="fr-FR"/>
          </a:p>
        </p:txBody>
      </p:sp>
      <p:sp>
        <p:nvSpPr>
          <p:cNvPr id="4098" name="Rectangle 2"/>
          <p:cNvSpPr>
            <a:spLocks noGrp="1" noRot="1" noChangeAspect="1" noChangeArrowheads="1" noTextEdit="1"/>
          </p:cNvSpPr>
          <p:nvPr>
            <p:ph type="sldImg"/>
          </p:nvPr>
        </p:nvSpPr>
        <p:spPr>
          <a:xfrm>
            <a:off x="714375" y="746125"/>
            <a:ext cx="5386388" cy="3729038"/>
          </a:xfrm>
          <a:ln/>
        </p:spPr>
      </p:sp>
      <p:sp>
        <p:nvSpPr>
          <p:cNvPr id="409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05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E638F99-D375-4761-9274-D6435EEBD048}"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E638F99-D375-4761-9274-D6435EEBD048}"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E638F99-D375-4761-9274-D6435EEBD048}"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E638F99-D375-4761-9274-D6435EEBD048}" type="slidenum">
              <a:rPr lang="fr-FR" smtClean="0"/>
              <a:pPr/>
              <a:t>22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E638F99-D375-4761-9274-D6435EEBD048}"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E638F99-D375-4761-9274-D6435EEBD048}"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E638F99-D375-4761-9274-D6435EEBD048}"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E638F99-D375-4761-9274-D6435EEBD048}"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E638F99-D375-4761-9274-D6435EEBD048}"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sz="1050" kern="1200" dirty="0" smtClean="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BE638F99-D375-4761-9274-D6435EEBD048}"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BE638F99-D375-4761-9274-D6435EEBD048}"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r="-8333"/>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910695" y="4652969"/>
            <a:ext cx="7800975" cy="288925"/>
          </a:xfrm>
        </p:spPr>
        <p:txBody>
          <a:bodyPr/>
          <a:lstStyle>
            <a:lvl1pPr>
              <a:defRPr sz="2500"/>
            </a:lvl1pPr>
          </a:lstStyle>
          <a:p>
            <a:r>
              <a:rPr lang="en-US" smtClean="0"/>
              <a:t>Click to edit Master title style</a:t>
            </a:r>
            <a:endParaRPr lang="fr-FR"/>
          </a:p>
        </p:txBody>
      </p:sp>
      <p:sp>
        <p:nvSpPr>
          <p:cNvPr id="5123" name="Rectangle 3"/>
          <p:cNvSpPr>
            <a:spLocks noGrp="1" noChangeArrowheads="1"/>
          </p:cNvSpPr>
          <p:nvPr>
            <p:ph type="subTitle" idx="1"/>
          </p:nvPr>
        </p:nvSpPr>
        <p:spPr>
          <a:xfrm>
            <a:off x="1910695" y="5013325"/>
            <a:ext cx="7800975" cy="215900"/>
          </a:xfrm>
        </p:spPr>
        <p:txBody>
          <a:bodyPr/>
          <a:lstStyle>
            <a:lvl1pPr marL="0" indent="0">
              <a:buFontTx/>
              <a:buNone/>
              <a:defRPr sz="1200">
                <a:solidFill>
                  <a:srgbClr val="00519D"/>
                </a:solidFill>
              </a:defRPr>
            </a:lvl1pPr>
          </a:lstStyle>
          <a:p>
            <a:r>
              <a:rPr lang="en-US" smtClean="0"/>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906EB9AF-AEFC-45C5-A9F0-111CB9EDA987}"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9058" y="1484320"/>
            <a:ext cx="2242608" cy="453707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741238" y="1484320"/>
            <a:ext cx="6562725" cy="453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1507E9CD-6BC4-412A-BF78-746E3F9C5CB0}"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dirty="0"/>
          </a:p>
        </p:txBody>
      </p:sp>
      <p:sp>
        <p:nvSpPr>
          <p:cNvPr id="6" name="Slide Number Placeholder 5"/>
          <p:cNvSpPr>
            <a:spLocks noGrp="1"/>
          </p:cNvSpPr>
          <p:nvPr>
            <p:ph type="sldNum" sz="quarter" idx="12"/>
          </p:nvPr>
        </p:nvSpPr>
        <p:spPr/>
        <p:txBody>
          <a:bodyPr/>
          <a:lstStyle>
            <a:lvl1pPr>
              <a:defRPr/>
            </a:lvl1pPr>
          </a:lstStyle>
          <a:p>
            <a:fld id="{634CDFE1-EE0F-4C48-B6E2-00A0493B5956}"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82506" y="2906720"/>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1059268E-5A99-4EDC-8824-ACF8E8833518}"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741231" y="2060580"/>
            <a:ext cx="4402667"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308999" y="2060580"/>
            <a:ext cx="4402667"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3E14306E-52E2-49D9-BF38-EF86843FF258}"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95305"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5"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5032115"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36198DB7-5F27-4DCC-8DDA-9B5E0C2F02FF}"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CD71FFA9-5D6B-4FF7-958B-39D9D1DB71BA}"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8AEE0402-8FC0-41B9-A5F4-83593F678921}"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006"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872975" y="273057"/>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95305" y="1435105"/>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062081C8-57A7-4898-A2B9-08123B3BB076}"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D07E26A9-AF8F-4E74-8B35-5462850085DA}"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r="-8333"/>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1231" y="1484313"/>
            <a:ext cx="8970433" cy="4953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741231" y="2060580"/>
            <a:ext cx="8970433" cy="39608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28" name="Rectangle 4"/>
          <p:cNvSpPr>
            <a:spLocks noGrp="1" noChangeArrowheads="1"/>
          </p:cNvSpPr>
          <p:nvPr>
            <p:ph type="dt" sz="half" idx="2"/>
          </p:nvPr>
        </p:nvSpPr>
        <p:spPr bwMode="auto">
          <a:xfrm>
            <a:off x="0" y="6232525"/>
            <a:ext cx="99060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808080"/>
                </a:solidFill>
              </a:defRPr>
            </a:lvl1pPr>
          </a:lstStyle>
          <a:p>
            <a:endParaRPr lang="fr-FR"/>
          </a:p>
        </p:txBody>
      </p:sp>
      <p:sp>
        <p:nvSpPr>
          <p:cNvPr id="1029" name="Rectangle 5"/>
          <p:cNvSpPr>
            <a:spLocks noGrp="1" noChangeArrowheads="1"/>
          </p:cNvSpPr>
          <p:nvPr>
            <p:ph type="ftr" sz="quarter" idx="3"/>
          </p:nvPr>
        </p:nvSpPr>
        <p:spPr bwMode="auto">
          <a:xfrm>
            <a:off x="0" y="6016629"/>
            <a:ext cx="9906000"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808080"/>
                </a:solidFill>
              </a:defRPr>
            </a:lvl1pPr>
          </a:lstStyle>
          <a:p>
            <a:endParaRPr lang="fr-FR"/>
          </a:p>
        </p:txBody>
      </p:sp>
      <p:sp>
        <p:nvSpPr>
          <p:cNvPr id="1030" name="Rectangle 6"/>
          <p:cNvSpPr>
            <a:spLocks noGrp="1" noChangeArrowheads="1"/>
          </p:cNvSpPr>
          <p:nvPr>
            <p:ph type="sldNum" sz="quarter" idx="4"/>
          </p:nvPr>
        </p:nvSpPr>
        <p:spPr bwMode="auto">
          <a:xfrm>
            <a:off x="9243477" y="6640519"/>
            <a:ext cx="662523"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00519D"/>
                </a:solidFill>
              </a:defRPr>
            </a:lvl1pPr>
          </a:lstStyle>
          <a:p>
            <a:fld id="{AB154F93-A020-49E0-B335-A1F0192AC701}" type="slidenum">
              <a:rPr lang="fr-FR"/>
              <a:pPr/>
              <a:t>‹#›</a:t>
            </a:fld>
            <a:endParaRPr lang="fr-FR" dirty="0"/>
          </a:p>
        </p:txBody>
      </p:sp>
      <p:sp>
        <p:nvSpPr>
          <p:cNvPr id="1032" name="Text Box 8"/>
          <p:cNvSpPr txBox="1">
            <a:spLocks noChangeArrowheads="1"/>
          </p:cNvSpPr>
          <p:nvPr/>
        </p:nvSpPr>
        <p:spPr bwMode="auto">
          <a:xfrm>
            <a:off x="1702571" y="6519449"/>
            <a:ext cx="6240693" cy="507831"/>
          </a:xfrm>
          <a:prstGeom prst="rect">
            <a:avLst/>
          </a:prstGeom>
          <a:noFill/>
          <a:ln w="9525">
            <a:noFill/>
            <a:miter lim="800000"/>
            <a:headEnd/>
            <a:tailEnd/>
          </a:ln>
          <a:effectLst/>
        </p:spPr>
        <p:txBody>
          <a:bodyPr wrap="square" lIns="0" tIns="0" rIns="0" bIns="0">
            <a:spAutoFit/>
          </a:bodyPr>
          <a:lstStyle/>
          <a:p>
            <a:pPr algn="ctr"/>
            <a:r>
              <a:rPr lang="en-GB" sz="1100" i="1" dirty="0" smtClean="0">
                <a:solidFill>
                  <a:srgbClr val="00A7E5"/>
                </a:solidFill>
              </a:rPr>
              <a:t>2</a:t>
            </a:r>
            <a:r>
              <a:rPr lang="en-GB" sz="1100" i="1" baseline="30000" dirty="0" smtClean="0">
                <a:solidFill>
                  <a:srgbClr val="00A7E5"/>
                </a:solidFill>
              </a:rPr>
              <a:t>nd</a:t>
            </a:r>
            <a:r>
              <a:rPr lang="en-GB" sz="1100" i="1" dirty="0" smtClean="0">
                <a:solidFill>
                  <a:srgbClr val="00A7E5"/>
                </a:solidFill>
              </a:rPr>
              <a:t> </a:t>
            </a:r>
            <a:r>
              <a:rPr lang="en-GB" sz="1100" i="1" dirty="0" err="1" smtClean="0">
                <a:solidFill>
                  <a:srgbClr val="00A7E5"/>
                </a:solidFill>
              </a:rPr>
              <a:t>SeaDataNet</a:t>
            </a:r>
            <a:r>
              <a:rPr lang="en-GB" sz="1100" i="1" dirty="0" smtClean="0">
                <a:solidFill>
                  <a:srgbClr val="00A7E5"/>
                </a:solidFill>
              </a:rPr>
              <a:t> Training Session, </a:t>
            </a:r>
          </a:p>
          <a:p>
            <a:pPr algn="ctr"/>
            <a:r>
              <a:rPr lang="en-GB" sz="1100" i="1" dirty="0" smtClean="0">
                <a:solidFill>
                  <a:srgbClr val="00A7E5"/>
                </a:solidFill>
              </a:rPr>
              <a:t>20-22 May 2014 – UNESCO/IOC Project office for IODE, </a:t>
            </a:r>
            <a:r>
              <a:rPr lang="en-US" sz="1100" i="1" dirty="0" smtClean="0">
                <a:solidFill>
                  <a:srgbClr val="00A7E5"/>
                </a:solidFill>
              </a:rPr>
              <a:t>in</a:t>
            </a:r>
            <a:r>
              <a:rPr lang="en-GB" sz="1100" i="1" dirty="0" smtClean="0">
                <a:solidFill>
                  <a:srgbClr val="00A7E5"/>
                </a:solidFill>
              </a:rPr>
              <a:t> Ostend, Belgium</a:t>
            </a:r>
          </a:p>
          <a:p>
            <a:pPr algn="ctr"/>
            <a:endParaRPr lang="en-GB" sz="1100" i="1" dirty="0" smtClean="0">
              <a:solidFill>
                <a:srgbClr val="00A7E5"/>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b="1" i="1">
          <a:solidFill>
            <a:srgbClr val="00519D"/>
          </a:solidFill>
          <a:latin typeface="+mj-lt"/>
          <a:ea typeface="+mj-ea"/>
          <a:cs typeface="+mj-cs"/>
        </a:defRPr>
      </a:lvl1pPr>
      <a:lvl2pPr algn="l" rtl="0" eaLnBrk="1" fontAlgn="base" hangingPunct="1">
        <a:spcBef>
          <a:spcPct val="0"/>
        </a:spcBef>
        <a:spcAft>
          <a:spcPct val="0"/>
        </a:spcAft>
        <a:defRPr sz="3200" b="1" i="1">
          <a:solidFill>
            <a:srgbClr val="00519D"/>
          </a:solidFill>
          <a:latin typeface="Arial" charset="0"/>
          <a:cs typeface="Arial" charset="0"/>
        </a:defRPr>
      </a:lvl2pPr>
      <a:lvl3pPr algn="l" rtl="0" eaLnBrk="1" fontAlgn="base" hangingPunct="1">
        <a:spcBef>
          <a:spcPct val="0"/>
        </a:spcBef>
        <a:spcAft>
          <a:spcPct val="0"/>
        </a:spcAft>
        <a:defRPr sz="3200" b="1" i="1">
          <a:solidFill>
            <a:srgbClr val="00519D"/>
          </a:solidFill>
          <a:latin typeface="Arial" charset="0"/>
          <a:cs typeface="Arial" charset="0"/>
        </a:defRPr>
      </a:lvl3pPr>
      <a:lvl4pPr algn="l" rtl="0" eaLnBrk="1" fontAlgn="base" hangingPunct="1">
        <a:spcBef>
          <a:spcPct val="0"/>
        </a:spcBef>
        <a:spcAft>
          <a:spcPct val="0"/>
        </a:spcAft>
        <a:defRPr sz="3200" b="1" i="1">
          <a:solidFill>
            <a:srgbClr val="00519D"/>
          </a:solidFill>
          <a:latin typeface="Arial" charset="0"/>
          <a:cs typeface="Arial" charset="0"/>
        </a:defRPr>
      </a:lvl4pPr>
      <a:lvl5pPr algn="l" rtl="0" eaLnBrk="1" fontAlgn="base" hangingPunct="1">
        <a:spcBef>
          <a:spcPct val="0"/>
        </a:spcBef>
        <a:spcAft>
          <a:spcPct val="0"/>
        </a:spcAft>
        <a:defRPr sz="3200" b="1" i="1">
          <a:solidFill>
            <a:srgbClr val="00519D"/>
          </a:solidFill>
          <a:latin typeface="Arial" charset="0"/>
          <a:cs typeface="Arial" charset="0"/>
        </a:defRPr>
      </a:lvl5pPr>
      <a:lvl6pPr marL="457200" algn="l" rtl="0" eaLnBrk="1" fontAlgn="base" hangingPunct="1">
        <a:spcBef>
          <a:spcPct val="0"/>
        </a:spcBef>
        <a:spcAft>
          <a:spcPct val="0"/>
        </a:spcAft>
        <a:defRPr sz="3200" b="1" i="1">
          <a:solidFill>
            <a:srgbClr val="00519D"/>
          </a:solidFill>
          <a:latin typeface="Arial" charset="0"/>
          <a:cs typeface="Arial" charset="0"/>
        </a:defRPr>
      </a:lvl6pPr>
      <a:lvl7pPr marL="914400" algn="l" rtl="0" eaLnBrk="1" fontAlgn="base" hangingPunct="1">
        <a:spcBef>
          <a:spcPct val="0"/>
        </a:spcBef>
        <a:spcAft>
          <a:spcPct val="0"/>
        </a:spcAft>
        <a:defRPr sz="3200" b="1" i="1">
          <a:solidFill>
            <a:srgbClr val="00519D"/>
          </a:solidFill>
          <a:latin typeface="Arial" charset="0"/>
          <a:cs typeface="Arial" charset="0"/>
        </a:defRPr>
      </a:lvl7pPr>
      <a:lvl8pPr marL="1371600" algn="l" rtl="0" eaLnBrk="1" fontAlgn="base" hangingPunct="1">
        <a:spcBef>
          <a:spcPct val="0"/>
        </a:spcBef>
        <a:spcAft>
          <a:spcPct val="0"/>
        </a:spcAft>
        <a:defRPr sz="3200" b="1" i="1">
          <a:solidFill>
            <a:srgbClr val="00519D"/>
          </a:solidFill>
          <a:latin typeface="Arial" charset="0"/>
          <a:cs typeface="Arial" charset="0"/>
        </a:defRPr>
      </a:lvl8pPr>
      <a:lvl9pPr marL="1828800" algn="l" rtl="0" eaLnBrk="1" fontAlgn="base" hangingPunct="1">
        <a:spcBef>
          <a:spcPct val="0"/>
        </a:spcBef>
        <a:spcAft>
          <a:spcPct val="0"/>
        </a:spcAft>
        <a:defRPr sz="3200" b="1" i="1">
          <a:solidFill>
            <a:srgbClr val="00519D"/>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rgbClr val="00A7E5"/>
          </a:solidFill>
          <a:latin typeface="+mn-lt"/>
          <a:ea typeface="+mn-ea"/>
          <a:cs typeface="+mn-cs"/>
        </a:defRPr>
      </a:lvl1pPr>
      <a:lvl2pPr marL="742950" indent="-285750" algn="l" rtl="0" eaLnBrk="1" fontAlgn="base" hangingPunct="1">
        <a:spcBef>
          <a:spcPct val="20000"/>
        </a:spcBef>
        <a:spcAft>
          <a:spcPct val="0"/>
        </a:spcAft>
        <a:buChar char="–"/>
        <a:defRPr sz="2400">
          <a:solidFill>
            <a:srgbClr val="00519D"/>
          </a:solidFill>
          <a:latin typeface="+mn-lt"/>
          <a:cs typeface="+mn-cs"/>
        </a:defRPr>
      </a:lvl2pPr>
      <a:lvl3pPr marL="1143000" indent="-228600" algn="l" rtl="0" eaLnBrk="1" fontAlgn="base" hangingPunct="1">
        <a:spcBef>
          <a:spcPct val="20000"/>
        </a:spcBef>
        <a:spcAft>
          <a:spcPct val="0"/>
        </a:spcAft>
        <a:buChar char="•"/>
        <a:defRPr sz="2200">
          <a:solidFill>
            <a:srgbClr val="00A7E5"/>
          </a:solidFill>
          <a:latin typeface="+mn-lt"/>
          <a:cs typeface="+mn-cs"/>
        </a:defRPr>
      </a:lvl3pPr>
      <a:lvl4pPr marL="1600200" indent="-228600" algn="l" rtl="0" eaLnBrk="1" fontAlgn="base" hangingPunct="1">
        <a:spcBef>
          <a:spcPct val="20000"/>
        </a:spcBef>
        <a:spcAft>
          <a:spcPct val="0"/>
        </a:spcAft>
        <a:buChar char="–"/>
        <a:defRPr sz="2000">
          <a:solidFill>
            <a:srgbClr val="00519D"/>
          </a:solidFill>
          <a:latin typeface="+mn-lt"/>
          <a:cs typeface="+mn-cs"/>
        </a:defRPr>
      </a:lvl4pPr>
      <a:lvl5pPr marL="2057400" indent="-228600" algn="l" rtl="0" eaLnBrk="1" fontAlgn="base" hangingPunct="1">
        <a:spcBef>
          <a:spcPct val="20000"/>
        </a:spcBef>
        <a:spcAft>
          <a:spcPct val="0"/>
        </a:spcAft>
        <a:buFont typeface="Arial" charset="0"/>
        <a:buChar char="○"/>
        <a:defRPr sz="2000">
          <a:solidFill>
            <a:srgbClr val="00A7E5"/>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00A7E5"/>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00A7E5"/>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00A7E5"/>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00A7E5"/>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di-support@maris.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adatanetnm.hcmr.gr/portal" TargetMode="Externa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smtClean="0"/>
              <a:t>Monitoring Services</a:t>
            </a:r>
            <a:endParaRPr lang="el-GR" dirty="0"/>
          </a:p>
        </p:txBody>
      </p:sp>
      <p:sp>
        <p:nvSpPr>
          <p:cNvPr id="2051" name="Rectangle 3"/>
          <p:cNvSpPr>
            <a:spLocks noGrp="1" noChangeArrowheads="1"/>
          </p:cNvSpPr>
          <p:nvPr>
            <p:ph type="subTitle" idx="1"/>
          </p:nvPr>
        </p:nvSpPr>
        <p:spPr>
          <a:xfrm>
            <a:off x="1857361" y="5357829"/>
            <a:ext cx="7800975" cy="500065"/>
          </a:xfrm>
        </p:spPr>
        <p:txBody>
          <a:bodyPr/>
          <a:lstStyle/>
          <a:p>
            <a:r>
              <a:rPr kumimoji="0" lang="en-US" sz="1400" b="0" i="0" u="none" strike="noStrike" kern="1200" cap="none" spc="0" normalizeH="0" baseline="0" noProof="0" dirty="0" smtClean="0">
                <a:ln>
                  <a:noFill/>
                </a:ln>
                <a:solidFill>
                  <a:srgbClr val="00529E"/>
                </a:solidFill>
                <a:effectLst/>
                <a:uLnTx/>
                <a:uFillTx/>
                <a:latin typeface="+mn-lt"/>
                <a:ea typeface="+mn-ea"/>
                <a:cs typeface="+mn-cs"/>
              </a:rPr>
              <a:t>Stavroula </a:t>
            </a:r>
            <a:r>
              <a:rPr kumimoji="0" lang="en-US" sz="1400" b="0" i="0" u="none" strike="noStrike" kern="1200" cap="none" spc="0" normalizeH="0" baseline="0" noProof="0" dirty="0" err="1" smtClean="0">
                <a:ln>
                  <a:noFill/>
                </a:ln>
                <a:solidFill>
                  <a:srgbClr val="00529E"/>
                </a:solidFill>
                <a:effectLst/>
                <a:uLnTx/>
                <a:uFillTx/>
                <a:latin typeface="+mn-lt"/>
                <a:ea typeface="+mn-ea"/>
                <a:cs typeface="+mn-cs"/>
              </a:rPr>
              <a:t>Balopoulou</a:t>
            </a:r>
            <a:r>
              <a:rPr lang="en-US" sz="1400" kern="1200" dirty="0" smtClean="0">
                <a:solidFill>
                  <a:srgbClr val="00529E"/>
                </a:solidFill>
              </a:rPr>
              <a:t> </a:t>
            </a:r>
            <a:r>
              <a:rPr lang="en-US" sz="1400" kern="1200" dirty="0" smtClean="0">
                <a:solidFill>
                  <a:srgbClr val="00529E"/>
                </a:solidFill>
              </a:rPr>
              <a:t>, </a:t>
            </a:r>
            <a:r>
              <a:rPr lang="en-US" sz="1400" kern="1200" dirty="0" smtClean="0">
                <a:solidFill>
                  <a:srgbClr val="00529E"/>
                </a:solidFill>
              </a:rPr>
              <a:t>Angelo </a:t>
            </a:r>
            <a:r>
              <a:rPr lang="en-US" sz="1400" kern="1200" dirty="0" err="1" smtClean="0">
                <a:solidFill>
                  <a:srgbClr val="00529E"/>
                </a:solidFill>
              </a:rPr>
              <a:t>Lykiardopoulos</a:t>
            </a:r>
            <a:r>
              <a:rPr lang="en-US" sz="1400" kern="1200" dirty="0" smtClean="0">
                <a:solidFill>
                  <a:srgbClr val="00529E"/>
                </a:solidFill>
              </a:rPr>
              <a:t>, Sissy Iona</a:t>
            </a:r>
          </a:p>
          <a:p>
            <a:r>
              <a:rPr lang="en-US" sz="1400" kern="1200" dirty="0" smtClean="0">
                <a:solidFill>
                  <a:srgbClr val="00529E"/>
                </a:solidFill>
              </a:rPr>
              <a:t>HCMR-HNODC</a:t>
            </a:r>
            <a:endParaRPr lang="en-US" sz="1400" kern="1200" dirty="0" smtClean="0">
              <a:solidFill>
                <a:srgbClr val="00529E"/>
              </a:solidFill>
            </a:endParaRPr>
          </a:p>
          <a:p>
            <a:endParaRPr lang="el-GR" sz="1400" dirty="0">
              <a:solidFill>
                <a:srgbClr val="00529E"/>
              </a:solidFill>
            </a:endParaRPr>
          </a:p>
        </p:txBody>
      </p:sp>
      <p:sp>
        <p:nvSpPr>
          <p:cNvPr id="4" name="Rectangle 3"/>
          <p:cNvSpPr/>
          <p:nvPr/>
        </p:nvSpPr>
        <p:spPr>
          <a:xfrm>
            <a:off x="1238224" y="5945549"/>
            <a:ext cx="8473305" cy="646331"/>
          </a:xfrm>
          <a:prstGeom prst="rect">
            <a:avLst/>
          </a:prstGeom>
        </p:spPr>
        <p:txBody>
          <a:bodyPr wrap="square">
            <a:spAutoFit/>
          </a:bodyPr>
          <a:lstStyle/>
          <a:p>
            <a:pPr algn="ctr"/>
            <a:r>
              <a:rPr lang="en-GB" i="1" dirty="0" smtClean="0">
                <a:solidFill>
                  <a:srgbClr val="00A7E5"/>
                </a:solidFill>
              </a:rPr>
              <a:t>2</a:t>
            </a:r>
            <a:r>
              <a:rPr lang="en-GB" i="1" baseline="30000" dirty="0" smtClean="0">
                <a:solidFill>
                  <a:srgbClr val="00A7E5"/>
                </a:solidFill>
              </a:rPr>
              <a:t>nd</a:t>
            </a:r>
            <a:r>
              <a:rPr lang="en-GB" i="1" dirty="0" smtClean="0">
                <a:solidFill>
                  <a:srgbClr val="00A7E5"/>
                </a:solidFill>
              </a:rPr>
              <a:t> </a:t>
            </a:r>
            <a:r>
              <a:rPr lang="en-GB" i="1" dirty="0" err="1" smtClean="0">
                <a:solidFill>
                  <a:srgbClr val="00A7E5"/>
                </a:solidFill>
              </a:rPr>
              <a:t>SeaDataNet</a:t>
            </a:r>
            <a:r>
              <a:rPr lang="en-GB" i="1" dirty="0" smtClean="0">
                <a:solidFill>
                  <a:srgbClr val="00A7E5"/>
                </a:solidFill>
              </a:rPr>
              <a:t> Training Session, </a:t>
            </a:r>
          </a:p>
          <a:p>
            <a:pPr algn="ctr"/>
            <a:r>
              <a:rPr lang="en-GB" i="1" dirty="0" smtClean="0">
                <a:solidFill>
                  <a:srgbClr val="00A7E5"/>
                </a:solidFill>
              </a:rPr>
              <a:t>20-22 May 2014 – UNESCO/IOC Project office for IODE</a:t>
            </a:r>
            <a:r>
              <a:rPr lang="en-GB" i="1" smtClean="0">
                <a:solidFill>
                  <a:srgbClr val="00A7E5"/>
                </a:solidFill>
              </a:rPr>
              <a:t>, </a:t>
            </a:r>
            <a:r>
              <a:rPr lang="en-GB" i="1" smtClean="0">
                <a:solidFill>
                  <a:srgbClr val="00A7E5"/>
                </a:solidFill>
              </a:rPr>
              <a:t>Ostend</a:t>
            </a:r>
            <a:r>
              <a:rPr lang="en-GB" i="1" dirty="0" smtClean="0">
                <a:solidFill>
                  <a:srgbClr val="00A7E5"/>
                </a:solidFill>
              </a:rPr>
              <a:t>, Belgium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Current State -&gt; Services</a:t>
            </a:r>
            <a:endParaRPr lang="el-GR" sz="2800" dirty="0"/>
          </a:p>
        </p:txBody>
      </p:sp>
      <p:sp>
        <p:nvSpPr>
          <p:cNvPr id="3" name="Content Placeholder 2"/>
          <p:cNvSpPr>
            <a:spLocks noGrp="1"/>
          </p:cNvSpPr>
          <p:nvPr>
            <p:ph idx="1"/>
          </p:nvPr>
        </p:nvSpPr>
        <p:spPr>
          <a:xfrm>
            <a:off x="6321152" y="836712"/>
            <a:ext cx="2714644" cy="1008112"/>
          </a:xfrm>
          <a:solidFill>
            <a:schemeClr val="bg2">
              <a:lumMod val="20000"/>
              <a:lumOff val="80000"/>
            </a:schemeClr>
          </a:solidFill>
          <a:ln>
            <a:solidFill>
              <a:schemeClr val="accent1"/>
            </a:solidFill>
          </a:ln>
        </p:spPr>
        <p:txBody>
          <a:bodyPr/>
          <a:lstStyle/>
          <a:p>
            <a:pPr marL="85725" indent="0">
              <a:buNone/>
            </a:pPr>
            <a:r>
              <a:rPr lang="en-US" sz="1600" dirty="0" smtClean="0"/>
              <a:t>Detailed view of the current state of all services that are associated with a particular user (the logged in user)</a:t>
            </a:r>
          </a:p>
          <a:p>
            <a:pPr marL="0"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pic>
        <p:nvPicPr>
          <p:cNvPr id="3074" name="Picture 2"/>
          <p:cNvPicPr>
            <a:picLocks noChangeAspect="1" noChangeArrowheads="1"/>
          </p:cNvPicPr>
          <p:nvPr/>
        </p:nvPicPr>
        <p:blipFill>
          <a:blip r:embed="rId3" cstate="print"/>
          <a:srcRect/>
          <a:stretch>
            <a:fillRect/>
          </a:stretch>
        </p:blipFill>
        <p:spPr bwMode="auto">
          <a:xfrm>
            <a:off x="200472" y="1988840"/>
            <a:ext cx="9231010" cy="4464496"/>
          </a:xfrm>
          <a:prstGeom prst="rect">
            <a:avLst/>
          </a:prstGeom>
          <a:noFill/>
          <a:ln w="9525">
            <a:solidFill>
              <a:schemeClr val="accent1"/>
            </a:solid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221577" y="1967115"/>
            <a:ext cx="6480719" cy="4525337"/>
          </a:xfrm>
          <a:prstGeom prst="rect">
            <a:avLst/>
          </a:prstGeom>
          <a:noFill/>
          <a:ln w="9525">
            <a:solidFill>
              <a:schemeClr val="accent1"/>
            </a:solidFill>
            <a:miter lim="800000"/>
            <a:headEnd/>
            <a:tailEnd/>
          </a:ln>
          <a:effectLst/>
        </p:spPr>
      </p:pic>
      <p:sp>
        <p:nvSpPr>
          <p:cNvPr id="8" name="Content Placeholder 2"/>
          <p:cNvSpPr txBox="1">
            <a:spLocks/>
          </p:cNvSpPr>
          <p:nvPr/>
        </p:nvSpPr>
        <p:spPr bwMode="auto">
          <a:xfrm>
            <a:off x="6305160" y="836712"/>
            <a:ext cx="2714644" cy="1008112"/>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marR="0" lvl="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A7E5"/>
                </a:solidFill>
                <a:effectLst/>
                <a:uLnTx/>
                <a:uFillTx/>
                <a:latin typeface="+mn-lt"/>
                <a:ea typeface="+mn-ea"/>
                <a:cs typeface="+mn-cs"/>
              </a:rPr>
              <a:t>Clicking</a:t>
            </a:r>
            <a:r>
              <a:rPr kumimoji="0" lang="en-US" sz="1600" b="0" i="0" u="none" strike="noStrike" kern="0" cap="none" spc="0" normalizeH="0" noProof="0" dirty="0" smtClean="0">
                <a:ln>
                  <a:noFill/>
                </a:ln>
                <a:solidFill>
                  <a:srgbClr val="00A7E5"/>
                </a:solidFill>
                <a:effectLst/>
                <a:uLnTx/>
                <a:uFillTx/>
                <a:latin typeface="+mn-lt"/>
                <a:ea typeface="+mn-ea"/>
                <a:cs typeface="+mn-cs"/>
              </a:rPr>
              <a:t> on a service  additional information about its state is displayed</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9" name="Oval 8"/>
          <p:cNvSpPr/>
          <p:nvPr/>
        </p:nvSpPr>
        <p:spPr>
          <a:xfrm>
            <a:off x="3065802" y="2363870"/>
            <a:ext cx="360040"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Current State -&gt; Service Groups</a:t>
            </a:r>
            <a:endParaRPr lang="el-GR" sz="2800" dirty="0"/>
          </a:p>
        </p:txBody>
      </p:sp>
      <p:sp>
        <p:nvSpPr>
          <p:cNvPr id="3" name="Content Placeholder 2"/>
          <p:cNvSpPr>
            <a:spLocks noGrp="1"/>
          </p:cNvSpPr>
          <p:nvPr>
            <p:ph idx="1"/>
          </p:nvPr>
        </p:nvSpPr>
        <p:spPr>
          <a:xfrm>
            <a:off x="6321152" y="836712"/>
            <a:ext cx="2714644" cy="1008112"/>
          </a:xfrm>
          <a:solidFill>
            <a:schemeClr val="bg2">
              <a:lumMod val="20000"/>
              <a:lumOff val="80000"/>
            </a:schemeClr>
          </a:solidFill>
          <a:ln>
            <a:solidFill>
              <a:schemeClr val="accent1"/>
            </a:solidFill>
          </a:ln>
        </p:spPr>
        <p:txBody>
          <a:bodyPr/>
          <a:lstStyle/>
          <a:p>
            <a:pPr marL="85725" indent="0">
              <a:buNone/>
            </a:pPr>
            <a:r>
              <a:rPr lang="en-US" sz="1600" dirty="0" smtClean="0"/>
              <a:t>Addressed to group users and categorizes the services per group.</a:t>
            </a:r>
          </a:p>
          <a:p>
            <a:pPr marL="0"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pic>
        <p:nvPicPr>
          <p:cNvPr id="3074" name="Picture 2"/>
          <p:cNvPicPr>
            <a:picLocks noChangeAspect="1" noChangeArrowheads="1"/>
          </p:cNvPicPr>
          <p:nvPr/>
        </p:nvPicPr>
        <p:blipFill>
          <a:blip r:embed="rId3" cstate="print"/>
          <a:stretch>
            <a:fillRect/>
          </a:stretch>
        </p:blipFill>
        <p:spPr bwMode="auto">
          <a:xfrm>
            <a:off x="661042" y="1988840"/>
            <a:ext cx="8309869" cy="4464496"/>
          </a:xfrm>
          <a:prstGeom prst="rect">
            <a:avLst/>
          </a:prstGeom>
          <a:noFill/>
          <a:ln w="9525">
            <a:solidFill>
              <a:schemeClr val="accent1"/>
            </a:solid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221577" y="1967115"/>
            <a:ext cx="6480719" cy="4525337"/>
          </a:xfrm>
          <a:prstGeom prst="rect">
            <a:avLst/>
          </a:prstGeom>
          <a:noFill/>
          <a:ln w="9525">
            <a:solidFill>
              <a:schemeClr val="accent1"/>
            </a:solidFill>
            <a:miter lim="800000"/>
            <a:headEnd/>
            <a:tailEnd/>
          </a:ln>
          <a:effectLst/>
        </p:spPr>
      </p:pic>
      <p:sp>
        <p:nvSpPr>
          <p:cNvPr id="8" name="Content Placeholder 2"/>
          <p:cNvSpPr txBox="1">
            <a:spLocks/>
          </p:cNvSpPr>
          <p:nvPr/>
        </p:nvSpPr>
        <p:spPr bwMode="auto">
          <a:xfrm>
            <a:off x="6321152" y="836712"/>
            <a:ext cx="2714644" cy="1008112"/>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marR="0" lvl="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0" cap="none" spc="0" normalizeH="0" baseline="0" noProof="0" dirty="0" smtClean="0">
                <a:ln>
                  <a:noFill/>
                </a:ln>
                <a:solidFill>
                  <a:srgbClr val="00A7E5"/>
                </a:solidFill>
                <a:effectLst/>
                <a:uLnTx/>
                <a:uFillTx/>
                <a:latin typeface="+mn-lt"/>
                <a:ea typeface="+mn-ea"/>
                <a:cs typeface="+mn-cs"/>
              </a:rPr>
              <a:t>Clicking</a:t>
            </a:r>
            <a:r>
              <a:rPr kumimoji="0" lang="en-US" sz="1600" b="0" i="0" u="none" strike="noStrike" kern="0" cap="none" spc="0" normalizeH="0" noProof="0" dirty="0" smtClean="0">
                <a:ln>
                  <a:noFill/>
                </a:ln>
                <a:solidFill>
                  <a:srgbClr val="00A7E5"/>
                </a:solidFill>
                <a:effectLst/>
                <a:uLnTx/>
                <a:uFillTx/>
                <a:latin typeface="+mn-lt"/>
                <a:ea typeface="+mn-ea"/>
                <a:cs typeface="+mn-cs"/>
              </a:rPr>
              <a:t> on a service  additional information about its state is displayed</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State Reports -&gt; Service(s)  Availability Index</a:t>
            </a:r>
            <a:endParaRPr lang="el-GR" sz="2800" dirty="0"/>
          </a:p>
        </p:txBody>
      </p:sp>
      <p:pic>
        <p:nvPicPr>
          <p:cNvPr id="3074" name="Picture 2"/>
          <p:cNvPicPr>
            <a:picLocks noChangeAspect="1" noChangeArrowheads="1"/>
          </p:cNvPicPr>
          <p:nvPr/>
        </p:nvPicPr>
        <p:blipFill>
          <a:blip r:embed="rId3" cstate="print"/>
          <a:stretch>
            <a:fillRect/>
          </a:stretch>
        </p:blipFill>
        <p:spPr bwMode="auto">
          <a:xfrm>
            <a:off x="232402" y="1988840"/>
            <a:ext cx="9113086" cy="4176464"/>
          </a:xfrm>
          <a:prstGeom prst="rect">
            <a:avLst/>
          </a:prstGeom>
          <a:noFill/>
          <a:ln w="9525">
            <a:solidFill>
              <a:schemeClr val="accent1"/>
            </a:solidFill>
            <a:miter lim="800000"/>
            <a:headEnd/>
            <a:tailEnd/>
          </a:ln>
          <a:effectLst/>
        </p:spPr>
      </p:pic>
      <p:pic>
        <p:nvPicPr>
          <p:cNvPr id="3076" name="Picture 4"/>
          <p:cNvPicPr>
            <a:picLocks noChangeAspect="1" noChangeArrowheads="1"/>
          </p:cNvPicPr>
          <p:nvPr/>
        </p:nvPicPr>
        <p:blipFill>
          <a:blip r:embed="rId4" cstate="print"/>
          <a:stretch>
            <a:fillRect/>
          </a:stretch>
        </p:blipFill>
        <p:spPr bwMode="auto">
          <a:xfrm>
            <a:off x="238884" y="1989976"/>
            <a:ext cx="9106604" cy="4247336"/>
          </a:xfrm>
          <a:prstGeom prst="rect">
            <a:avLst/>
          </a:prstGeom>
          <a:noFill/>
          <a:ln w="9525">
            <a:solidFill>
              <a:schemeClr val="accent1"/>
            </a:solidFill>
            <a:miter lim="800000"/>
            <a:headEnd/>
            <a:tailEnd/>
          </a:ln>
          <a:effectLst/>
        </p:spPr>
      </p:pic>
      <p:sp>
        <p:nvSpPr>
          <p:cNvPr id="3" name="Content Placeholder 2"/>
          <p:cNvSpPr>
            <a:spLocks noGrp="1"/>
          </p:cNvSpPr>
          <p:nvPr>
            <p:ph idx="1"/>
          </p:nvPr>
        </p:nvSpPr>
        <p:spPr>
          <a:xfrm>
            <a:off x="6393160" y="4467392"/>
            <a:ext cx="2714644" cy="1440160"/>
          </a:xfrm>
          <a:solidFill>
            <a:schemeClr val="bg2">
              <a:lumMod val="20000"/>
              <a:lumOff val="80000"/>
            </a:schemeClr>
          </a:solidFill>
          <a:ln>
            <a:solidFill>
              <a:schemeClr val="accent1"/>
            </a:solidFill>
          </a:ln>
        </p:spPr>
        <p:txBody>
          <a:bodyPr/>
          <a:lstStyle/>
          <a:p>
            <a:pPr marL="85725" indent="0">
              <a:buNone/>
            </a:pPr>
            <a:r>
              <a:rPr lang="en-US" sz="1600" kern="1200" dirty="0" smtClean="0">
                <a:latin typeface="Arial" charset="0"/>
                <a:cs typeface="Arial" charset="0"/>
              </a:rPr>
              <a:t>Service Availability Index is a percentage that describes a service's uptime by indicating the service of interest and a specific period of time. </a:t>
            </a:r>
            <a:endParaRPr lang="en-US" sz="1600" dirty="0" smtClean="0"/>
          </a:p>
          <a:p>
            <a:pPr marL="0"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sp>
        <p:nvSpPr>
          <p:cNvPr id="8" name="Content Placeholder 2"/>
          <p:cNvSpPr txBox="1">
            <a:spLocks/>
          </p:cNvSpPr>
          <p:nvPr/>
        </p:nvSpPr>
        <p:spPr bwMode="auto">
          <a:xfrm>
            <a:off x="6385776" y="4482248"/>
            <a:ext cx="2714644" cy="1410448"/>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lang="en-US" sz="1600" dirty="0" smtClean="0">
                <a:solidFill>
                  <a:srgbClr val="00A7E5"/>
                </a:solidFill>
              </a:rPr>
              <a:t>The calculated availability index is the percentage of  the UP state for a single service</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8784" y="2924944"/>
            <a:ext cx="4680520" cy="1440160"/>
          </a:xfrm>
          <a:solidFill>
            <a:schemeClr val="bg2">
              <a:lumMod val="20000"/>
              <a:lumOff val="80000"/>
            </a:schemeClr>
          </a:solidFill>
          <a:ln>
            <a:solidFill>
              <a:schemeClr val="accent1"/>
            </a:solidFill>
          </a:ln>
        </p:spPr>
        <p:txBody>
          <a:bodyPr/>
          <a:lstStyle/>
          <a:p>
            <a:pPr marL="85725" indent="0">
              <a:buNone/>
            </a:pPr>
            <a:r>
              <a:rPr lang="en-US" sz="1600" kern="1200" dirty="0" smtClean="0">
                <a:latin typeface="Arial" charset="0"/>
                <a:cs typeface="Arial" charset="0"/>
              </a:rPr>
              <a:t>The Availability report describes the uptime and outages of the monitored services in terms of a percentage over a specific time period.</a:t>
            </a:r>
            <a:endParaRPr lang="en-US" sz="1600" dirty="0" smtClean="0"/>
          </a:p>
          <a:p>
            <a:pPr marL="0"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sp>
        <p:nvSpPr>
          <p:cNvPr id="2" name="Title 1"/>
          <p:cNvSpPr>
            <a:spLocks noGrp="1"/>
          </p:cNvSpPr>
          <p:nvPr>
            <p:ph type="title"/>
          </p:nvPr>
        </p:nvSpPr>
        <p:spPr/>
        <p:txBody>
          <a:bodyPr/>
          <a:lstStyle/>
          <a:p>
            <a:r>
              <a:rPr lang="en-US" sz="2800" dirty="0" smtClean="0"/>
              <a:t>State Reports -&gt; State Breakdowns or Availability</a:t>
            </a:r>
            <a:endParaRPr lang="el-GR" sz="2800" dirty="0"/>
          </a:p>
        </p:txBody>
      </p:sp>
      <p:pic>
        <p:nvPicPr>
          <p:cNvPr id="3074" name="Picture 2"/>
          <p:cNvPicPr>
            <a:picLocks noChangeAspect="1" noChangeArrowheads="1"/>
          </p:cNvPicPr>
          <p:nvPr/>
        </p:nvPicPr>
        <p:blipFill>
          <a:blip r:embed="rId3" cstate="print"/>
          <a:stretch>
            <a:fillRect/>
          </a:stretch>
        </p:blipFill>
        <p:spPr bwMode="auto">
          <a:xfrm>
            <a:off x="170341" y="1990572"/>
            <a:ext cx="9588179" cy="4464496"/>
          </a:xfrm>
          <a:prstGeom prst="rect">
            <a:avLst/>
          </a:prstGeom>
          <a:noFill/>
          <a:ln w="9525">
            <a:solidFill>
              <a:schemeClr val="accent1"/>
            </a:solidFill>
            <a:miter lim="800000"/>
            <a:headEnd/>
            <a:tailEnd/>
          </a:ln>
          <a:effectLst/>
        </p:spPr>
      </p:pic>
      <p:pic>
        <p:nvPicPr>
          <p:cNvPr id="3076" name="Picture 4"/>
          <p:cNvPicPr>
            <a:picLocks noChangeAspect="1" noChangeArrowheads="1"/>
          </p:cNvPicPr>
          <p:nvPr/>
        </p:nvPicPr>
        <p:blipFill>
          <a:blip r:embed="rId4" cstate="print"/>
          <a:stretch>
            <a:fillRect/>
          </a:stretch>
        </p:blipFill>
        <p:spPr bwMode="auto">
          <a:xfrm>
            <a:off x="188348" y="2003588"/>
            <a:ext cx="9589520" cy="4455131"/>
          </a:xfrm>
          <a:prstGeom prst="rect">
            <a:avLst/>
          </a:prstGeom>
          <a:noFill/>
          <a:ln w="9525">
            <a:solidFill>
              <a:schemeClr val="accent1"/>
            </a:solidFill>
            <a:miter lim="800000"/>
            <a:headEnd/>
            <a:tailEnd/>
          </a:ln>
          <a:effectLst/>
        </p:spPr>
      </p:pic>
      <p:pic>
        <p:nvPicPr>
          <p:cNvPr id="6146" name="Picture 2"/>
          <p:cNvPicPr>
            <a:picLocks noChangeAspect="1" noChangeArrowheads="1"/>
          </p:cNvPicPr>
          <p:nvPr/>
        </p:nvPicPr>
        <p:blipFill>
          <a:blip r:embed="rId5" cstate="print"/>
          <a:srcRect/>
          <a:stretch>
            <a:fillRect/>
          </a:stretch>
        </p:blipFill>
        <p:spPr bwMode="auto">
          <a:xfrm>
            <a:off x="173600" y="2001856"/>
            <a:ext cx="9590784" cy="4435352"/>
          </a:xfrm>
          <a:prstGeom prst="rect">
            <a:avLst/>
          </a:prstGeom>
          <a:noFill/>
          <a:ln w="9525">
            <a:solidFill>
              <a:schemeClr val="accent1"/>
            </a:solidFill>
            <a:miter lim="800000"/>
            <a:headEnd/>
            <a:tailEnd/>
          </a:ln>
          <a:effectLst/>
        </p:spPr>
      </p:pic>
      <p:pic>
        <p:nvPicPr>
          <p:cNvPr id="6147" name="Picture 3"/>
          <p:cNvPicPr>
            <a:picLocks noChangeAspect="1" noChangeArrowheads="1"/>
          </p:cNvPicPr>
          <p:nvPr/>
        </p:nvPicPr>
        <p:blipFill>
          <a:blip r:embed="rId6" cstate="print"/>
          <a:srcRect/>
          <a:stretch>
            <a:fillRect/>
          </a:stretch>
        </p:blipFill>
        <p:spPr bwMode="auto">
          <a:xfrm>
            <a:off x="178796" y="1988840"/>
            <a:ext cx="9634784" cy="4464496"/>
          </a:xfrm>
          <a:prstGeom prst="rect">
            <a:avLst/>
          </a:prstGeom>
          <a:noFill/>
          <a:ln w="9525">
            <a:solidFill>
              <a:schemeClr val="accent1"/>
            </a:solidFill>
            <a:miter lim="800000"/>
            <a:headEnd/>
            <a:tailEnd/>
          </a:ln>
          <a:effectLst/>
        </p:spPr>
      </p:pic>
      <p:sp>
        <p:nvSpPr>
          <p:cNvPr id="8" name="Content Placeholder 2"/>
          <p:cNvSpPr txBox="1">
            <a:spLocks/>
          </p:cNvSpPr>
          <p:nvPr/>
        </p:nvSpPr>
        <p:spPr bwMode="auto">
          <a:xfrm>
            <a:off x="7054384" y="71440"/>
            <a:ext cx="2714644" cy="1410448"/>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lang="en-US" sz="1600" noProof="0" dirty="0" smtClean="0">
                <a:solidFill>
                  <a:srgbClr val="00A7E5"/>
                </a:solidFill>
              </a:rPr>
              <a:t>Step 1: Select service(s) or service groups</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10" name="Content Placeholder 2"/>
          <p:cNvSpPr txBox="1">
            <a:spLocks/>
          </p:cNvSpPr>
          <p:nvPr/>
        </p:nvSpPr>
        <p:spPr bwMode="auto">
          <a:xfrm>
            <a:off x="7038392" y="60616"/>
            <a:ext cx="2714644" cy="1499640"/>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lang="en-US" sz="1600" noProof="0" dirty="0" smtClean="0">
                <a:solidFill>
                  <a:srgbClr val="00A7E5"/>
                </a:solidFill>
              </a:rPr>
              <a:t>Step2 : Select “ALL” option to view availability for all services</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11" name="Content Placeholder 2"/>
          <p:cNvSpPr txBox="1">
            <a:spLocks/>
          </p:cNvSpPr>
          <p:nvPr/>
        </p:nvSpPr>
        <p:spPr bwMode="auto">
          <a:xfrm>
            <a:off x="7062764" y="60048"/>
            <a:ext cx="2714644" cy="1485352"/>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lang="en-US" sz="1600" noProof="0" dirty="0" smtClean="0">
                <a:solidFill>
                  <a:srgbClr val="00A7E5"/>
                </a:solidFill>
              </a:rPr>
              <a:t>Step3 : </a:t>
            </a:r>
            <a:r>
              <a:rPr lang="en-US" sz="1600" dirty="0" smtClean="0">
                <a:solidFill>
                  <a:srgbClr val="00A7E5"/>
                </a:solidFill>
              </a:rPr>
              <a:t>The final options of your report are defined here</a:t>
            </a:r>
            <a:r>
              <a:rPr lang="en-US" sz="1600" kern="0" dirty="0" smtClean="0">
                <a:solidFill>
                  <a:srgbClr val="00A7E5"/>
                </a:solidFill>
                <a:latin typeface="+mn-lt"/>
                <a:cs typeface="+mn-cs"/>
              </a:rPr>
              <a:t> such as report period, include soft states, </a:t>
            </a:r>
            <a:r>
              <a:rPr lang="en-US" sz="1600" kern="0" dirty="0" err="1" smtClean="0">
                <a:solidFill>
                  <a:srgbClr val="00A7E5"/>
                </a:solidFill>
                <a:latin typeface="+mn-lt"/>
                <a:cs typeface="+mn-cs"/>
              </a:rPr>
              <a:t>e.t.c</a:t>
            </a:r>
            <a:r>
              <a:rPr lang="en-US" sz="1600" kern="0" dirty="0" smtClean="0">
                <a:solidFill>
                  <a:srgbClr val="00A7E5"/>
                </a:solidFill>
                <a:latin typeface="+mn-lt"/>
                <a:cs typeface="+mn-cs"/>
              </a:rPr>
              <a:t>.</a:t>
            </a: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12" name="Content Placeholder 2"/>
          <p:cNvSpPr txBox="1">
            <a:spLocks/>
          </p:cNvSpPr>
          <p:nvPr/>
        </p:nvSpPr>
        <p:spPr bwMode="auto">
          <a:xfrm>
            <a:off x="6191884" y="42864"/>
            <a:ext cx="3574764" cy="1513928"/>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8900"/>
            <a:r>
              <a:rPr lang="en-US" sz="1600" dirty="0" smtClean="0">
                <a:solidFill>
                  <a:srgbClr val="00A7E5"/>
                </a:solidFill>
              </a:rPr>
              <a:t>The Availability report displays the time frame the report covered, a table including the time period a service was at a state type as percentage and some criteria  to filter the resulted table</a:t>
            </a:r>
            <a:endParaRPr lang="el-GR" sz="1600" dirty="0" smtClean="0">
              <a:solidFill>
                <a:srgbClr val="00A7E5"/>
              </a:solidFill>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13" name="Oval 12"/>
          <p:cNvSpPr/>
          <p:nvPr/>
        </p:nvSpPr>
        <p:spPr>
          <a:xfrm>
            <a:off x="3728864" y="2479176"/>
            <a:ext cx="302433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a:off x="6552032" y="1556792"/>
            <a:ext cx="3081488" cy="2088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4376936" y="4005064"/>
            <a:ext cx="1080120"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7286400" y="3976488"/>
            <a:ext cx="1080120"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additive="base">
                                        <p:cTn id="25" dur="500" fill="hold"/>
                                        <p:tgtEl>
                                          <p:spTgt spid="6146"/>
                                        </p:tgtEl>
                                        <p:attrNameLst>
                                          <p:attrName>ppt_x</p:attrName>
                                        </p:attrNameLst>
                                      </p:cBhvr>
                                      <p:tavLst>
                                        <p:tav tm="0">
                                          <p:val>
                                            <p:strVal val="#ppt_x"/>
                                          </p:val>
                                        </p:tav>
                                        <p:tav tm="100000">
                                          <p:val>
                                            <p:strVal val="#ppt_x"/>
                                          </p:val>
                                        </p:tav>
                                      </p:tavLst>
                                    </p:anim>
                                    <p:anim calcmode="lin" valueType="num">
                                      <p:cBhvr additive="base">
                                        <p:cTn id="26" dur="500" fill="hold"/>
                                        <p:tgtEl>
                                          <p:spTgt spid="614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147"/>
                                        </p:tgtEl>
                                        <p:attrNameLst>
                                          <p:attrName>style.visibility</p:attrName>
                                        </p:attrNameLst>
                                      </p:cBhvr>
                                      <p:to>
                                        <p:strVal val="visible"/>
                                      </p:to>
                                    </p:set>
                                    <p:anim calcmode="lin" valueType="num">
                                      <p:cBhvr additive="base">
                                        <p:cTn id="51" dur="500" fill="hold"/>
                                        <p:tgtEl>
                                          <p:spTgt spid="6147"/>
                                        </p:tgtEl>
                                        <p:attrNameLst>
                                          <p:attrName>ppt_x</p:attrName>
                                        </p:attrNameLst>
                                      </p:cBhvr>
                                      <p:tavLst>
                                        <p:tav tm="0">
                                          <p:val>
                                            <p:strVal val="#ppt_x"/>
                                          </p:val>
                                        </p:tav>
                                        <p:tav tm="100000">
                                          <p:val>
                                            <p:strVal val="#ppt_x"/>
                                          </p:val>
                                        </p:tav>
                                      </p:tavLst>
                                    </p:anim>
                                    <p:anim calcmode="lin" valueType="num">
                                      <p:cBhvr additive="base">
                                        <p:cTn id="52" dur="500" fill="hold"/>
                                        <p:tgtEl>
                                          <p:spTgt spid="614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State Reports -&gt; State History (Trends)</a:t>
            </a:r>
            <a:endParaRPr lang="el-GR" sz="2800" dirty="0"/>
          </a:p>
        </p:txBody>
      </p:sp>
      <p:sp>
        <p:nvSpPr>
          <p:cNvPr id="8" name="Content Placeholder 2"/>
          <p:cNvSpPr txBox="1">
            <a:spLocks/>
          </p:cNvSpPr>
          <p:nvPr/>
        </p:nvSpPr>
        <p:spPr bwMode="auto">
          <a:xfrm>
            <a:off x="2648744" y="2924944"/>
            <a:ext cx="4392488" cy="1410448"/>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kern="0" dirty="0" smtClean="0">
                <a:solidFill>
                  <a:srgbClr val="00A7E5"/>
                </a:solidFill>
                <a:latin typeface="+mn-lt"/>
                <a:cs typeface="+mn-cs"/>
              </a:rPr>
              <a:t>The history of state changes for a single service is reported graphically.</a:t>
            </a: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pic>
        <p:nvPicPr>
          <p:cNvPr id="7170" name="Picture 2"/>
          <p:cNvPicPr>
            <a:picLocks noChangeAspect="1" noChangeArrowheads="1"/>
          </p:cNvPicPr>
          <p:nvPr/>
        </p:nvPicPr>
        <p:blipFill>
          <a:blip r:embed="rId3" cstate="print"/>
          <a:srcRect/>
          <a:stretch>
            <a:fillRect/>
          </a:stretch>
        </p:blipFill>
        <p:spPr bwMode="auto">
          <a:xfrm>
            <a:off x="43304" y="2060848"/>
            <a:ext cx="9788962" cy="3744416"/>
          </a:xfrm>
          <a:prstGeom prst="rect">
            <a:avLst/>
          </a:prstGeom>
          <a:noFill/>
          <a:ln w="9525">
            <a:noFill/>
            <a:miter lim="800000"/>
            <a:headEnd/>
            <a:tailEnd/>
          </a:ln>
          <a:effectLst/>
        </p:spPr>
      </p:pic>
      <p:sp>
        <p:nvSpPr>
          <p:cNvPr id="9" name="Content Placeholder 2"/>
          <p:cNvSpPr txBox="1">
            <a:spLocks/>
          </p:cNvSpPr>
          <p:nvPr/>
        </p:nvSpPr>
        <p:spPr bwMode="auto">
          <a:xfrm>
            <a:off x="7098384" y="114304"/>
            <a:ext cx="2664296" cy="1410448"/>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marR="0" lvl="0" algn="l" defTabSz="914400" rtl="0" eaLnBrk="1" fontAlgn="base" latinLnBrk="0" hangingPunct="1">
              <a:lnSpc>
                <a:spcPct val="100000"/>
              </a:lnSpc>
              <a:spcBef>
                <a:spcPct val="20000"/>
              </a:spcBef>
              <a:spcAft>
                <a:spcPct val="0"/>
              </a:spcAft>
              <a:buClrTx/>
              <a:buSzTx/>
              <a:buFontTx/>
              <a:buNone/>
              <a:tabLst/>
              <a:defRPr/>
            </a:pPr>
            <a:r>
              <a:rPr lang="en-US" kern="0" dirty="0" smtClean="0">
                <a:solidFill>
                  <a:srgbClr val="00A7E5"/>
                </a:solidFill>
                <a:latin typeface="+mn-lt"/>
                <a:cs typeface="+mn-cs"/>
              </a:rPr>
              <a:t>Step1: Select Service report </a:t>
            </a: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10" name="Content Placeholder 2"/>
          <p:cNvSpPr txBox="1">
            <a:spLocks/>
          </p:cNvSpPr>
          <p:nvPr/>
        </p:nvSpPr>
        <p:spPr bwMode="auto">
          <a:xfrm>
            <a:off x="7098952" y="116632"/>
            <a:ext cx="2664296" cy="1410448"/>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marR="0" lvl="0" algn="l" defTabSz="914400" rtl="0" eaLnBrk="1" fontAlgn="base" latinLnBrk="0" hangingPunct="1">
              <a:lnSpc>
                <a:spcPct val="100000"/>
              </a:lnSpc>
              <a:spcBef>
                <a:spcPct val="20000"/>
              </a:spcBef>
              <a:spcAft>
                <a:spcPct val="0"/>
              </a:spcAft>
              <a:buClrTx/>
              <a:buSzTx/>
              <a:buFontTx/>
              <a:buNone/>
              <a:tabLst/>
              <a:defRPr/>
            </a:pPr>
            <a:r>
              <a:rPr lang="en-US" kern="0" dirty="0" smtClean="0">
                <a:solidFill>
                  <a:srgbClr val="00A7E5"/>
                </a:solidFill>
                <a:latin typeface="+mn-lt"/>
                <a:cs typeface="+mn-cs"/>
              </a:rPr>
              <a:t>Step2: Select a service from the displayed list</a:t>
            </a: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pic>
        <p:nvPicPr>
          <p:cNvPr id="7171" name="Picture 3"/>
          <p:cNvPicPr>
            <a:picLocks noChangeAspect="1" noChangeArrowheads="1"/>
          </p:cNvPicPr>
          <p:nvPr/>
        </p:nvPicPr>
        <p:blipFill>
          <a:blip r:embed="rId4" cstate="print"/>
          <a:srcRect/>
          <a:stretch>
            <a:fillRect/>
          </a:stretch>
        </p:blipFill>
        <p:spPr bwMode="auto">
          <a:xfrm>
            <a:off x="31288" y="2075704"/>
            <a:ext cx="9846136" cy="4018538"/>
          </a:xfrm>
          <a:prstGeom prst="rect">
            <a:avLst/>
          </a:prstGeom>
          <a:noFill/>
          <a:ln w="9525">
            <a:noFill/>
            <a:miter lim="800000"/>
            <a:headEnd/>
            <a:tailEnd/>
          </a:ln>
          <a:effectLst/>
        </p:spPr>
      </p:pic>
      <p:sp>
        <p:nvSpPr>
          <p:cNvPr id="12" name="Content Placeholder 2"/>
          <p:cNvSpPr txBox="1">
            <a:spLocks/>
          </p:cNvSpPr>
          <p:nvPr/>
        </p:nvSpPr>
        <p:spPr bwMode="auto">
          <a:xfrm>
            <a:off x="7069808" y="117200"/>
            <a:ext cx="2664296" cy="1410448"/>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marR="0" lvl="0" algn="l" defTabSz="914400" rtl="0" eaLnBrk="1" fontAlgn="base" latinLnBrk="0" hangingPunct="1">
              <a:lnSpc>
                <a:spcPct val="100000"/>
              </a:lnSpc>
              <a:spcBef>
                <a:spcPct val="20000"/>
              </a:spcBef>
              <a:spcAft>
                <a:spcPct val="0"/>
              </a:spcAft>
              <a:buClrTx/>
              <a:buSzTx/>
              <a:buFontTx/>
              <a:buNone/>
              <a:tabLst/>
              <a:defRPr/>
            </a:pPr>
            <a:r>
              <a:rPr lang="en-US" kern="0" dirty="0" smtClean="0">
                <a:solidFill>
                  <a:srgbClr val="00A7E5"/>
                </a:solidFill>
                <a:latin typeface="+mn-lt"/>
                <a:cs typeface="+mn-cs"/>
              </a:rPr>
              <a:t>Step3: Select the final options such as report period,  Assume state retention, </a:t>
            </a:r>
            <a:r>
              <a:rPr lang="en-US" kern="0" dirty="0" err="1" smtClean="0">
                <a:solidFill>
                  <a:srgbClr val="00A7E5"/>
                </a:solidFill>
                <a:latin typeface="+mn-lt"/>
                <a:cs typeface="+mn-cs"/>
              </a:rPr>
              <a:t>e.t.c</a:t>
            </a:r>
            <a:r>
              <a:rPr lang="en-US" kern="0" dirty="0" smtClean="0">
                <a:solidFill>
                  <a:srgbClr val="00A7E5"/>
                </a:solidFill>
                <a:latin typeface="+mn-lt"/>
                <a:cs typeface="+mn-cs"/>
              </a:rPr>
              <a:t>.</a:t>
            </a: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00A7E5"/>
                </a:solidFill>
                <a:effectLst/>
                <a:uLnTx/>
                <a:uFillTx/>
                <a:latin typeface="+mn-lt"/>
                <a:ea typeface="+mn-ea"/>
                <a:cs typeface="+mn-cs"/>
              </a:rPr>
              <a:t>n</a:t>
            </a: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pic>
        <p:nvPicPr>
          <p:cNvPr id="7172" name="Picture 4"/>
          <p:cNvPicPr>
            <a:picLocks noChangeAspect="1" noChangeArrowheads="1"/>
          </p:cNvPicPr>
          <p:nvPr/>
        </p:nvPicPr>
        <p:blipFill>
          <a:blip r:embed="rId5" cstate="print"/>
          <a:srcRect/>
          <a:stretch>
            <a:fillRect/>
          </a:stretch>
        </p:blipFill>
        <p:spPr bwMode="auto">
          <a:xfrm>
            <a:off x="440" y="2060848"/>
            <a:ext cx="9902720" cy="4409328"/>
          </a:xfrm>
          <a:prstGeom prst="rect">
            <a:avLst/>
          </a:prstGeom>
          <a:noFill/>
          <a:ln w="9525">
            <a:noFill/>
            <a:miter lim="800000"/>
            <a:headEnd/>
            <a:tailEnd/>
          </a:ln>
          <a:effectLst/>
        </p:spPr>
      </p:pic>
      <p:pic>
        <p:nvPicPr>
          <p:cNvPr id="7173" name="Picture 5"/>
          <p:cNvPicPr>
            <a:picLocks noChangeAspect="1" noChangeArrowheads="1"/>
          </p:cNvPicPr>
          <p:nvPr/>
        </p:nvPicPr>
        <p:blipFill>
          <a:blip r:embed="rId6" cstate="print"/>
          <a:srcRect/>
          <a:stretch>
            <a:fillRect/>
          </a:stretch>
        </p:blipFill>
        <p:spPr bwMode="auto">
          <a:xfrm>
            <a:off x="66283" y="2056801"/>
            <a:ext cx="9063181" cy="4419233"/>
          </a:xfrm>
          <a:prstGeom prst="rect">
            <a:avLst/>
          </a:prstGeom>
          <a:noFill/>
          <a:ln w="9525">
            <a:noFill/>
            <a:miter lim="800000"/>
            <a:headEnd/>
            <a:tailEnd/>
          </a:ln>
          <a:effectLst/>
        </p:spPr>
      </p:pic>
      <p:sp>
        <p:nvSpPr>
          <p:cNvPr id="15" name="Content Placeholder 2"/>
          <p:cNvSpPr txBox="1">
            <a:spLocks/>
          </p:cNvSpPr>
          <p:nvPr/>
        </p:nvSpPr>
        <p:spPr bwMode="auto">
          <a:xfrm>
            <a:off x="6217160" y="28576"/>
            <a:ext cx="3631248" cy="2536328"/>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lang="en-US" dirty="0" smtClean="0">
                <a:solidFill>
                  <a:srgbClr val="00A7E5"/>
                </a:solidFill>
              </a:rPr>
              <a:t>This graph shows the service's state over time, along with markings of time for when the state changed, and a percentage breakdown of the relative states on the right.  </a:t>
            </a:r>
          </a:p>
          <a:p>
            <a:pPr marL="85725" lvl="0">
              <a:spcBef>
                <a:spcPct val="20000"/>
              </a:spcBef>
            </a:pPr>
            <a:r>
              <a:rPr lang="en-US" dirty="0" smtClean="0">
                <a:solidFill>
                  <a:srgbClr val="00A7E5"/>
                </a:solidFill>
              </a:rPr>
              <a:t>A healthy service might look similar to the above screenshot, with a few blips or none at all.</a:t>
            </a: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13" name="Oval 12"/>
          <p:cNvSpPr/>
          <p:nvPr/>
        </p:nvSpPr>
        <p:spPr>
          <a:xfrm>
            <a:off x="6753200" y="3789040"/>
            <a:ext cx="2520280" cy="1584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additive="base">
                                        <p:cTn id="17" dur="500" fill="hold"/>
                                        <p:tgtEl>
                                          <p:spTgt spid="7171"/>
                                        </p:tgtEl>
                                        <p:attrNameLst>
                                          <p:attrName>ppt_x</p:attrName>
                                        </p:attrNameLst>
                                      </p:cBhvr>
                                      <p:tavLst>
                                        <p:tav tm="0">
                                          <p:val>
                                            <p:strVal val="#ppt_x"/>
                                          </p:val>
                                        </p:tav>
                                        <p:tav tm="100000">
                                          <p:val>
                                            <p:strVal val="#ppt_x"/>
                                          </p:val>
                                        </p:tav>
                                      </p:tavLst>
                                    </p:anim>
                                    <p:anim calcmode="lin" valueType="num">
                                      <p:cBhvr additive="base">
                                        <p:cTn id="18" dur="500" fill="hold"/>
                                        <p:tgtEl>
                                          <p:spTgt spid="717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2"/>
                                        </p:tgtEl>
                                        <p:attrNameLst>
                                          <p:attrName>style.visibility</p:attrName>
                                        </p:attrNameLst>
                                      </p:cBhvr>
                                      <p:to>
                                        <p:strVal val="visible"/>
                                      </p:to>
                                    </p:set>
                                    <p:anim calcmode="lin" valueType="num">
                                      <p:cBhvr additive="base">
                                        <p:cTn id="31" dur="500" fill="hold"/>
                                        <p:tgtEl>
                                          <p:spTgt spid="7172"/>
                                        </p:tgtEl>
                                        <p:attrNameLst>
                                          <p:attrName>ppt_x</p:attrName>
                                        </p:attrNameLst>
                                      </p:cBhvr>
                                      <p:tavLst>
                                        <p:tav tm="0">
                                          <p:val>
                                            <p:strVal val="#ppt_x"/>
                                          </p:val>
                                        </p:tav>
                                        <p:tav tm="100000">
                                          <p:val>
                                            <p:strVal val="#ppt_x"/>
                                          </p:val>
                                        </p:tav>
                                      </p:tavLst>
                                    </p:anim>
                                    <p:anim calcmode="lin" valueType="num">
                                      <p:cBhvr additive="base">
                                        <p:cTn id="32"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3"/>
                                        </p:tgtEl>
                                        <p:attrNameLst>
                                          <p:attrName>style.visibility</p:attrName>
                                        </p:attrNameLst>
                                      </p:cBhvr>
                                      <p:to>
                                        <p:strVal val="visible"/>
                                      </p:to>
                                    </p:set>
                                    <p:anim calcmode="lin" valueType="num">
                                      <p:cBhvr additive="base">
                                        <p:cTn id="37" dur="500" fill="hold"/>
                                        <p:tgtEl>
                                          <p:spTgt spid="7173"/>
                                        </p:tgtEl>
                                        <p:attrNameLst>
                                          <p:attrName>ppt_x</p:attrName>
                                        </p:attrNameLst>
                                      </p:cBhvr>
                                      <p:tavLst>
                                        <p:tav tm="0">
                                          <p:val>
                                            <p:strVal val="#ppt_x"/>
                                          </p:val>
                                        </p:tav>
                                        <p:tav tm="100000">
                                          <p:val>
                                            <p:strVal val="#ppt_x"/>
                                          </p:val>
                                        </p:tav>
                                      </p:tavLst>
                                    </p:anim>
                                    <p:anim calcmode="lin" valueType="num">
                                      <p:cBhvr additive="base">
                                        <p:cTn id="38" dur="500" fill="hold"/>
                                        <p:tgtEl>
                                          <p:spTgt spid="717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Alerts Reports -&gt; Latest Critical Events</a:t>
            </a:r>
            <a:endParaRPr lang="el-GR" sz="2800" dirty="0"/>
          </a:p>
        </p:txBody>
      </p:sp>
      <p:pic>
        <p:nvPicPr>
          <p:cNvPr id="8194" name="Picture 2"/>
          <p:cNvPicPr>
            <a:picLocks noChangeAspect="1" noChangeArrowheads="1"/>
          </p:cNvPicPr>
          <p:nvPr/>
        </p:nvPicPr>
        <p:blipFill>
          <a:blip r:embed="rId3" cstate="print"/>
          <a:srcRect/>
          <a:stretch>
            <a:fillRect/>
          </a:stretch>
        </p:blipFill>
        <p:spPr bwMode="auto">
          <a:xfrm>
            <a:off x="246738" y="2060848"/>
            <a:ext cx="8337376" cy="4380345"/>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247624" y="2046334"/>
            <a:ext cx="8593808" cy="4472245"/>
          </a:xfrm>
          <a:prstGeom prst="rect">
            <a:avLst/>
          </a:prstGeom>
          <a:noFill/>
          <a:ln w="9525">
            <a:noFill/>
            <a:miter lim="800000"/>
            <a:headEnd/>
            <a:tailEnd/>
          </a:ln>
          <a:effectLst/>
        </p:spPr>
      </p:pic>
      <p:pic>
        <p:nvPicPr>
          <p:cNvPr id="8196" name="Picture 4"/>
          <p:cNvPicPr>
            <a:picLocks noChangeAspect="1" noChangeArrowheads="1"/>
          </p:cNvPicPr>
          <p:nvPr/>
        </p:nvPicPr>
        <p:blipFill>
          <a:blip r:embed="rId5" cstate="print"/>
          <a:srcRect/>
          <a:stretch>
            <a:fillRect/>
          </a:stretch>
        </p:blipFill>
        <p:spPr bwMode="auto">
          <a:xfrm>
            <a:off x="243452" y="2046334"/>
            <a:ext cx="8511458" cy="4458706"/>
          </a:xfrm>
          <a:prstGeom prst="rect">
            <a:avLst/>
          </a:prstGeom>
          <a:noFill/>
          <a:ln w="9525">
            <a:noFill/>
            <a:miter lim="800000"/>
            <a:headEnd/>
            <a:tailEnd/>
          </a:ln>
          <a:effectLst/>
        </p:spPr>
      </p:pic>
      <p:sp>
        <p:nvSpPr>
          <p:cNvPr id="3" name="Content Placeholder 2"/>
          <p:cNvSpPr>
            <a:spLocks noGrp="1"/>
          </p:cNvSpPr>
          <p:nvPr>
            <p:ph idx="1"/>
          </p:nvPr>
        </p:nvSpPr>
        <p:spPr>
          <a:xfrm>
            <a:off x="6897216" y="2060848"/>
            <a:ext cx="2714644" cy="1844824"/>
          </a:xfrm>
          <a:solidFill>
            <a:schemeClr val="bg2">
              <a:lumMod val="20000"/>
              <a:lumOff val="80000"/>
            </a:schemeClr>
          </a:solidFill>
          <a:ln>
            <a:solidFill>
              <a:schemeClr val="accent1"/>
            </a:solidFill>
          </a:ln>
        </p:spPr>
        <p:txBody>
          <a:bodyPr/>
          <a:lstStyle/>
          <a:p>
            <a:pPr marL="85725" indent="0">
              <a:buNone/>
            </a:pPr>
            <a:r>
              <a:rPr lang="en-US" sz="1600" dirty="0" smtClean="0"/>
              <a:t>The Hard downtime events for the last 7 days, of one or more service(s) assigned to the logged in portal user, are reported.</a:t>
            </a:r>
          </a:p>
          <a:p>
            <a:pPr marL="85725" indent="0">
              <a:buNone/>
            </a:pPr>
            <a:r>
              <a:rPr lang="en-US" sz="1600" dirty="0" smtClean="0"/>
              <a:t>Step 1: Select service report type </a:t>
            </a:r>
          </a:p>
          <a:p>
            <a:pPr marL="85725"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sp>
        <p:nvSpPr>
          <p:cNvPr id="8" name="Content Placeholder 2"/>
          <p:cNvSpPr txBox="1">
            <a:spLocks/>
          </p:cNvSpPr>
          <p:nvPr/>
        </p:nvSpPr>
        <p:spPr bwMode="auto">
          <a:xfrm>
            <a:off x="6883264" y="2060848"/>
            <a:ext cx="2714644" cy="1872770"/>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kumimoji="0" lang="en-US" sz="1600" b="0" i="0" u="none" strike="noStrike" kern="0" cap="none" spc="0" normalizeH="0" baseline="0" dirty="0" smtClean="0">
                <a:ln>
                  <a:noFill/>
                </a:ln>
                <a:solidFill>
                  <a:srgbClr val="00A7E5"/>
                </a:solidFill>
                <a:effectLst/>
                <a:uLnTx/>
                <a:uFillTx/>
                <a:latin typeface="+mn-lt"/>
                <a:ea typeface="+mn-ea"/>
                <a:cs typeface="+mn-cs"/>
              </a:rPr>
              <a:t>Step 2: Select</a:t>
            </a:r>
            <a:r>
              <a:rPr kumimoji="0" lang="en-US" sz="1600" b="0" i="0" u="none" strike="noStrike" kern="0" cap="none" spc="0" normalizeH="0" dirty="0" smtClean="0">
                <a:ln>
                  <a:noFill/>
                </a:ln>
                <a:solidFill>
                  <a:srgbClr val="00A7E5"/>
                </a:solidFill>
                <a:effectLst/>
                <a:uLnTx/>
                <a:uFillTx/>
                <a:latin typeface="+mn-lt"/>
                <a:ea typeface="+mn-ea"/>
                <a:cs typeface="+mn-cs"/>
              </a:rPr>
              <a:t> one service from the displayed list of services or the “All” option (all services)</a:t>
            </a:r>
          </a:p>
          <a:p>
            <a:pPr marL="85725" lvl="0">
              <a:spcBef>
                <a:spcPct val="20000"/>
              </a:spcBef>
            </a:pP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10" name="Content Placeholder 2"/>
          <p:cNvSpPr txBox="1">
            <a:spLocks/>
          </p:cNvSpPr>
          <p:nvPr/>
        </p:nvSpPr>
        <p:spPr bwMode="auto">
          <a:xfrm>
            <a:off x="6897216" y="2048264"/>
            <a:ext cx="2714644" cy="3168352"/>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marR="0" lvl="0" indent="0" algn="l" defTabSz="914400" rtl="0" eaLnBrk="1" fontAlgn="base" latinLnBrk="0" hangingPunct="1">
              <a:lnSpc>
                <a:spcPct val="100000"/>
              </a:lnSpc>
              <a:spcBef>
                <a:spcPct val="20000"/>
              </a:spcBef>
              <a:spcAft>
                <a:spcPct val="0"/>
              </a:spcAft>
              <a:buClrTx/>
              <a:buSzTx/>
              <a:tabLst/>
              <a:defRPr/>
            </a:pPr>
            <a:r>
              <a:rPr lang="en-US" sz="1600" kern="0" dirty="0" smtClean="0">
                <a:solidFill>
                  <a:srgbClr val="00A7E5"/>
                </a:solidFill>
                <a:latin typeface="+mn-lt"/>
                <a:cs typeface="+mn-cs"/>
              </a:rPr>
              <a:t>The latest critical events report shows</a:t>
            </a:r>
            <a:r>
              <a:rPr kumimoji="0" lang="en-US" sz="1600" b="0" i="0" u="none" strike="noStrike" kern="0" cap="none" spc="0" normalizeH="0" baseline="0" noProof="0" dirty="0" smtClean="0">
                <a:ln>
                  <a:noFill/>
                </a:ln>
                <a:solidFill>
                  <a:srgbClr val="00A7E5"/>
                </a:solidFill>
                <a:effectLst/>
                <a:uLnTx/>
                <a:uFillTx/>
                <a:latin typeface="+mn-lt"/>
                <a:ea typeface="+mn-ea"/>
                <a:cs typeface="+mn-cs"/>
              </a:rPr>
              <a:t>:</a:t>
            </a: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US" sz="1600" b="0" i="0" u="none" strike="noStrike" kern="0" cap="none" spc="0" normalizeH="0" baseline="0" noProof="0" dirty="0" smtClean="0">
                <a:ln>
                  <a:noFill/>
                </a:ln>
                <a:solidFill>
                  <a:srgbClr val="00A7E5"/>
                </a:solidFill>
                <a:effectLst/>
                <a:uLnTx/>
                <a:uFillTx/>
                <a:latin typeface="+mn-lt"/>
                <a:ea typeface="+mn-ea"/>
                <a:cs typeface="+mn-cs"/>
              </a:rPr>
              <a:t> the total number of these events</a:t>
            </a: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lang="en-US" sz="1600" kern="0" dirty="0" smtClean="0">
                <a:solidFill>
                  <a:srgbClr val="00A7E5"/>
                </a:solidFill>
                <a:latin typeface="+mn-lt"/>
                <a:cs typeface="+mn-cs"/>
              </a:rPr>
              <a:t> the service that was in a critical state for the last seven days</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lang="en-US" sz="1600" kern="0" dirty="0" smtClean="0">
                <a:solidFill>
                  <a:srgbClr val="00A7E5"/>
                </a:solidFill>
                <a:latin typeface="+mn-lt"/>
                <a:cs typeface="+mn-cs"/>
              </a:rPr>
              <a:t> the start and end date of each recorded event</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lang="en-US" sz="1600" kern="0" dirty="0" smtClean="0">
                <a:solidFill>
                  <a:srgbClr val="00A7E5"/>
                </a:solidFill>
                <a:latin typeface="+mn-lt"/>
                <a:cs typeface="+mn-cs"/>
              </a:rPr>
              <a:t> the event duration </a:t>
            </a: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lang="en-US" sz="1600" kern="0" dirty="0" smtClean="0">
                <a:solidFill>
                  <a:srgbClr val="00A7E5"/>
                </a:solidFill>
                <a:latin typeface="+mn-lt"/>
                <a:cs typeface="+mn-cs"/>
              </a:rPr>
              <a:t> detailed information about the cause of the event</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85725"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additive="base">
                                        <p:cTn id="17" dur="500" fill="hold"/>
                                        <p:tgtEl>
                                          <p:spTgt spid="8196"/>
                                        </p:tgtEl>
                                        <p:attrNameLst>
                                          <p:attrName>ppt_x</p:attrName>
                                        </p:attrNameLst>
                                      </p:cBhvr>
                                      <p:tavLst>
                                        <p:tav tm="0">
                                          <p:val>
                                            <p:strVal val="#ppt_x"/>
                                          </p:val>
                                        </p:tav>
                                        <p:tav tm="100000">
                                          <p:val>
                                            <p:strVal val="#ppt_x"/>
                                          </p:val>
                                        </p:tav>
                                      </p:tavLst>
                                    </p:anim>
                                    <p:anim calcmode="lin" valueType="num">
                                      <p:cBhvr additive="base">
                                        <p:cTn id="18" dur="500" fill="hold"/>
                                        <p:tgtEl>
                                          <p:spTgt spid="819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Alerts Reports -&gt; Alerts Summary</a:t>
            </a:r>
            <a:endParaRPr lang="el-GR" sz="2800" dirty="0"/>
          </a:p>
        </p:txBody>
      </p:sp>
      <p:pic>
        <p:nvPicPr>
          <p:cNvPr id="8194" name="Picture 2"/>
          <p:cNvPicPr>
            <a:picLocks noChangeAspect="1" noChangeArrowheads="1"/>
          </p:cNvPicPr>
          <p:nvPr/>
        </p:nvPicPr>
        <p:blipFill>
          <a:blip r:embed="rId3" cstate="print"/>
          <a:stretch>
            <a:fillRect/>
          </a:stretch>
        </p:blipFill>
        <p:spPr bwMode="auto">
          <a:xfrm>
            <a:off x="246738" y="2062335"/>
            <a:ext cx="8337376" cy="4377371"/>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tretch>
            <a:fillRect/>
          </a:stretch>
        </p:blipFill>
        <p:spPr bwMode="auto">
          <a:xfrm>
            <a:off x="214986" y="2074238"/>
            <a:ext cx="8507429" cy="4472245"/>
          </a:xfrm>
          <a:prstGeom prst="rect">
            <a:avLst/>
          </a:prstGeom>
          <a:noFill/>
          <a:ln w="9525">
            <a:solidFill>
              <a:schemeClr val="accent1"/>
            </a:solidFill>
            <a:miter lim="800000"/>
            <a:headEnd/>
            <a:tailEnd/>
          </a:ln>
          <a:effectLst/>
        </p:spPr>
      </p:pic>
      <p:pic>
        <p:nvPicPr>
          <p:cNvPr id="8196" name="Picture 4"/>
          <p:cNvPicPr>
            <a:picLocks noChangeAspect="1" noChangeArrowheads="1"/>
          </p:cNvPicPr>
          <p:nvPr/>
        </p:nvPicPr>
        <p:blipFill>
          <a:blip r:embed="rId5" cstate="print"/>
          <a:stretch>
            <a:fillRect/>
          </a:stretch>
        </p:blipFill>
        <p:spPr bwMode="auto">
          <a:xfrm>
            <a:off x="215328" y="2084958"/>
            <a:ext cx="8471541" cy="4458706"/>
          </a:xfrm>
          <a:prstGeom prst="rect">
            <a:avLst/>
          </a:prstGeom>
          <a:noFill/>
          <a:ln w="9525">
            <a:solidFill>
              <a:schemeClr val="accent1"/>
            </a:solidFill>
            <a:miter lim="800000"/>
            <a:headEnd/>
            <a:tailEnd/>
          </a:ln>
          <a:effectLst/>
        </p:spPr>
      </p:pic>
      <p:sp>
        <p:nvSpPr>
          <p:cNvPr id="3" name="Content Placeholder 2"/>
          <p:cNvSpPr>
            <a:spLocks noGrp="1"/>
          </p:cNvSpPr>
          <p:nvPr>
            <p:ph idx="1"/>
          </p:nvPr>
        </p:nvSpPr>
        <p:spPr>
          <a:xfrm>
            <a:off x="6753200" y="58056"/>
            <a:ext cx="2714644" cy="1800200"/>
          </a:xfrm>
          <a:solidFill>
            <a:schemeClr val="bg2">
              <a:lumMod val="20000"/>
              <a:lumOff val="80000"/>
            </a:schemeClr>
          </a:solidFill>
          <a:ln>
            <a:solidFill>
              <a:schemeClr val="accent1"/>
            </a:solidFill>
          </a:ln>
        </p:spPr>
        <p:txBody>
          <a:bodyPr/>
          <a:lstStyle/>
          <a:p>
            <a:pPr marL="85725" indent="0">
              <a:buNone/>
            </a:pPr>
            <a:r>
              <a:rPr lang="en-US" sz="1600" dirty="0" smtClean="0"/>
              <a:t>The Hard downtime events for a specified period of time, of one or more service(s) assigned to the logged in portal user, are reported.</a:t>
            </a:r>
          </a:p>
          <a:p>
            <a:pPr marL="85725" lvl="0" indent="0">
              <a:buNone/>
            </a:pPr>
            <a:r>
              <a:rPr lang="en-US" sz="1600" dirty="0" smtClean="0"/>
              <a:t>Step 1: Select service report type</a:t>
            </a:r>
          </a:p>
          <a:p>
            <a:pPr marL="85725" indent="0">
              <a:buNone/>
            </a:pPr>
            <a:endParaRPr lang="en-US" sz="1600" dirty="0" smtClean="0"/>
          </a:p>
          <a:p>
            <a:pPr marL="85725"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sp>
        <p:nvSpPr>
          <p:cNvPr id="8" name="Content Placeholder 2"/>
          <p:cNvSpPr txBox="1">
            <a:spLocks/>
          </p:cNvSpPr>
          <p:nvPr/>
        </p:nvSpPr>
        <p:spPr bwMode="auto">
          <a:xfrm>
            <a:off x="6753200" y="72528"/>
            <a:ext cx="2714644" cy="1800200"/>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kumimoji="0" lang="en-US" sz="1600" b="0" i="0" u="none" strike="noStrike" kern="0" cap="none" spc="0" normalizeH="0" baseline="0" dirty="0" smtClean="0">
                <a:ln>
                  <a:noFill/>
                </a:ln>
                <a:solidFill>
                  <a:srgbClr val="00A7E5"/>
                </a:solidFill>
                <a:effectLst/>
                <a:uLnTx/>
                <a:uFillTx/>
                <a:latin typeface="+mn-lt"/>
                <a:ea typeface="+mn-ea"/>
                <a:cs typeface="+mn-cs"/>
              </a:rPr>
              <a:t>Step 2:</a:t>
            </a:r>
          </a:p>
          <a:p>
            <a:pPr marL="85725" lvl="0">
              <a:spcBef>
                <a:spcPct val="20000"/>
              </a:spcBef>
              <a:buFont typeface="Wingdings" pitchFamily="2" charset="2"/>
              <a:buChar char="ü"/>
            </a:pPr>
            <a:r>
              <a:rPr lang="en-US" sz="1600" kern="0" dirty="0" smtClean="0">
                <a:solidFill>
                  <a:srgbClr val="00A7E5"/>
                </a:solidFill>
                <a:latin typeface="+mn-lt"/>
                <a:cs typeface="+mn-cs"/>
              </a:rPr>
              <a:t>Choose one service or the “All” option from the list box</a:t>
            </a:r>
            <a:r>
              <a:rPr kumimoji="0" lang="en-US" sz="1600" b="0" i="0" u="none" strike="noStrike" kern="0" cap="none" spc="0" normalizeH="0" baseline="0" dirty="0" smtClean="0">
                <a:ln>
                  <a:noFill/>
                </a:ln>
                <a:solidFill>
                  <a:srgbClr val="00A7E5"/>
                </a:solidFill>
                <a:effectLst/>
                <a:uLnTx/>
                <a:uFillTx/>
                <a:latin typeface="+mn-lt"/>
                <a:ea typeface="+mn-ea"/>
                <a:cs typeface="+mn-cs"/>
              </a:rPr>
              <a:t> </a:t>
            </a:r>
          </a:p>
          <a:p>
            <a:pPr marL="85725" lvl="0">
              <a:spcBef>
                <a:spcPct val="20000"/>
              </a:spcBef>
              <a:buFont typeface="Wingdings" pitchFamily="2" charset="2"/>
              <a:buChar char="ü"/>
            </a:pPr>
            <a:r>
              <a:rPr kumimoji="0" lang="en-US" sz="1600" b="0" i="0" u="none" strike="noStrike" kern="0" cap="none" spc="0" normalizeH="0" baseline="0" dirty="0" smtClean="0">
                <a:ln>
                  <a:noFill/>
                </a:ln>
                <a:solidFill>
                  <a:srgbClr val="00A7E5"/>
                </a:solidFill>
                <a:effectLst/>
                <a:uLnTx/>
                <a:uFillTx/>
                <a:latin typeface="+mn-lt"/>
                <a:ea typeface="+mn-ea"/>
                <a:cs typeface="+mn-cs"/>
              </a:rPr>
              <a:t>Indicate the starting and end date of your report</a:t>
            </a:r>
            <a:endParaRPr kumimoji="0" lang="en-US" sz="1600" b="0" i="0" u="none" strike="noStrike" kern="0" cap="none" spc="0" normalizeH="0" dirty="0" smtClean="0">
              <a:ln>
                <a:noFill/>
              </a:ln>
              <a:solidFill>
                <a:srgbClr val="00A7E5"/>
              </a:solidFill>
              <a:effectLst/>
              <a:uLnTx/>
              <a:uFillTx/>
              <a:latin typeface="+mn-lt"/>
              <a:ea typeface="+mn-ea"/>
              <a:cs typeface="+mn-cs"/>
            </a:endParaRPr>
          </a:p>
          <a:p>
            <a:pPr marL="85725" lvl="0">
              <a:spcBef>
                <a:spcPct val="20000"/>
              </a:spcBef>
            </a:pP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542925" marR="0" lvl="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
        <p:nvSpPr>
          <p:cNvPr id="10" name="Content Placeholder 2"/>
          <p:cNvSpPr txBox="1">
            <a:spLocks/>
          </p:cNvSpPr>
          <p:nvPr/>
        </p:nvSpPr>
        <p:spPr bwMode="auto">
          <a:xfrm>
            <a:off x="6609184" y="0"/>
            <a:ext cx="3296816" cy="2708920"/>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marR="0" lvl="0" indent="0" algn="l" defTabSz="914400" rtl="0" eaLnBrk="1" fontAlgn="base" latinLnBrk="0" hangingPunct="1">
              <a:lnSpc>
                <a:spcPct val="100000"/>
              </a:lnSpc>
              <a:spcBef>
                <a:spcPct val="20000"/>
              </a:spcBef>
              <a:spcAft>
                <a:spcPct val="0"/>
              </a:spcAft>
              <a:buClrTx/>
              <a:buSzTx/>
              <a:tabLst/>
              <a:defRPr/>
            </a:pPr>
            <a:r>
              <a:rPr lang="en-US" sz="1600" kern="0" dirty="0" smtClean="0">
                <a:solidFill>
                  <a:srgbClr val="00A7E5"/>
                </a:solidFill>
                <a:latin typeface="+mn-lt"/>
                <a:cs typeface="+mn-cs"/>
              </a:rPr>
              <a:t>The alerts summary report shows</a:t>
            </a:r>
            <a:r>
              <a:rPr kumimoji="0" lang="en-US" sz="1600" b="0" i="0" u="none" strike="noStrike" kern="0" cap="none" spc="0" normalizeH="0" baseline="0" noProof="0" dirty="0" smtClean="0">
                <a:ln>
                  <a:noFill/>
                </a:ln>
                <a:solidFill>
                  <a:srgbClr val="00A7E5"/>
                </a:solidFill>
                <a:effectLst/>
                <a:uLnTx/>
                <a:uFillTx/>
                <a:latin typeface="+mn-lt"/>
                <a:ea typeface="+mn-ea"/>
                <a:cs typeface="+mn-cs"/>
              </a:rPr>
              <a:t>:</a:t>
            </a: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kumimoji="0" lang="en-US" sz="1600" b="0" i="0" u="none" strike="noStrike" kern="0" cap="none" spc="0" normalizeH="0" baseline="0" noProof="0" dirty="0" smtClean="0">
                <a:ln>
                  <a:noFill/>
                </a:ln>
                <a:solidFill>
                  <a:srgbClr val="00A7E5"/>
                </a:solidFill>
                <a:effectLst/>
                <a:uLnTx/>
                <a:uFillTx/>
                <a:latin typeface="+mn-lt"/>
                <a:ea typeface="+mn-ea"/>
                <a:cs typeface="+mn-cs"/>
              </a:rPr>
              <a:t> the total number critical</a:t>
            </a:r>
            <a:r>
              <a:rPr kumimoji="0" lang="en-US" sz="1600" b="0" i="0" u="none" strike="noStrike" kern="0" cap="none" spc="0" normalizeH="0" noProof="0" dirty="0" smtClean="0">
                <a:ln>
                  <a:noFill/>
                </a:ln>
                <a:solidFill>
                  <a:srgbClr val="00A7E5"/>
                </a:solidFill>
                <a:effectLst/>
                <a:uLnTx/>
                <a:uFillTx/>
                <a:latin typeface="+mn-lt"/>
                <a:ea typeface="+mn-ea"/>
                <a:cs typeface="+mn-cs"/>
              </a:rPr>
              <a:t> events</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lang="en-US" sz="1600" kern="0" dirty="0" smtClean="0">
                <a:solidFill>
                  <a:srgbClr val="00A7E5"/>
                </a:solidFill>
                <a:latin typeface="+mn-lt"/>
                <a:cs typeface="+mn-cs"/>
              </a:rPr>
              <a:t> the service that was in a critical state for the specified period of time</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lang="en-US" sz="1600" kern="0" dirty="0" smtClean="0">
                <a:solidFill>
                  <a:srgbClr val="00A7E5"/>
                </a:solidFill>
                <a:latin typeface="+mn-lt"/>
                <a:cs typeface="+mn-cs"/>
              </a:rPr>
              <a:t> the start and end date of each recorded event</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lang="en-US" sz="1600" kern="0" dirty="0" smtClean="0">
                <a:solidFill>
                  <a:srgbClr val="00A7E5"/>
                </a:solidFill>
                <a:latin typeface="+mn-lt"/>
                <a:cs typeface="+mn-cs"/>
              </a:rPr>
              <a:t> the event duration </a:t>
            </a:r>
          </a:p>
          <a:p>
            <a:pPr marL="85725" marR="0" lvl="0" indent="0" algn="l" defTabSz="914400" rtl="0" eaLnBrk="1" fontAlgn="base" latinLnBrk="0" hangingPunct="1">
              <a:lnSpc>
                <a:spcPct val="100000"/>
              </a:lnSpc>
              <a:spcBef>
                <a:spcPct val="20000"/>
              </a:spcBef>
              <a:spcAft>
                <a:spcPct val="0"/>
              </a:spcAft>
              <a:buClrTx/>
              <a:buSzTx/>
              <a:buFont typeface="Wingdings" pitchFamily="2" charset="2"/>
              <a:buChar char="ü"/>
              <a:tabLst/>
              <a:defRPr/>
            </a:pPr>
            <a:r>
              <a:rPr lang="en-US" sz="1600" kern="0" dirty="0" smtClean="0">
                <a:solidFill>
                  <a:srgbClr val="00A7E5"/>
                </a:solidFill>
                <a:latin typeface="+mn-lt"/>
                <a:cs typeface="+mn-cs"/>
              </a:rPr>
              <a:t> detailed information about the cause of the event</a:t>
            </a: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85725"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smtClean="0">
              <a:ln>
                <a:noFill/>
              </a:ln>
              <a:solidFill>
                <a:srgbClr val="00A7E5"/>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additive="base">
                                        <p:cTn id="17" dur="500" fill="hold"/>
                                        <p:tgtEl>
                                          <p:spTgt spid="8196"/>
                                        </p:tgtEl>
                                        <p:attrNameLst>
                                          <p:attrName>ppt_x</p:attrName>
                                        </p:attrNameLst>
                                      </p:cBhvr>
                                      <p:tavLst>
                                        <p:tav tm="0">
                                          <p:val>
                                            <p:strVal val="#ppt_x"/>
                                          </p:val>
                                        </p:tav>
                                        <p:tav tm="100000">
                                          <p:val>
                                            <p:strVal val="#ppt_x"/>
                                          </p:val>
                                        </p:tav>
                                      </p:tavLst>
                                    </p:anim>
                                    <p:anim calcmode="lin" valueType="num">
                                      <p:cBhvr additive="base">
                                        <p:cTn id="18" dur="500" fill="hold"/>
                                        <p:tgtEl>
                                          <p:spTgt spid="819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67" y="1484784"/>
            <a:ext cx="8970433" cy="495300"/>
          </a:xfrm>
        </p:spPr>
        <p:txBody>
          <a:bodyPr/>
          <a:lstStyle/>
          <a:p>
            <a:r>
              <a:rPr lang="en-US" sz="2800" dirty="0" smtClean="0"/>
              <a:t>Alerts Reports -&gt; Alerts Histograms</a:t>
            </a:r>
            <a:endParaRPr lang="el-GR" sz="2800" dirty="0"/>
          </a:p>
        </p:txBody>
      </p:sp>
      <p:pic>
        <p:nvPicPr>
          <p:cNvPr id="9218" name="Picture 2"/>
          <p:cNvPicPr>
            <a:picLocks noChangeAspect="1" noChangeArrowheads="1"/>
          </p:cNvPicPr>
          <p:nvPr/>
        </p:nvPicPr>
        <p:blipFill>
          <a:blip r:embed="rId3" cstate="print"/>
          <a:srcRect/>
          <a:stretch>
            <a:fillRect/>
          </a:stretch>
        </p:blipFill>
        <p:spPr bwMode="auto">
          <a:xfrm>
            <a:off x="560513" y="1988840"/>
            <a:ext cx="8640960" cy="4526053"/>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574452" y="1988278"/>
            <a:ext cx="8478032" cy="4536504"/>
          </a:xfrm>
          <a:prstGeom prst="rect">
            <a:avLst/>
          </a:prstGeom>
          <a:noFill/>
          <a:ln w="9525">
            <a:solidFill>
              <a:schemeClr val="accent1"/>
            </a:solidFill>
            <a:miter lim="800000"/>
            <a:headEnd/>
            <a:tailEnd/>
          </a:ln>
          <a:effectLst/>
        </p:spPr>
      </p:pic>
      <p:sp>
        <p:nvSpPr>
          <p:cNvPr id="12" name="TextBox 11"/>
          <p:cNvSpPr txBox="1"/>
          <p:nvPr/>
        </p:nvSpPr>
        <p:spPr>
          <a:xfrm>
            <a:off x="6913416" y="101556"/>
            <a:ext cx="2952328" cy="2031325"/>
          </a:xfrm>
          <a:prstGeom prst="rect">
            <a:avLst/>
          </a:prstGeom>
          <a:solidFill>
            <a:schemeClr val="bg2">
              <a:lumMod val="20000"/>
              <a:lumOff val="80000"/>
            </a:schemeClr>
          </a:solidFill>
          <a:ln>
            <a:solidFill>
              <a:schemeClr val="accent1"/>
            </a:solidFill>
          </a:ln>
        </p:spPr>
        <p:txBody>
          <a:bodyPr wrap="square" rtlCol="0">
            <a:spAutoFit/>
          </a:bodyPr>
          <a:lstStyle/>
          <a:p>
            <a:r>
              <a:rPr lang="en-GB" dirty="0" smtClean="0">
                <a:solidFill>
                  <a:srgbClr val="00A7E5"/>
                </a:solidFill>
              </a:rPr>
              <a:t>This report generates histograms showing  breakdowns of the services events over a fixed period of time. </a:t>
            </a:r>
          </a:p>
          <a:p>
            <a:r>
              <a:rPr lang="en-GB" dirty="0" smtClean="0">
                <a:solidFill>
                  <a:srgbClr val="00A7E5"/>
                </a:solidFill>
              </a:rPr>
              <a:t>Step 1: Select service type report</a:t>
            </a:r>
            <a:endParaRPr lang="el-GR" dirty="0">
              <a:solidFill>
                <a:srgbClr val="00A7E5"/>
              </a:solidFill>
            </a:endParaRPr>
          </a:p>
        </p:txBody>
      </p:sp>
      <p:pic>
        <p:nvPicPr>
          <p:cNvPr id="9220" name="Picture 4"/>
          <p:cNvPicPr>
            <a:picLocks noChangeAspect="1" noChangeArrowheads="1"/>
          </p:cNvPicPr>
          <p:nvPr/>
        </p:nvPicPr>
        <p:blipFill>
          <a:blip r:embed="rId5" cstate="print"/>
          <a:srcRect/>
          <a:stretch>
            <a:fillRect/>
          </a:stretch>
        </p:blipFill>
        <p:spPr bwMode="auto">
          <a:xfrm>
            <a:off x="560512" y="1992872"/>
            <a:ext cx="8613056" cy="4536504"/>
          </a:xfrm>
          <a:prstGeom prst="rect">
            <a:avLst/>
          </a:prstGeom>
          <a:noFill/>
          <a:ln w="9525">
            <a:solidFill>
              <a:schemeClr val="accent1"/>
            </a:solidFill>
            <a:miter lim="800000"/>
            <a:headEnd/>
            <a:tailEnd/>
          </a:ln>
          <a:effectLst/>
        </p:spPr>
      </p:pic>
      <p:sp>
        <p:nvSpPr>
          <p:cNvPr id="14" name="TextBox 13"/>
          <p:cNvSpPr txBox="1"/>
          <p:nvPr/>
        </p:nvSpPr>
        <p:spPr>
          <a:xfrm>
            <a:off x="6924644" y="43542"/>
            <a:ext cx="2952328" cy="2585323"/>
          </a:xfrm>
          <a:prstGeom prst="rect">
            <a:avLst/>
          </a:prstGeom>
          <a:solidFill>
            <a:schemeClr val="bg2">
              <a:lumMod val="20000"/>
              <a:lumOff val="80000"/>
            </a:schemeClr>
          </a:solidFill>
          <a:ln>
            <a:solidFill>
              <a:schemeClr val="accent1"/>
            </a:solidFill>
          </a:ln>
        </p:spPr>
        <p:txBody>
          <a:bodyPr wrap="square" rtlCol="0">
            <a:spAutoFit/>
          </a:bodyPr>
          <a:lstStyle/>
          <a:p>
            <a:r>
              <a:rPr lang="en-GB" dirty="0" smtClean="0">
                <a:solidFill>
                  <a:srgbClr val="00A7E5"/>
                </a:solidFill>
              </a:rPr>
              <a:t>Step 2: Select one service from the list of services that are assigned to the logged in portal user.</a:t>
            </a:r>
          </a:p>
          <a:p>
            <a:endParaRPr lang="en-GB" dirty="0" smtClean="0">
              <a:solidFill>
                <a:srgbClr val="00A7E5"/>
              </a:solidFill>
            </a:endParaRPr>
          </a:p>
          <a:p>
            <a:endParaRPr lang="en-GB" dirty="0" smtClean="0">
              <a:solidFill>
                <a:srgbClr val="00A7E5"/>
              </a:solidFill>
            </a:endParaRPr>
          </a:p>
          <a:p>
            <a:endParaRPr lang="en-GB" dirty="0" smtClean="0">
              <a:solidFill>
                <a:srgbClr val="00A7E5"/>
              </a:solidFill>
            </a:endParaRPr>
          </a:p>
          <a:p>
            <a:endParaRPr lang="en-GB" dirty="0" smtClean="0">
              <a:solidFill>
                <a:srgbClr val="00A7E5"/>
              </a:solidFill>
            </a:endParaRPr>
          </a:p>
          <a:p>
            <a:endParaRPr lang="en-GB" dirty="0" smtClean="0">
              <a:solidFill>
                <a:srgbClr val="00A7E5"/>
              </a:solidFill>
            </a:endParaRPr>
          </a:p>
        </p:txBody>
      </p:sp>
      <p:pic>
        <p:nvPicPr>
          <p:cNvPr id="9221" name="Picture 5"/>
          <p:cNvPicPr>
            <a:picLocks noChangeAspect="1" noChangeArrowheads="1"/>
          </p:cNvPicPr>
          <p:nvPr/>
        </p:nvPicPr>
        <p:blipFill>
          <a:blip r:embed="rId6" cstate="print"/>
          <a:srcRect/>
          <a:stretch>
            <a:fillRect/>
          </a:stretch>
        </p:blipFill>
        <p:spPr bwMode="auto">
          <a:xfrm>
            <a:off x="565056" y="1998349"/>
            <a:ext cx="7762912" cy="4531027"/>
          </a:xfrm>
          <a:prstGeom prst="rect">
            <a:avLst/>
          </a:prstGeom>
          <a:noFill/>
          <a:ln w="9525">
            <a:solidFill>
              <a:schemeClr val="accent1"/>
            </a:solidFill>
            <a:miter lim="800000"/>
            <a:headEnd/>
            <a:tailEnd/>
          </a:ln>
          <a:effectLst/>
        </p:spPr>
      </p:pic>
      <p:sp>
        <p:nvSpPr>
          <p:cNvPr id="15" name="TextBox 14"/>
          <p:cNvSpPr txBox="1"/>
          <p:nvPr/>
        </p:nvSpPr>
        <p:spPr>
          <a:xfrm>
            <a:off x="6925096" y="28576"/>
            <a:ext cx="2952328" cy="2862322"/>
          </a:xfrm>
          <a:prstGeom prst="rect">
            <a:avLst/>
          </a:prstGeom>
          <a:solidFill>
            <a:schemeClr val="bg2">
              <a:lumMod val="20000"/>
              <a:lumOff val="80000"/>
            </a:schemeClr>
          </a:solidFill>
          <a:ln>
            <a:solidFill>
              <a:schemeClr val="accent1"/>
            </a:solidFill>
          </a:ln>
        </p:spPr>
        <p:txBody>
          <a:bodyPr wrap="square" rtlCol="0">
            <a:spAutoFit/>
          </a:bodyPr>
          <a:lstStyle/>
          <a:p>
            <a:r>
              <a:rPr lang="en-GB" dirty="0" smtClean="0">
                <a:solidFill>
                  <a:srgbClr val="00A7E5"/>
                </a:solidFill>
              </a:rPr>
              <a:t>Step 3: Indicate your  report ‘s time period, the events to show in the graph (OK,CRITICAL, </a:t>
            </a:r>
            <a:r>
              <a:rPr lang="en-GB" dirty="0" err="1" smtClean="0">
                <a:solidFill>
                  <a:srgbClr val="00A7E5"/>
                </a:solidFill>
              </a:rPr>
              <a:t>e.t.c</a:t>
            </a:r>
            <a:r>
              <a:rPr lang="en-GB" dirty="0" smtClean="0">
                <a:solidFill>
                  <a:srgbClr val="00A7E5"/>
                </a:solidFill>
              </a:rPr>
              <a:t>.),  the state types (hard or soft) to include in your histogram, the statistics breakdown (frequency of  the service’s status changes ), </a:t>
            </a:r>
            <a:r>
              <a:rPr lang="en-GB" dirty="0" err="1" smtClean="0">
                <a:solidFill>
                  <a:srgbClr val="00A7E5"/>
                </a:solidFill>
              </a:rPr>
              <a:t>e.t.c</a:t>
            </a:r>
            <a:r>
              <a:rPr lang="en-GB" dirty="0" smtClean="0">
                <a:solidFill>
                  <a:srgbClr val="00A7E5"/>
                </a:solidFill>
              </a:rPr>
              <a:t>.</a:t>
            </a:r>
          </a:p>
        </p:txBody>
      </p:sp>
      <p:sp>
        <p:nvSpPr>
          <p:cNvPr id="19" name="TextBox 18"/>
          <p:cNvSpPr txBox="1"/>
          <p:nvPr/>
        </p:nvSpPr>
        <p:spPr>
          <a:xfrm>
            <a:off x="5801544" y="0"/>
            <a:ext cx="4104456" cy="3693319"/>
          </a:xfrm>
          <a:prstGeom prst="rect">
            <a:avLst/>
          </a:prstGeom>
          <a:solidFill>
            <a:schemeClr val="bg2">
              <a:lumMod val="20000"/>
              <a:lumOff val="80000"/>
            </a:schemeClr>
          </a:solidFill>
          <a:ln>
            <a:solidFill>
              <a:schemeClr val="accent1"/>
            </a:solidFill>
          </a:ln>
        </p:spPr>
        <p:txBody>
          <a:bodyPr wrap="square" rtlCol="0">
            <a:spAutoFit/>
          </a:bodyPr>
          <a:lstStyle/>
          <a:p>
            <a:r>
              <a:rPr lang="en-US" dirty="0" smtClean="0">
                <a:solidFill>
                  <a:srgbClr val="00A7E5"/>
                </a:solidFill>
              </a:rPr>
              <a:t>This report’s components are:</a:t>
            </a:r>
          </a:p>
          <a:p>
            <a:pPr>
              <a:buFont typeface="Wingdings" pitchFamily="2" charset="2"/>
              <a:buChar char="ü"/>
            </a:pPr>
            <a:r>
              <a:rPr lang="en-US" dirty="0" smtClean="0">
                <a:solidFill>
                  <a:srgbClr val="00A7E5"/>
                </a:solidFill>
              </a:rPr>
              <a:t>The variables used to configure the report, such as the time frame covered and the time taken to generate the report are displayed.</a:t>
            </a:r>
          </a:p>
          <a:p>
            <a:pPr>
              <a:buFont typeface="Wingdings" pitchFamily="2" charset="2"/>
              <a:buChar char="ü"/>
            </a:pPr>
            <a:r>
              <a:rPr lang="en-US" dirty="0" smtClean="0">
                <a:solidFill>
                  <a:srgbClr val="00A7E5"/>
                </a:solidFill>
              </a:rPr>
              <a:t>An histogram showing the service's number of events over time, along with markings of time for the types of events that occurred.  </a:t>
            </a:r>
          </a:p>
          <a:p>
            <a:pPr>
              <a:buFont typeface="Wingdings" pitchFamily="2" charset="2"/>
              <a:buChar char="ü"/>
            </a:pPr>
            <a:r>
              <a:rPr lang="en-US" dirty="0" smtClean="0">
                <a:solidFill>
                  <a:srgbClr val="00A7E5"/>
                </a:solidFill>
              </a:rPr>
              <a:t> A table, on the right of the histogram,  with  math formulas (min, max, sum, average) for each event type is provided.</a:t>
            </a:r>
            <a:endParaRPr lang="el-GR" dirty="0">
              <a:solidFill>
                <a:srgbClr val="00A7E5"/>
              </a:solidFill>
            </a:endParaRPr>
          </a:p>
        </p:txBody>
      </p:sp>
      <p:sp>
        <p:nvSpPr>
          <p:cNvPr id="11" name="Oval 10"/>
          <p:cNvSpPr/>
          <p:nvPr/>
        </p:nvSpPr>
        <p:spPr>
          <a:xfrm>
            <a:off x="5961112" y="3645024"/>
            <a:ext cx="2088232" cy="11521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ppt_x"/>
                                          </p:val>
                                        </p:tav>
                                        <p:tav tm="100000">
                                          <p:val>
                                            <p:strVal val="#ppt_x"/>
                                          </p:val>
                                        </p:tav>
                                      </p:tavLst>
                                    </p:anim>
                                    <p:anim calcmode="lin" valueType="num">
                                      <p:cBhvr additive="base">
                                        <p:cTn id="12"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20"/>
                                        </p:tgtEl>
                                        <p:attrNameLst>
                                          <p:attrName>style.visibility</p:attrName>
                                        </p:attrNameLst>
                                      </p:cBhvr>
                                      <p:to>
                                        <p:strVal val="visible"/>
                                      </p:to>
                                    </p:set>
                                    <p:anim calcmode="lin" valueType="num">
                                      <p:cBhvr additive="base">
                                        <p:cTn id="21" dur="500" fill="hold"/>
                                        <p:tgtEl>
                                          <p:spTgt spid="9220"/>
                                        </p:tgtEl>
                                        <p:attrNameLst>
                                          <p:attrName>ppt_x</p:attrName>
                                        </p:attrNameLst>
                                      </p:cBhvr>
                                      <p:tavLst>
                                        <p:tav tm="0">
                                          <p:val>
                                            <p:strVal val="#ppt_x"/>
                                          </p:val>
                                        </p:tav>
                                        <p:tav tm="100000">
                                          <p:val>
                                            <p:strVal val="#ppt_x"/>
                                          </p:val>
                                        </p:tav>
                                      </p:tavLst>
                                    </p:anim>
                                    <p:anim calcmode="lin" valueType="num">
                                      <p:cBhvr additive="base">
                                        <p:cTn id="22"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21"/>
                                        </p:tgtEl>
                                        <p:attrNameLst>
                                          <p:attrName>style.visibility</p:attrName>
                                        </p:attrNameLst>
                                      </p:cBhvr>
                                      <p:to>
                                        <p:strVal val="visible"/>
                                      </p:to>
                                    </p:set>
                                    <p:anim calcmode="lin" valueType="num">
                                      <p:cBhvr additive="base">
                                        <p:cTn id="35" dur="500" fill="hold"/>
                                        <p:tgtEl>
                                          <p:spTgt spid="9221"/>
                                        </p:tgtEl>
                                        <p:attrNameLst>
                                          <p:attrName>ppt_x</p:attrName>
                                        </p:attrNameLst>
                                      </p:cBhvr>
                                      <p:tavLst>
                                        <p:tav tm="0">
                                          <p:val>
                                            <p:strVal val="#ppt_x"/>
                                          </p:val>
                                        </p:tav>
                                        <p:tav tm="100000">
                                          <p:val>
                                            <p:strVal val="#ppt_x"/>
                                          </p:val>
                                        </p:tav>
                                      </p:tavLst>
                                    </p:anim>
                                    <p:anim calcmode="lin" valueType="num">
                                      <p:cBhvr additive="base">
                                        <p:cTn id="36"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Add other service(s) -&gt; Add your service</a:t>
            </a:r>
            <a:endParaRPr lang="el-GR" sz="2800" dirty="0"/>
          </a:p>
        </p:txBody>
      </p:sp>
      <p:sp>
        <p:nvSpPr>
          <p:cNvPr id="10" name="Content Placeholder 2"/>
          <p:cNvSpPr txBox="1">
            <a:spLocks/>
          </p:cNvSpPr>
          <p:nvPr/>
        </p:nvSpPr>
        <p:spPr bwMode="auto">
          <a:xfrm>
            <a:off x="2792760" y="332656"/>
            <a:ext cx="6768752" cy="1080120"/>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lang="en-US" sz="1600" dirty="0" smtClean="0">
                <a:solidFill>
                  <a:srgbClr val="00A7E5"/>
                </a:solidFill>
              </a:rPr>
              <a:t>Request directly for a new service to be monitored by </a:t>
            </a:r>
            <a:r>
              <a:rPr lang="en-US" sz="1600" dirty="0" err="1" smtClean="0">
                <a:solidFill>
                  <a:srgbClr val="00A7E5"/>
                </a:solidFill>
              </a:rPr>
              <a:t>Nagios</a:t>
            </a:r>
            <a:r>
              <a:rPr lang="en-US" sz="1600" dirty="0" smtClean="0">
                <a:solidFill>
                  <a:srgbClr val="00A7E5"/>
                </a:solidFill>
              </a:rPr>
              <a:t>. The portal team will examine the case and will notify the user by email if and when the service will be added to the system, and therefore can be viewed by the portal interface.</a:t>
            </a: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pic>
        <p:nvPicPr>
          <p:cNvPr id="10242" name="Picture 2"/>
          <p:cNvPicPr>
            <a:picLocks noChangeAspect="1" noChangeArrowheads="1"/>
          </p:cNvPicPr>
          <p:nvPr/>
        </p:nvPicPr>
        <p:blipFill>
          <a:blip r:embed="rId3" cstate="print"/>
          <a:srcRect/>
          <a:stretch>
            <a:fillRect/>
          </a:stretch>
        </p:blipFill>
        <p:spPr bwMode="auto">
          <a:xfrm>
            <a:off x="342240" y="1960936"/>
            <a:ext cx="7658847" cy="4420392"/>
          </a:xfrm>
          <a:prstGeom prst="rect">
            <a:avLst/>
          </a:prstGeom>
          <a:noFill/>
          <a:ln w="9525">
            <a:solidFill>
              <a:schemeClr val="accent1"/>
            </a:solidFill>
            <a:miter lim="800000"/>
            <a:headEnd/>
            <a:tailEnd/>
          </a:ln>
          <a:effectLst/>
        </p:spPr>
      </p:pic>
      <p:pic>
        <p:nvPicPr>
          <p:cNvPr id="10244" name="Picture 4"/>
          <p:cNvPicPr>
            <a:picLocks noChangeAspect="1" noChangeArrowheads="1"/>
          </p:cNvPicPr>
          <p:nvPr/>
        </p:nvPicPr>
        <p:blipFill>
          <a:blip r:embed="rId4" cstate="print"/>
          <a:srcRect/>
          <a:stretch>
            <a:fillRect/>
          </a:stretch>
        </p:blipFill>
        <p:spPr bwMode="auto">
          <a:xfrm>
            <a:off x="3785796" y="2780366"/>
            <a:ext cx="6033120" cy="3600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t>
            </a:r>
            <a:endParaRPr lang="el-GR" dirty="0"/>
          </a:p>
        </p:txBody>
      </p:sp>
      <p:sp>
        <p:nvSpPr>
          <p:cNvPr id="3" name="Content Placeholder 2"/>
          <p:cNvSpPr>
            <a:spLocks noGrp="1"/>
          </p:cNvSpPr>
          <p:nvPr>
            <p:ph idx="1"/>
          </p:nvPr>
        </p:nvSpPr>
        <p:spPr>
          <a:xfrm>
            <a:off x="416496" y="2060848"/>
            <a:ext cx="3390512" cy="3960813"/>
          </a:xfrm>
        </p:spPr>
        <p:txBody>
          <a:bodyPr/>
          <a:lstStyle/>
          <a:p>
            <a:pPr>
              <a:buFont typeface="Wingdings" pitchFamily="2" charset="2"/>
              <a:buChar char="ü"/>
            </a:pPr>
            <a:r>
              <a:rPr lang="en-US" dirty="0" smtClean="0"/>
              <a:t>Change your personal info page</a:t>
            </a:r>
          </a:p>
          <a:p>
            <a:pPr>
              <a:buFont typeface="Wingdings" pitchFamily="2" charset="2"/>
              <a:buChar char="ü"/>
            </a:pPr>
            <a:r>
              <a:rPr lang="en-US" dirty="0" smtClean="0"/>
              <a:t>Logout </a:t>
            </a:r>
            <a:endParaRPr lang="el-GR" dirty="0"/>
          </a:p>
        </p:txBody>
      </p:sp>
      <p:pic>
        <p:nvPicPr>
          <p:cNvPr id="4" name="Picture 2"/>
          <p:cNvPicPr>
            <a:picLocks noChangeAspect="1" noChangeArrowheads="1"/>
          </p:cNvPicPr>
          <p:nvPr/>
        </p:nvPicPr>
        <p:blipFill>
          <a:blip r:embed="rId3" cstate="print"/>
          <a:srcRect/>
          <a:stretch>
            <a:fillRect/>
          </a:stretch>
        </p:blipFill>
        <p:spPr bwMode="auto">
          <a:xfrm>
            <a:off x="4027084" y="1613376"/>
            <a:ext cx="5693172" cy="4767404"/>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Outline</a:t>
            </a:r>
            <a:endParaRPr lang="el-GR" sz="2200" dirty="0"/>
          </a:p>
        </p:txBody>
      </p:sp>
      <p:sp>
        <p:nvSpPr>
          <p:cNvPr id="3" name="Content Placeholder 2"/>
          <p:cNvSpPr>
            <a:spLocks noGrp="1"/>
          </p:cNvSpPr>
          <p:nvPr>
            <p:ph idx="1"/>
          </p:nvPr>
        </p:nvSpPr>
        <p:spPr>
          <a:xfrm>
            <a:off x="741231" y="1931988"/>
            <a:ext cx="8970433" cy="4593356"/>
          </a:xfrm>
        </p:spPr>
        <p:txBody>
          <a:bodyPr/>
          <a:lstStyle/>
          <a:p>
            <a:pPr marL="342900" lvl="1" indent="-342900">
              <a:buFont typeface="Wingdings" pitchFamily="2" charset="2"/>
              <a:buChar char="q"/>
            </a:pPr>
            <a:r>
              <a:rPr lang="en-US" sz="1300" dirty="0" smtClean="0">
                <a:solidFill>
                  <a:srgbClr val="00A7E5"/>
                </a:solidFill>
              </a:rPr>
              <a:t>Introduction to Network Monitoring</a:t>
            </a:r>
          </a:p>
          <a:p>
            <a:pPr marL="342900" lvl="1" indent="-342900">
              <a:buFont typeface="Wingdings" pitchFamily="2" charset="2"/>
              <a:buChar char="q"/>
            </a:pPr>
            <a:r>
              <a:rPr lang="en-US" sz="1300" dirty="0" smtClean="0">
                <a:solidFill>
                  <a:srgbClr val="00A7E5"/>
                </a:solidFill>
              </a:rPr>
              <a:t>Monitored Services</a:t>
            </a:r>
          </a:p>
          <a:p>
            <a:pPr marL="342900" lvl="1" indent="-342900">
              <a:buFont typeface="Wingdings" pitchFamily="2" charset="2"/>
              <a:buChar char="q"/>
            </a:pPr>
            <a:r>
              <a:rPr lang="en-US" sz="1300" dirty="0" smtClean="0">
                <a:solidFill>
                  <a:srgbClr val="00A7E5"/>
                </a:solidFill>
              </a:rPr>
              <a:t>Monitoring Portal</a:t>
            </a:r>
          </a:p>
          <a:p>
            <a:pPr marL="342900" lvl="1" indent="-342900">
              <a:buFont typeface="Wingdings" pitchFamily="2" charset="2"/>
              <a:buChar char="q"/>
            </a:pPr>
            <a:r>
              <a:rPr lang="en-US" sz="1300" dirty="0" smtClean="0">
                <a:solidFill>
                  <a:srgbClr val="00A7E5"/>
                </a:solidFill>
              </a:rPr>
              <a:t>Access Portal Web application</a:t>
            </a:r>
          </a:p>
          <a:p>
            <a:pPr marL="342900" lvl="1" indent="-342900">
              <a:buFont typeface="Wingdings" pitchFamily="2" charset="2"/>
              <a:buChar char="q"/>
            </a:pPr>
            <a:r>
              <a:rPr lang="en-US" sz="1300" dirty="0" smtClean="0">
                <a:solidFill>
                  <a:srgbClr val="00A7E5"/>
                </a:solidFill>
              </a:rPr>
              <a:t>Login as “</a:t>
            </a:r>
            <a:r>
              <a:rPr lang="en-US" sz="1300" dirty="0" err="1" smtClean="0">
                <a:solidFill>
                  <a:srgbClr val="00A7E5"/>
                </a:solidFill>
              </a:rPr>
              <a:t>SeaDataNet</a:t>
            </a:r>
            <a:r>
              <a:rPr lang="en-US" sz="1300" dirty="0" smtClean="0">
                <a:solidFill>
                  <a:srgbClr val="00A7E5"/>
                </a:solidFill>
              </a:rPr>
              <a:t> user”</a:t>
            </a:r>
          </a:p>
          <a:p>
            <a:pPr marL="342900" lvl="1" indent="-342900">
              <a:buFont typeface="Wingdings" pitchFamily="2" charset="2"/>
              <a:buChar char="q"/>
            </a:pPr>
            <a:r>
              <a:rPr lang="en-US" sz="1300" dirty="0" smtClean="0">
                <a:solidFill>
                  <a:srgbClr val="00A7E5"/>
                </a:solidFill>
              </a:rPr>
              <a:t>Portal’s Main menu</a:t>
            </a:r>
          </a:p>
          <a:p>
            <a:pPr marL="342900" lvl="1" indent="-342900">
              <a:buFont typeface="Wingdings" pitchFamily="2" charset="2"/>
              <a:buChar char="q"/>
            </a:pPr>
            <a:r>
              <a:rPr lang="en-US" sz="1300" dirty="0" smtClean="0">
                <a:solidFill>
                  <a:srgbClr val="00A7E5"/>
                </a:solidFill>
              </a:rPr>
              <a:t>Monitoring Network</a:t>
            </a:r>
          </a:p>
          <a:p>
            <a:pPr marL="342900" lvl="1" indent="-342900">
              <a:buFont typeface="Wingdings" pitchFamily="2" charset="2"/>
              <a:buChar char="q"/>
            </a:pPr>
            <a:r>
              <a:rPr lang="en-US" sz="1300" dirty="0" smtClean="0">
                <a:solidFill>
                  <a:srgbClr val="00A7E5"/>
                </a:solidFill>
              </a:rPr>
              <a:t>Current State -&gt; Services</a:t>
            </a:r>
          </a:p>
          <a:p>
            <a:pPr marL="342900" lvl="1" indent="-342900">
              <a:buFont typeface="Wingdings" pitchFamily="2" charset="2"/>
              <a:buChar char="q"/>
            </a:pPr>
            <a:r>
              <a:rPr lang="en-US" sz="1300" dirty="0" smtClean="0">
                <a:solidFill>
                  <a:srgbClr val="00A7E5"/>
                </a:solidFill>
              </a:rPr>
              <a:t>Current State -&gt; Service Groups</a:t>
            </a:r>
          </a:p>
          <a:p>
            <a:pPr marL="342900" lvl="1" indent="-342900">
              <a:buFont typeface="Wingdings" pitchFamily="2" charset="2"/>
              <a:buChar char="q"/>
            </a:pPr>
            <a:r>
              <a:rPr lang="en-US" sz="1300" dirty="0" smtClean="0">
                <a:solidFill>
                  <a:srgbClr val="00A7E5"/>
                </a:solidFill>
              </a:rPr>
              <a:t>State Reports -&gt; Service(s) Availability Index</a:t>
            </a:r>
          </a:p>
          <a:p>
            <a:pPr marL="342900" lvl="1" indent="-342900">
              <a:buFont typeface="Wingdings" pitchFamily="2" charset="2"/>
              <a:buChar char="q"/>
            </a:pPr>
            <a:r>
              <a:rPr lang="en-US" sz="1300" dirty="0" smtClean="0">
                <a:solidFill>
                  <a:srgbClr val="00A7E5"/>
                </a:solidFill>
              </a:rPr>
              <a:t>State Reports -&gt; State Breakdowns (Availability)</a:t>
            </a:r>
          </a:p>
          <a:p>
            <a:pPr marL="342900" lvl="1" indent="-342900">
              <a:buFont typeface="Wingdings" pitchFamily="2" charset="2"/>
              <a:buChar char="q"/>
            </a:pPr>
            <a:r>
              <a:rPr lang="en-US" sz="1300" dirty="0" smtClean="0">
                <a:solidFill>
                  <a:srgbClr val="00A7E5"/>
                </a:solidFill>
              </a:rPr>
              <a:t>State Reports -&gt; State History (Trends)</a:t>
            </a:r>
          </a:p>
          <a:p>
            <a:pPr marL="342900" lvl="1" indent="-342900">
              <a:buFont typeface="Wingdings" pitchFamily="2" charset="2"/>
              <a:buChar char="q"/>
            </a:pPr>
            <a:r>
              <a:rPr lang="en-US" sz="1300" dirty="0" smtClean="0">
                <a:solidFill>
                  <a:srgbClr val="00A7E5"/>
                </a:solidFill>
              </a:rPr>
              <a:t>Alerts Reports -&gt; Latest Critical Events</a:t>
            </a:r>
          </a:p>
          <a:p>
            <a:pPr marL="342900" lvl="1" indent="-342900">
              <a:buFont typeface="Wingdings" pitchFamily="2" charset="2"/>
              <a:buChar char="q"/>
            </a:pPr>
            <a:r>
              <a:rPr lang="en-US" sz="1300" dirty="0" smtClean="0">
                <a:solidFill>
                  <a:srgbClr val="00A7E5"/>
                </a:solidFill>
              </a:rPr>
              <a:t>Alerts Reports -&gt; Alerts Summary</a:t>
            </a:r>
          </a:p>
          <a:p>
            <a:pPr marL="342900" lvl="1" indent="-342900">
              <a:buFont typeface="Wingdings" pitchFamily="2" charset="2"/>
              <a:buChar char="q"/>
            </a:pPr>
            <a:r>
              <a:rPr lang="en-US" sz="1300" dirty="0" smtClean="0">
                <a:solidFill>
                  <a:srgbClr val="00A7E5"/>
                </a:solidFill>
              </a:rPr>
              <a:t>Alerts Reports -&gt; Alerts Histogram</a:t>
            </a:r>
          </a:p>
          <a:p>
            <a:pPr marL="342900" lvl="1" indent="-342900">
              <a:buFont typeface="Wingdings" pitchFamily="2" charset="2"/>
              <a:buChar char="q"/>
            </a:pPr>
            <a:r>
              <a:rPr lang="en-US" sz="1300" dirty="0" smtClean="0">
                <a:solidFill>
                  <a:srgbClr val="00A7E5"/>
                </a:solidFill>
              </a:rPr>
              <a:t>Add other service(s)-&gt; Add your service</a:t>
            </a:r>
          </a:p>
          <a:p>
            <a:pPr marL="342900" lvl="1" indent="-342900">
              <a:buFont typeface="Wingdings" pitchFamily="2" charset="2"/>
              <a:buChar char="q"/>
            </a:pPr>
            <a:r>
              <a:rPr lang="en-US" sz="1300" dirty="0" smtClean="0">
                <a:solidFill>
                  <a:srgbClr val="00A7E5"/>
                </a:solidFill>
              </a:rPr>
              <a:t>Account</a:t>
            </a:r>
          </a:p>
          <a:p>
            <a:pPr marL="342900" lvl="1" indent="-342900">
              <a:buFont typeface="Wingdings" pitchFamily="2" charset="2"/>
              <a:buChar char="q"/>
            </a:pPr>
            <a:r>
              <a:rPr lang="en-US" sz="1300" dirty="0" smtClean="0">
                <a:solidFill>
                  <a:srgbClr val="00A7E5"/>
                </a:solidFill>
              </a:rPr>
              <a:t>Contact -&gt; Send your request/comments</a:t>
            </a:r>
          </a:p>
          <a:p>
            <a:pPr marL="342900" lvl="1" indent="-342900">
              <a:buFont typeface="Wingdings" pitchFamily="2" charset="2"/>
              <a:buChar char="q"/>
            </a:pPr>
            <a:r>
              <a:rPr lang="en-US" sz="1300" dirty="0" smtClean="0">
                <a:solidFill>
                  <a:srgbClr val="00A7E5"/>
                </a:solidFill>
              </a:rPr>
              <a:t>Planned portal changes</a:t>
            </a:r>
          </a:p>
          <a:p>
            <a:pPr marL="342900" lvl="1" indent="-342900">
              <a:buFont typeface="Wingdings" pitchFamily="2" charset="2"/>
              <a:buChar char="q"/>
            </a:pPr>
            <a:endParaRPr lang="en-US" sz="1300" dirty="0" smtClean="0">
              <a:solidFill>
                <a:srgbClr val="00A7E5"/>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752" y="894432"/>
            <a:ext cx="7848872" cy="495300"/>
          </a:xfrm>
        </p:spPr>
        <p:txBody>
          <a:bodyPr/>
          <a:lstStyle/>
          <a:p>
            <a:r>
              <a:rPr lang="en-US" sz="2800" dirty="0" smtClean="0"/>
              <a:t>Contact -&gt; Send your request/comments</a:t>
            </a:r>
            <a:endParaRPr lang="el-GR" sz="2800" dirty="0"/>
          </a:p>
        </p:txBody>
      </p:sp>
      <p:pic>
        <p:nvPicPr>
          <p:cNvPr id="11267" name="Picture 3"/>
          <p:cNvPicPr>
            <a:picLocks noChangeAspect="1" noChangeArrowheads="1"/>
          </p:cNvPicPr>
          <p:nvPr/>
        </p:nvPicPr>
        <p:blipFill>
          <a:blip r:embed="rId3" cstate="print"/>
          <a:srcRect/>
          <a:stretch>
            <a:fillRect/>
          </a:stretch>
        </p:blipFill>
        <p:spPr bwMode="auto">
          <a:xfrm>
            <a:off x="153602" y="1313896"/>
            <a:ext cx="7974450" cy="5211448"/>
          </a:xfrm>
          <a:prstGeom prst="rect">
            <a:avLst/>
          </a:prstGeom>
          <a:noFill/>
          <a:ln w="9525">
            <a:solidFill>
              <a:schemeClr val="accent1">
                <a:lumMod val="90000"/>
              </a:schemeClr>
            </a:solidFill>
            <a:miter lim="800000"/>
            <a:headEnd/>
            <a:tailEnd/>
          </a:ln>
          <a:effectLst/>
        </p:spPr>
      </p:pic>
      <p:sp>
        <p:nvSpPr>
          <p:cNvPr id="10" name="Content Placeholder 2"/>
          <p:cNvSpPr txBox="1">
            <a:spLocks/>
          </p:cNvSpPr>
          <p:nvPr/>
        </p:nvSpPr>
        <p:spPr bwMode="auto">
          <a:xfrm>
            <a:off x="6439304" y="1788808"/>
            <a:ext cx="2952328" cy="4248472"/>
          </a:xfrm>
          <a:prstGeom prst="rect">
            <a:avLst/>
          </a:prstGeom>
          <a:solidFill>
            <a:schemeClr val="bg2">
              <a:lumMod val="20000"/>
              <a:lumOff val="80000"/>
            </a:schemeClr>
          </a:solidFill>
          <a:ln w="9525">
            <a:solidFill>
              <a:schemeClr val="accent1"/>
            </a:solidFill>
            <a:miter lim="800000"/>
            <a:headEnd/>
            <a:tailEnd/>
          </a:ln>
          <a:effectLst/>
        </p:spPr>
        <p:txBody>
          <a:bodyPr vert="horz" wrap="square" lIns="0" tIns="0" rIns="0" bIns="0" numCol="1" anchor="t" anchorCtr="0" compatLnSpc="1">
            <a:prstTxWarp prst="textNoShape">
              <a:avLst/>
            </a:prstTxWarp>
          </a:bodyPr>
          <a:lstStyle/>
          <a:p>
            <a:pPr marL="85725" lvl="0">
              <a:spcBef>
                <a:spcPct val="20000"/>
              </a:spcBef>
            </a:pPr>
            <a:r>
              <a:rPr lang="en-US" sz="1600" dirty="0" smtClean="0">
                <a:solidFill>
                  <a:srgbClr val="00A7E5"/>
                </a:solidFill>
              </a:rPr>
              <a:t>Portal users can send their requests for: </a:t>
            </a:r>
          </a:p>
          <a:p>
            <a:pPr marL="85725" lvl="0">
              <a:spcBef>
                <a:spcPct val="20000"/>
              </a:spcBef>
              <a:buFont typeface="Wingdings" pitchFamily="2" charset="2"/>
              <a:buChar char="ü"/>
            </a:pPr>
            <a:r>
              <a:rPr lang="en-US" sz="1600" dirty="0" smtClean="0">
                <a:solidFill>
                  <a:srgbClr val="00A7E5"/>
                </a:solidFill>
              </a:rPr>
              <a:t>changing the IP or address of service</a:t>
            </a:r>
          </a:p>
          <a:p>
            <a:pPr marL="85725" lvl="0">
              <a:spcBef>
                <a:spcPct val="20000"/>
              </a:spcBef>
              <a:buFont typeface="Wingdings" pitchFamily="2" charset="2"/>
              <a:buChar char="ü"/>
            </a:pPr>
            <a:r>
              <a:rPr lang="en-US" sz="1600" dirty="0" smtClean="0">
                <a:solidFill>
                  <a:srgbClr val="00A7E5"/>
                </a:solidFill>
              </a:rPr>
              <a:t> scheduling downtime events </a:t>
            </a:r>
          </a:p>
          <a:p>
            <a:pPr marL="85725" lvl="0">
              <a:spcBef>
                <a:spcPct val="20000"/>
              </a:spcBef>
              <a:buFont typeface="Wingdings" pitchFamily="2" charset="2"/>
              <a:buChar char="ü"/>
            </a:pPr>
            <a:r>
              <a:rPr lang="en-US" sz="1600" dirty="0" smtClean="0">
                <a:solidFill>
                  <a:srgbClr val="00A7E5"/>
                </a:solidFill>
              </a:rPr>
              <a:t> making comments</a:t>
            </a:r>
          </a:p>
          <a:p>
            <a:pPr marL="85725" lvl="0">
              <a:spcBef>
                <a:spcPct val="20000"/>
              </a:spcBef>
              <a:buFont typeface="Wingdings" pitchFamily="2" charset="2"/>
              <a:buChar char="ü"/>
            </a:pPr>
            <a:r>
              <a:rPr lang="en-US" sz="1600" dirty="0" smtClean="0">
                <a:solidFill>
                  <a:srgbClr val="00A7E5"/>
                </a:solidFill>
              </a:rPr>
              <a:t> other</a:t>
            </a:r>
          </a:p>
          <a:p>
            <a:pPr marL="85725" lvl="0">
              <a:spcBef>
                <a:spcPct val="20000"/>
              </a:spcBef>
            </a:pPr>
            <a:endParaRPr kumimoji="0" lang="en-US" sz="1600" b="0" i="0" u="none" strike="noStrike" kern="0" cap="none" spc="0" normalizeH="0" baseline="0" noProof="0" dirty="0" smtClean="0">
              <a:ln>
                <a:noFill/>
              </a:ln>
              <a:solidFill>
                <a:srgbClr val="00A7E5"/>
              </a:solidFill>
              <a:effectLst/>
              <a:uLnTx/>
              <a:uFillTx/>
              <a:latin typeface="+mn-lt"/>
              <a:ea typeface="+mn-ea"/>
              <a:cs typeface="+mn-cs"/>
            </a:endParaRPr>
          </a:p>
          <a:p>
            <a:pPr marL="85725" lvl="0">
              <a:spcBef>
                <a:spcPct val="20000"/>
              </a:spcBef>
            </a:pPr>
            <a:endParaRPr kumimoji="0" lang="el-GR" sz="1800" b="0" i="0" u="none" strike="noStrike" kern="0" cap="none" spc="0" normalizeH="0" baseline="0" noProof="0" dirty="0">
              <a:ln>
                <a:noFill/>
              </a:ln>
              <a:solidFill>
                <a:srgbClr val="00A7E5"/>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portal changes</a:t>
            </a:r>
            <a:endParaRPr lang="el-GR" dirty="0"/>
          </a:p>
        </p:txBody>
      </p:sp>
      <p:sp>
        <p:nvSpPr>
          <p:cNvPr id="3" name="Content Placeholder 2"/>
          <p:cNvSpPr>
            <a:spLocks noGrp="1"/>
          </p:cNvSpPr>
          <p:nvPr>
            <p:ph idx="1"/>
          </p:nvPr>
        </p:nvSpPr>
        <p:spPr/>
        <p:txBody>
          <a:bodyPr/>
          <a:lstStyle/>
          <a:p>
            <a:pPr>
              <a:buFont typeface="Wingdings" pitchFamily="2" charset="2"/>
              <a:buChar char="ü"/>
            </a:pPr>
            <a:r>
              <a:rPr lang="en-US" dirty="0" smtClean="0"/>
              <a:t>Confirmation that any request you made through the portal’s “Send your request/comments” capability is sent to the monitoring team</a:t>
            </a:r>
          </a:p>
          <a:p>
            <a:pPr>
              <a:buFont typeface="Wingdings" pitchFamily="2" charset="2"/>
              <a:buChar char="ü"/>
            </a:pPr>
            <a:r>
              <a:rPr lang="en-US" dirty="0" smtClean="0"/>
              <a:t> Addition of Download Manager’s installed version in the list of local monitored services</a:t>
            </a:r>
          </a:p>
          <a:p>
            <a:pPr>
              <a:buFont typeface="Wingdings" pitchFamily="2" charset="2"/>
              <a:buChar char="ü"/>
            </a:pPr>
            <a:r>
              <a:rPr lang="en-US" dirty="0" smtClean="0"/>
              <a:t> A user manual for the Monitoring Portal will be available soon at the portal’s Document Library</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a:t>
            </a:r>
            <a:r>
              <a:rPr lang="en-US" sz="2800" dirty="0" smtClean="0"/>
              <a:t> you!</a:t>
            </a:r>
            <a:endParaRPr lang="el-GR" sz="2800" dirty="0"/>
          </a:p>
        </p:txBody>
      </p:sp>
      <p:pic>
        <p:nvPicPr>
          <p:cNvPr id="4" name="Picture 2"/>
          <p:cNvPicPr>
            <a:picLocks noChangeAspect="1" noChangeArrowheads="1"/>
          </p:cNvPicPr>
          <p:nvPr/>
        </p:nvPicPr>
        <p:blipFill>
          <a:blip r:embed="rId3" cstate="print"/>
          <a:srcRect l="6048" t="6048" r="3233" b="3233"/>
          <a:stretch>
            <a:fillRect/>
          </a:stretch>
        </p:blipFill>
        <p:spPr bwMode="auto">
          <a:xfrm>
            <a:off x="3392827" y="2420892"/>
            <a:ext cx="2964329"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Introduction to Network Monitoring</a:t>
            </a:r>
            <a:endParaRPr lang="el-GR" sz="2800" dirty="0"/>
          </a:p>
        </p:txBody>
      </p:sp>
      <p:sp>
        <p:nvSpPr>
          <p:cNvPr id="3" name="Content Placeholder 2"/>
          <p:cNvSpPr>
            <a:spLocks noGrp="1"/>
          </p:cNvSpPr>
          <p:nvPr>
            <p:ph idx="1"/>
          </p:nvPr>
        </p:nvSpPr>
        <p:spPr>
          <a:xfrm>
            <a:off x="741231" y="2060580"/>
            <a:ext cx="8970433" cy="4440254"/>
          </a:xfrm>
        </p:spPr>
        <p:txBody>
          <a:bodyPr/>
          <a:lstStyle/>
          <a:p>
            <a:r>
              <a:rPr lang="en-US" sz="1700" dirty="0" smtClean="0"/>
              <a:t>The term </a:t>
            </a:r>
            <a:r>
              <a:rPr lang="en-US" sz="1700" b="1" dirty="0" smtClean="0"/>
              <a:t>network monitoring</a:t>
            </a:r>
            <a:r>
              <a:rPr lang="en-US" sz="1700" dirty="0" smtClean="0"/>
              <a:t> describes the use of a system that constantly monitors a </a:t>
            </a:r>
            <a:r>
              <a:rPr lang="en-US" sz="1700" u="sng" dirty="0" smtClean="0"/>
              <a:t>computer network</a:t>
            </a:r>
            <a:r>
              <a:rPr lang="en-US" sz="1700" dirty="0" smtClean="0"/>
              <a:t> for slow or failing components and notifies (via email, SMS, </a:t>
            </a:r>
            <a:r>
              <a:rPr lang="en-US" sz="1700" dirty="0" err="1" smtClean="0"/>
              <a:t>e.t.c</a:t>
            </a:r>
            <a:r>
              <a:rPr lang="en-US" sz="1700" dirty="0" smtClean="0"/>
              <a:t>.) the </a:t>
            </a:r>
            <a:r>
              <a:rPr lang="en-US" sz="1700" u="sng" dirty="0" smtClean="0"/>
              <a:t>network and local administrators</a:t>
            </a:r>
            <a:r>
              <a:rPr lang="en-US" sz="1700" dirty="0" smtClean="0"/>
              <a:t> in case of outages.</a:t>
            </a:r>
          </a:p>
          <a:p>
            <a:pPr>
              <a:buNone/>
            </a:pPr>
            <a:r>
              <a:rPr lang="en-US" sz="1700" dirty="0" smtClean="0"/>
              <a:t> </a:t>
            </a:r>
          </a:p>
          <a:p>
            <a:r>
              <a:rPr lang="en-US" sz="1700" dirty="0" smtClean="0"/>
              <a:t>In the framework of </a:t>
            </a:r>
            <a:r>
              <a:rPr lang="en-US" sz="1700" dirty="0" err="1" smtClean="0"/>
              <a:t>SeaDataNetII</a:t>
            </a:r>
            <a:r>
              <a:rPr lang="en-US" sz="1700" dirty="0" smtClean="0"/>
              <a:t> project a network monitoring system was developed in order to monitor the </a:t>
            </a:r>
            <a:r>
              <a:rPr lang="en-US" sz="1700" b="1" dirty="0" err="1" smtClean="0"/>
              <a:t>SeaDataNet</a:t>
            </a:r>
            <a:r>
              <a:rPr lang="en-US" sz="1700" b="1" dirty="0" smtClean="0"/>
              <a:t> components </a:t>
            </a:r>
            <a:r>
              <a:rPr lang="en-US" sz="1700" dirty="0" smtClean="0"/>
              <a:t>(Download Managers, Central Catalogues, Common Vocabularies, Central Authentication Service</a:t>
            </a:r>
            <a:r>
              <a:rPr lang="en-US" sz="1700" b="1" dirty="0" smtClean="0"/>
              <a:t>) </a:t>
            </a:r>
            <a:r>
              <a:rPr lang="en-US" sz="1700" dirty="0" smtClean="0"/>
              <a:t>that is based on </a:t>
            </a:r>
            <a:r>
              <a:rPr lang="en-US" sz="1700" b="1" dirty="0" err="1" smtClean="0"/>
              <a:t>Nagios</a:t>
            </a:r>
            <a:r>
              <a:rPr lang="en-US" sz="1700" dirty="0" smtClean="0"/>
              <a:t> software.</a:t>
            </a:r>
          </a:p>
          <a:p>
            <a:pPr>
              <a:buNone/>
            </a:pPr>
            <a:endParaRPr lang="en-US" sz="1700" dirty="0" smtClean="0"/>
          </a:p>
          <a:p>
            <a:r>
              <a:rPr lang="en-US" sz="1700" dirty="0" smtClean="0"/>
              <a:t>To correct the SDN modules’ malfunctions local administrators need more than a notification email, they need to have access to </a:t>
            </a:r>
            <a:r>
              <a:rPr lang="en-US" sz="1700" dirty="0" err="1" smtClean="0"/>
              <a:t>Nagios</a:t>
            </a:r>
            <a:r>
              <a:rPr lang="en-US" sz="1700" dirty="0" smtClean="0"/>
              <a:t> log files to get more detailed information about the source of the problem.</a:t>
            </a:r>
          </a:p>
          <a:p>
            <a:pPr>
              <a:buNone/>
            </a:pPr>
            <a:endParaRPr lang="en-US" sz="1700" dirty="0" smtClean="0"/>
          </a:p>
          <a:p>
            <a:r>
              <a:rPr lang="en-US" sz="1700" dirty="0" smtClean="0"/>
              <a:t>A user friendly </a:t>
            </a:r>
            <a:r>
              <a:rPr lang="en-US" sz="1700" b="1" dirty="0" smtClean="0"/>
              <a:t>Monitoring Portal</a:t>
            </a:r>
            <a:r>
              <a:rPr lang="en-US" sz="1700" dirty="0" smtClean="0"/>
              <a:t> is designed and developed for local administrators who are responsible to maintain their services up and running.</a:t>
            </a:r>
          </a:p>
          <a:p>
            <a:endParaRPr lang="en-US" sz="1700" dirty="0" smtClean="0"/>
          </a:p>
          <a:p>
            <a:endParaRPr lang="el-GR"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Monitored Services</a:t>
            </a:r>
            <a:endParaRPr lang="el-GR" sz="2800" dirty="0"/>
          </a:p>
        </p:txBody>
      </p:sp>
      <p:sp>
        <p:nvSpPr>
          <p:cNvPr id="3" name="Content Placeholder 2"/>
          <p:cNvSpPr>
            <a:spLocks noGrp="1"/>
          </p:cNvSpPr>
          <p:nvPr>
            <p:ph idx="1"/>
          </p:nvPr>
        </p:nvSpPr>
        <p:spPr>
          <a:xfrm>
            <a:off x="741231" y="2060580"/>
            <a:ext cx="8970433" cy="4440254"/>
          </a:xfrm>
        </p:spPr>
        <p:txBody>
          <a:bodyPr/>
          <a:lstStyle/>
          <a:p>
            <a:pPr marL="0" indent="0">
              <a:buNone/>
            </a:pPr>
            <a:r>
              <a:rPr lang="en-US" sz="1800" dirty="0" smtClean="0"/>
              <a:t>The </a:t>
            </a:r>
            <a:r>
              <a:rPr lang="en-US" sz="1800" dirty="0" err="1" smtClean="0"/>
              <a:t>SeaDataNet</a:t>
            </a:r>
            <a:r>
              <a:rPr lang="en-US" sz="1800" dirty="0" smtClean="0"/>
              <a:t> components that are</a:t>
            </a:r>
            <a:r>
              <a:rPr lang="en-US" sz="1800" b="1" dirty="0" smtClean="0"/>
              <a:t> </a:t>
            </a:r>
            <a:r>
              <a:rPr lang="en-US" sz="1800" dirty="0" smtClean="0"/>
              <a:t>monitored are divided into two groups of services: </a:t>
            </a:r>
            <a:endParaRPr lang="el-GR" sz="1800" dirty="0" smtClean="0"/>
          </a:p>
          <a:p>
            <a:pPr lvl="0"/>
            <a:r>
              <a:rPr lang="en-US" sz="1800" dirty="0" smtClean="0"/>
              <a:t>The </a:t>
            </a:r>
            <a:r>
              <a:rPr lang="en-US" sz="1800" b="1" dirty="0" smtClean="0"/>
              <a:t>Core services</a:t>
            </a:r>
            <a:r>
              <a:rPr lang="en-US" sz="1800" dirty="0" smtClean="0"/>
              <a:t>, which are centrally-based provided services:</a:t>
            </a:r>
          </a:p>
          <a:p>
            <a:pPr lvl="2">
              <a:buFont typeface="Wingdings" pitchFamily="2" charset="2"/>
              <a:buChar char="Ø"/>
            </a:pPr>
            <a:r>
              <a:rPr lang="en-US" sz="1600" dirty="0" smtClean="0">
                <a:solidFill>
                  <a:srgbClr val="00519D"/>
                </a:solidFill>
              </a:rPr>
              <a:t>Common Data Index (CDI) portal </a:t>
            </a:r>
          </a:p>
          <a:p>
            <a:pPr lvl="2">
              <a:buFont typeface="Wingdings" pitchFamily="2" charset="2"/>
              <a:buChar char="Ø"/>
            </a:pPr>
            <a:r>
              <a:rPr lang="en-US" sz="1600" dirty="0" smtClean="0">
                <a:solidFill>
                  <a:srgbClr val="00519D"/>
                </a:solidFill>
              </a:rPr>
              <a:t>European Directory of Marine </a:t>
            </a:r>
            <a:r>
              <a:rPr lang="en-US" sz="1600" dirty="0" err="1" smtClean="0">
                <a:solidFill>
                  <a:srgbClr val="00519D"/>
                </a:solidFill>
              </a:rPr>
              <a:t>Organisations</a:t>
            </a:r>
            <a:r>
              <a:rPr lang="en-US" sz="1600" dirty="0" smtClean="0">
                <a:solidFill>
                  <a:srgbClr val="00519D"/>
                </a:solidFill>
              </a:rPr>
              <a:t> (EDMO) portal</a:t>
            </a:r>
          </a:p>
          <a:p>
            <a:pPr lvl="2">
              <a:buFont typeface="Wingdings" pitchFamily="2" charset="2"/>
              <a:buChar char="Ø"/>
            </a:pPr>
            <a:r>
              <a:rPr lang="en-US" sz="1600" dirty="0" smtClean="0">
                <a:solidFill>
                  <a:srgbClr val="00519D"/>
                </a:solidFill>
              </a:rPr>
              <a:t>European Directory of the initial Ocean-observing Systems (EDIOS) portal</a:t>
            </a:r>
          </a:p>
          <a:p>
            <a:pPr lvl="2">
              <a:buFont typeface="Wingdings" pitchFamily="2" charset="2"/>
              <a:buChar char="Ø"/>
            </a:pPr>
            <a:r>
              <a:rPr lang="en-US" sz="1600" dirty="0" smtClean="0">
                <a:solidFill>
                  <a:srgbClr val="00519D"/>
                </a:solidFill>
              </a:rPr>
              <a:t>European Directory of Marine Environmental Research Projects (EDMERP) portal</a:t>
            </a:r>
          </a:p>
          <a:p>
            <a:pPr lvl="2">
              <a:buFont typeface="Wingdings" pitchFamily="2" charset="2"/>
              <a:buChar char="Ø"/>
            </a:pPr>
            <a:r>
              <a:rPr lang="en-US" sz="1600" dirty="0" smtClean="0">
                <a:solidFill>
                  <a:srgbClr val="00519D"/>
                </a:solidFill>
              </a:rPr>
              <a:t>European Directory of Marine Environmental Research Projects (EDMED) portal</a:t>
            </a:r>
          </a:p>
          <a:p>
            <a:pPr lvl="2">
              <a:buFont typeface="Wingdings" pitchFamily="2" charset="2"/>
              <a:buChar char="Ø"/>
            </a:pPr>
            <a:r>
              <a:rPr lang="en-US" sz="1600" dirty="0" smtClean="0">
                <a:solidFill>
                  <a:srgbClr val="00519D"/>
                </a:solidFill>
              </a:rPr>
              <a:t>Cruise Summary Reports (CSR) portal</a:t>
            </a:r>
          </a:p>
          <a:p>
            <a:pPr lvl="2">
              <a:buFont typeface="Wingdings" pitchFamily="2" charset="2"/>
              <a:buChar char="Ø"/>
            </a:pPr>
            <a:r>
              <a:rPr lang="en-US" sz="1600" dirty="0" err="1" smtClean="0">
                <a:solidFill>
                  <a:srgbClr val="00519D"/>
                </a:solidFill>
              </a:rPr>
              <a:t>SeaDataNet</a:t>
            </a:r>
            <a:r>
              <a:rPr lang="en-US" sz="1600" dirty="0" smtClean="0">
                <a:solidFill>
                  <a:srgbClr val="00519D"/>
                </a:solidFill>
              </a:rPr>
              <a:t> homepage</a:t>
            </a:r>
          </a:p>
          <a:p>
            <a:pPr lvl="2">
              <a:buFont typeface="Wingdings" pitchFamily="2" charset="2"/>
              <a:buChar char="Ø"/>
            </a:pPr>
            <a:r>
              <a:rPr lang="en-US" sz="1600" dirty="0" smtClean="0">
                <a:solidFill>
                  <a:srgbClr val="00519D"/>
                </a:solidFill>
              </a:rPr>
              <a:t>SDN Central Authentication Service</a:t>
            </a:r>
          </a:p>
          <a:p>
            <a:pPr lvl="2">
              <a:buFont typeface="Wingdings" pitchFamily="2" charset="2"/>
              <a:buChar char="Ø"/>
            </a:pPr>
            <a:r>
              <a:rPr lang="en-US" sz="1600" dirty="0" smtClean="0">
                <a:solidFill>
                  <a:srgbClr val="00519D"/>
                </a:solidFill>
              </a:rPr>
              <a:t>Common Vocabularies Web Services</a:t>
            </a:r>
          </a:p>
          <a:p>
            <a:pPr lvl="1">
              <a:buFont typeface="Wingdings" pitchFamily="2" charset="2"/>
              <a:buChar char="Ø"/>
            </a:pPr>
            <a:endParaRPr lang="el-GR" sz="1400" dirty="0" smtClean="0"/>
          </a:p>
          <a:p>
            <a:pPr lvl="0"/>
            <a:r>
              <a:rPr lang="en-US" sz="1800" dirty="0" smtClean="0"/>
              <a:t>The </a:t>
            </a:r>
            <a:r>
              <a:rPr lang="en-US" sz="1800" b="1" dirty="0" smtClean="0"/>
              <a:t>Local services</a:t>
            </a:r>
            <a:r>
              <a:rPr lang="en-US" sz="1800" dirty="0" smtClean="0"/>
              <a:t>, which are services that are provided by the partners' infrastructures.  </a:t>
            </a:r>
          </a:p>
          <a:p>
            <a:pPr lvl="2">
              <a:buFont typeface="Wingdings" pitchFamily="2" charset="2"/>
              <a:buChar char="Ø"/>
            </a:pPr>
            <a:r>
              <a:rPr lang="en-US" sz="1400" dirty="0" smtClean="0">
                <a:solidFill>
                  <a:srgbClr val="00519D"/>
                </a:solidFill>
              </a:rPr>
              <a:t>85 Download Managers supporting </a:t>
            </a:r>
            <a:r>
              <a:rPr lang="en-US" sz="1400" dirty="0" err="1" smtClean="0">
                <a:solidFill>
                  <a:srgbClr val="00519D"/>
                </a:solidFill>
              </a:rPr>
              <a:t>SeaDataNet</a:t>
            </a:r>
            <a:r>
              <a:rPr lang="en-US" sz="1400" dirty="0" smtClean="0">
                <a:solidFill>
                  <a:srgbClr val="00519D"/>
                </a:solidFill>
              </a:rPr>
              <a:t>, </a:t>
            </a:r>
            <a:r>
              <a:rPr lang="en-US" sz="1400" dirty="0" err="1" smtClean="0">
                <a:solidFill>
                  <a:srgbClr val="00519D"/>
                </a:solidFill>
              </a:rPr>
              <a:t>GeoSeas</a:t>
            </a:r>
            <a:r>
              <a:rPr lang="en-US" sz="1400" dirty="0" smtClean="0">
                <a:solidFill>
                  <a:srgbClr val="00519D"/>
                </a:solidFill>
              </a:rPr>
              <a:t>, UBSS and </a:t>
            </a:r>
            <a:r>
              <a:rPr lang="en-US" sz="1400" dirty="0" err="1" smtClean="0">
                <a:solidFill>
                  <a:srgbClr val="00519D"/>
                </a:solidFill>
              </a:rPr>
              <a:t>EMODNet</a:t>
            </a:r>
            <a:r>
              <a:rPr lang="en-US" sz="1400" dirty="0" smtClean="0">
                <a:solidFill>
                  <a:srgbClr val="00519D"/>
                </a:solidFill>
              </a:rPr>
              <a:t>-Chemistry projects</a:t>
            </a:r>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Monitoring Portal</a:t>
            </a:r>
            <a:endParaRPr lang="el-GR" sz="2800" dirty="0"/>
          </a:p>
        </p:txBody>
      </p:sp>
      <p:sp>
        <p:nvSpPr>
          <p:cNvPr id="3" name="Content Placeholder 2"/>
          <p:cNvSpPr>
            <a:spLocks noGrp="1"/>
          </p:cNvSpPr>
          <p:nvPr>
            <p:ph idx="1"/>
          </p:nvPr>
        </p:nvSpPr>
        <p:spPr>
          <a:xfrm>
            <a:off x="741231" y="2060580"/>
            <a:ext cx="8970433" cy="4440254"/>
          </a:xfrm>
        </p:spPr>
        <p:txBody>
          <a:bodyPr/>
          <a:lstStyle/>
          <a:p>
            <a:pPr marL="360363" indent="-360363">
              <a:buFont typeface="Arial" pitchFamily="34" charset="0"/>
              <a:buChar char="•"/>
            </a:pPr>
            <a:r>
              <a:rPr lang="en-US" sz="1800" dirty="0" smtClean="0"/>
              <a:t>The Monitoring Portal is an online web interface that is addressed to local administrators who are responsible to maintain their services up and running smoothly. The portal provides to users the capability:</a:t>
            </a:r>
          </a:p>
          <a:p>
            <a:pPr lvl="2">
              <a:buFont typeface="Wingdings" pitchFamily="2" charset="2"/>
              <a:buChar char="Ø"/>
            </a:pPr>
            <a:r>
              <a:rPr lang="en-US" sz="1400" dirty="0" smtClean="0">
                <a:solidFill>
                  <a:srgbClr val="00519D"/>
                </a:solidFill>
              </a:rPr>
              <a:t>to search and access a variety of detailed information about their own servers and services status and logs</a:t>
            </a:r>
            <a:endParaRPr lang="el-GR" sz="1400" dirty="0" smtClean="0">
              <a:solidFill>
                <a:srgbClr val="00519D"/>
              </a:solidFill>
            </a:endParaRPr>
          </a:p>
          <a:p>
            <a:pPr lvl="2">
              <a:buFont typeface="Wingdings" pitchFamily="2" charset="2"/>
              <a:buChar char="Ø"/>
            </a:pPr>
            <a:r>
              <a:rPr lang="en-US" sz="1400" dirty="0" smtClean="0">
                <a:solidFill>
                  <a:srgbClr val="00519D"/>
                </a:solidFill>
              </a:rPr>
              <a:t>to view all </a:t>
            </a:r>
            <a:r>
              <a:rPr lang="en-US" sz="1400" dirty="0" err="1" smtClean="0">
                <a:solidFill>
                  <a:srgbClr val="00519D"/>
                </a:solidFill>
              </a:rPr>
              <a:t>SeaDataNet's</a:t>
            </a:r>
            <a:r>
              <a:rPr lang="en-US" sz="1400" dirty="0" smtClean="0">
                <a:solidFill>
                  <a:srgbClr val="00519D"/>
                </a:solidFill>
              </a:rPr>
              <a:t> services status of operation (availability)</a:t>
            </a:r>
            <a:endParaRPr lang="el-GR" sz="1400" dirty="0" smtClean="0">
              <a:solidFill>
                <a:srgbClr val="00519D"/>
              </a:solidFill>
            </a:endParaRPr>
          </a:p>
          <a:p>
            <a:pPr lvl="2">
              <a:buFont typeface="Wingdings" pitchFamily="2" charset="2"/>
              <a:buChar char="Ø"/>
            </a:pPr>
            <a:r>
              <a:rPr lang="en-US" sz="1400" dirty="0" smtClean="0">
                <a:solidFill>
                  <a:srgbClr val="00519D"/>
                </a:solidFill>
              </a:rPr>
              <a:t>to record and show the history of their servers/services operation status</a:t>
            </a:r>
            <a:endParaRPr lang="el-GR" sz="1400" dirty="0" smtClean="0">
              <a:solidFill>
                <a:srgbClr val="00519D"/>
              </a:solidFill>
            </a:endParaRPr>
          </a:p>
          <a:p>
            <a:pPr lvl="2">
              <a:buFont typeface="Wingdings" pitchFamily="2" charset="2"/>
              <a:buChar char="Ø"/>
            </a:pPr>
            <a:r>
              <a:rPr lang="en-US" sz="1400" dirty="0" smtClean="0">
                <a:solidFill>
                  <a:srgbClr val="00519D"/>
                </a:solidFill>
              </a:rPr>
              <a:t>to calculate a percentage of their services uptime (availability indicator)</a:t>
            </a:r>
          </a:p>
          <a:p>
            <a:pPr>
              <a:buFont typeface="Arial" pitchFamily="34" charset="0"/>
              <a:buChar char="•"/>
            </a:pPr>
            <a:r>
              <a:rPr lang="en-US" sz="1800" dirty="0" smtClean="0"/>
              <a:t>In order to access the portal it is required to:</a:t>
            </a:r>
          </a:p>
          <a:p>
            <a:pPr lvl="2">
              <a:buFont typeface="Wingdings" pitchFamily="2" charset="2"/>
              <a:buChar char="Ø"/>
            </a:pPr>
            <a:r>
              <a:rPr lang="en-US" sz="1400" dirty="0" smtClean="0">
                <a:solidFill>
                  <a:srgbClr val="00529E"/>
                </a:solidFill>
              </a:rPr>
              <a:t>Be the responsible person for the maintenance of a local or core SDN service ( e.g. SDN Download Manager)</a:t>
            </a:r>
          </a:p>
          <a:p>
            <a:pPr lvl="2">
              <a:buFont typeface="Wingdings" pitchFamily="2" charset="2"/>
              <a:buChar char="Ø"/>
            </a:pPr>
            <a:r>
              <a:rPr lang="en-US" sz="1400" dirty="0" smtClean="0">
                <a:solidFill>
                  <a:srgbClr val="00529E"/>
                </a:solidFill>
              </a:rPr>
              <a:t>Register as </a:t>
            </a:r>
            <a:r>
              <a:rPr lang="en-US" sz="1400" dirty="0" err="1" smtClean="0">
                <a:solidFill>
                  <a:srgbClr val="00529E"/>
                </a:solidFill>
              </a:rPr>
              <a:t>SeaDataNet</a:t>
            </a:r>
            <a:r>
              <a:rPr lang="en-US" sz="1400" dirty="0" smtClean="0">
                <a:solidFill>
                  <a:srgbClr val="00529E"/>
                </a:solidFill>
              </a:rPr>
              <a:t> user and obtain a </a:t>
            </a:r>
            <a:r>
              <a:rPr lang="en-US" sz="1400" dirty="0" err="1" smtClean="0">
                <a:solidFill>
                  <a:srgbClr val="00529E"/>
                </a:solidFill>
              </a:rPr>
              <a:t>SeaDataNet</a:t>
            </a:r>
            <a:r>
              <a:rPr lang="en-US" sz="1400" dirty="0" smtClean="0">
                <a:solidFill>
                  <a:srgbClr val="00529E"/>
                </a:solidFill>
              </a:rPr>
              <a:t> user ID (if not registered)</a:t>
            </a:r>
          </a:p>
          <a:p>
            <a:pPr lvl="2">
              <a:buFont typeface="Wingdings" pitchFamily="2" charset="2"/>
              <a:buChar char="Ø"/>
            </a:pPr>
            <a:r>
              <a:rPr lang="en-US" sz="1400" dirty="0" smtClean="0">
                <a:solidFill>
                  <a:srgbClr val="00529E"/>
                </a:solidFill>
              </a:rPr>
              <a:t>Send an email to </a:t>
            </a:r>
            <a:r>
              <a:rPr lang="en-US" sz="1400" dirty="0" smtClean="0">
                <a:solidFill>
                  <a:srgbClr val="00529E"/>
                </a:solidFill>
                <a:hlinkClick r:id="rId3"/>
              </a:rPr>
              <a:t>cdi-support@maris.n</a:t>
            </a:r>
            <a:r>
              <a:rPr lang="en-US" sz="1400" dirty="0" smtClean="0">
                <a:solidFill>
                  <a:srgbClr val="00529E"/>
                </a:solidFill>
              </a:rPr>
              <a:t>l to add your download service at the monitoring system by providing the necessary information: name, </a:t>
            </a:r>
            <a:r>
              <a:rPr lang="en-US" sz="1400" dirty="0" err="1" smtClean="0">
                <a:solidFill>
                  <a:srgbClr val="00529E"/>
                </a:solidFill>
              </a:rPr>
              <a:t>edmo</a:t>
            </a:r>
            <a:r>
              <a:rPr lang="en-US" sz="1400" dirty="0" smtClean="0">
                <a:solidFill>
                  <a:srgbClr val="00529E"/>
                </a:solidFill>
              </a:rPr>
              <a:t> code and country of your </a:t>
            </a:r>
            <a:r>
              <a:rPr lang="en-US" sz="1400" dirty="0" err="1" smtClean="0">
                <a:solidFill>
                  <a:srgbClr val="00529E"/>
                </a:solidFill>
              </a:rPr>
              <a:t>organisation</a:t>
            </a:r>
            <a:r>
              <a:rPr lang="en-US" sz="1400" dirty="0" smtClean="0">
                <a:solidFill>
                  <a:srgbClr val="00529E"/>
                </a:solidFill>
              </a:rPr>
              <a:t>, person(s) notified by the system contact info (full name and email) and </a:t>
            </a:r>
            <a:r>
              <a:rPr lang="en-US" sz="1400" dirty="0" err="1" smtClean="0">
                <a:solidFill>
                  <a:srgbClr val="00529E"/>
                </a:solidFill>
              </a:rPr>
              <a:t>SeaDataNet</a:t>
            </a:r>
            <a:r>
              <a:rPr lang="en-US" sz="1400" dirty="0" smtClean="0">
                <a:solidFill>
                  <a:srgbClr val="00529E"/>
                </a:solidFill>
              </a:rPr>
              <a:t> user ID(s), if you have installed DM or other download service, URL of your download service, project(s) you are involved (</a:t>
            </a:r>
            <a:r>
              <a:rPr lang="en-US" sz="1400" dirty="0" err="1" smtClean="0">
                <a:solidFill>
                  <a:srgbClr val="00529E"/>
                </a:solidFill>
              </a:rPr>
              <a:t>SeaDataNet</a:t>
            </a:r>
            <a:r>
              <a:rPr lang="en-US" sz="1400" dirty="0" smtClean="0">
                <a:solidFill>
                  <a:srgbClr val="00529E"/>
                </a:solidFill>
              </a:rPr>
              <a:t>, </a:t>
            </a:r>
            <a:r>
              <a:rPr lang="en-US" sz="1400" dirty="0" err="1" smtClean="0">
                <a:solidFill>
                  <a:srgbClr val="00529E"/>
                </a:solidFill>
              </a:rPr>
              <a:t>GeoSeas</a:t>
            </a:r>
            <a:r>
              <a:rPr lang="en-US" sz="1400" dirty="0" smtClean="0">
                <a:solidFill>
                  <a:srgbClr val="00529E"/>
                </a:solidFill>
              </a:rPr>
              <a:t>, UBSS, </a:t>
            </a:r>
            <a:r>
              <a:rPr lang="en-US" sz="1400" dirty="0" err="1" smtClean="0">
                <a:solidFill>
                  <a:srgbClr val="00529E"/>
                </a:solidFill>
              </a:rPr>
              <a:t>EMODnet</a:t>
            </a:r>
            <a:r>
              <a:rPr lang="en-US" sz="1400" dirty="0" smtClean="0">
                <a:solidFill>
                  <a:srgbClr val="00529E"/>
                </a:solidFill>
              </a:rPr>
              <a:t> Chemistry) </a:t>
            </a:r>
            <a:endParaRPr lang="el-GR" sz="1400" dirty="0" smtClean="0">
              <a:solidFill>
                <a:srgbClr val="00529E"/>
              </a:solidFill>
            </a:endParaRPr>
          </a:p>
          <a:p>
            <a:pPr marL="0"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Access Portal Web application</a:t>
            </a:r>
            <a:endParaRPr lang="el-GR" sz="2800" dirty="0"/>
          </a:p>
        </p:txBody>
      </p:sp>
      <p:sp>
        <p:nvSpPr>
          <p:cNvPr id="3" name="Content Placeholder 2"/>
          <p:cNvSpPr>
            <a:spLocks noGrp="1"/>
          </p:cNvSpPr>
          <p:nvPr>
            <p:ph idx="1"/>
          </p:nvPr>
        </p:nvSpPr>
        <p:spPr>
          <a:xfrm>
            <a:off x="738158" y="2071678"/>
            <a:ext cx="9001188" cy="4429156"/>
          </a:xfrm>
        </p:spPr>
        <p:txBody>
          <a:bodyPr/>
          <a:lstStyle/>
          <a:p>
            <a:pPr marL="0" indent="0">
              <a:buNone/>
            </a:pPr>
            <a:r>
              <a:rPr lang="en-US" sz="1600" dirty="0" smtClean="0"/>
              <a:t>To access the </a:t>
            </a:r>
            <a:r>
              <a:rPr lang="en-US" sz="1600" smtClean="0"/>
              <a:t>portal open </a:t>
            </a:r>
            <a:r>
              <a:rPr lang="en-US" sz="1600" dirty="0" smtClean="0"/>
              <a:t>your web browser and type the following URL: </a:t>
            </a:r>
            <a:r>
              <a:rPr lang="en-US" sz="1600" dirty="0" smtClean="0">
                <a:hlinkClick r:id="rId3"/>
              </a:rPr>
              <a:t>http://seadatanetnm.hcmr.gr/portal</a:t>
            </a:r>
            <a:r>
              <a:rPr lang="en-US" sz="1600" dirty="0" smtClean="0"/>
              <a:t>.</a:t>
            </a:r>
            <a:endParaRPr lang="el-GR" sz="1600" dirty="0" smtClean="0"/>
          </a:p>
          <a:p>
            <a:pPr marL="0"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pic>
        <p:nvPicPr>
          <p:cNvPr id="5125" name="Picture 5"/>
          <p:cNvPicPr>
            <a:picLocks noChangeAspect="1" noChangeArrowheads="1"/>
          </p:cNvPicPr>
          <p:nvPr/>
        </p:nvPicPr>
        <p:blipFill>
          <a:blip r:embed="rId4" cstate="print"/>
          <a:srcRect/>
          <a:stretch>
            <a:fillRect/>
          </a:stretch>
        </p:blipFill>
        <p:spPr bwMode="auto">
          <a:xfrm>
            <a:off x="344488" y="2564904"/>
            <a:ext cx="8424936" cy="3869809"/>
          </a:xfrm>
          <a:prstGeom prst="rect">
            <a:avLst/>
          </a:prstGeom>
          <a:noFill/>
          <a:ln w="9525">
            <a:solidFill>
              <a:schemeClr val="accent1"/>
            </a:solidFill>
            <a:miter lim="800000"/>
            <a:headEnd/>
            <a:tailEnd/>
          </a:ln>
          <a:effectLst/>
        </p:spPr>
      </p:pic>
      <p:sp>
        <p:nvSpPr>
          <p:cNvPr id="9" name="Oval 8"/>
          <p:cNvSpPr/>
          <p:nvPr/>
        </p:nvSpPr>
        <p:spPr>
          <a:xfrm>
            <a:off x="2316468" y="5690744"/>
            <a:ext cx="648072" cy="2880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3" name="Picture 3"/>
          <p:cNvPicPr>
            <a:picLocks noChangeAspect="1" noChangeArrowheads="1"/>
          </p:cNvPicPr>
          <p:nvPr/>
        </p:nvPicPr>
        <p:blipFill>
          <a:blip r:embed="rId5" cstate="print"/>
          <a:srcRect/>
          <a:stretch>
            <a:fillRect/>
          </a:stretch>
        </p:blipFill>
        <p:spPr bwMode="auto">
          <a:xfrm>
            <a:off x="344488" y="2564336"/>
            <a:ext cx="9172711" cy="3816424"/>
          </a:xfrm>
          <a:prstGeom prst="rect">
            <a:avLst/>
          </a:prstGeom>
          <a:noFill/>
          <a:ln w="9525">
            <a:solidFill>
              <a:schemeClr val="accent1"/>
            </a:solidFill>
            <a:miter lim="800000"/>
            <a:headEnd/>
            <a:tailEnd/>
          </a:ln>
          <a:effectLst/>
        </p:spPr>
      </p:pic>
      <p:pic>
        <p:nvPicPr>
          <p:cNvPr id="5127" name="Picture 7"/>
          <p:cNvPicPr>
            <a:picLocks noChangeAspect="1" noChangeArrowheads="1"/>
          </p:cNvPicPr>
          <p:nvPr/>
        </p:nvPicPr>
        <p:blipFill>
          <a:blip r:embed="rId6" cstate="print"/>
          <a:srcRect/>
          <a:stretch>
            <a:fillRect/>
          </a:stretch>
        </p:blipFill>
        <p:spPr bwMode="auto">
          <a:xfrm>
            <a:off x="1576" y="2564904"/>
            <a:ext cx="6840759" cy="3888432"/>
          </a:xfrm>
          <a:prstGeom prst="rect">
            <a:avLst/>
          </a:prstGeom>
          <a:noFill/>
          <a:ln w="9525">
            <a:solidFill>
              <a:schemeClr val="accent1"/>
            </a:solidFill>
            <a:miter lim="800000"/>
            <a:headEnd/>
            <a:tailEnd/>
          </a:ln>
          <a:effectLst/>
        </p:spPr>
      </p:pic>
      <p:pic>
        <p:nvPicPr>
          <p:cNvPr id="5126" name="Picture 6"/>
          <p:cNvPicPr>
            <a:picLocks noChangeAspect="1" noChangeArrowheads="1"/>
          </p:cNvPicPr>
          <p:nvPr/>
        </p:nvPicPr>
        <p:blipFill>
          <a:blip r:embed="rId7" cstate="print"/>
          <a:srcRect/>
          <a:stretch>
            <a:fillRect/>
          </a:stretch>
        </p:blipFill>
        <p:spPr bwMode="auto">
          <a:xfrm>
            <a:off x="3620808" y="2550616"/>
            <a:ext cx="6263560" cy="396044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7"/>
                                        </p:tgtEl>
                                        <p:attrNameLst>
                                          <p:attrName>style.visibility</p:attrName>
                                        </p:attrNameLst>
                                      </p:cBhvr>
                                      <p:to>
                                        <p:strVal val="visible"/>
                                      </p:to>
                                    </p:set>
                                    <p:anim calcmode="lin" valueType="num">
                                      <p:cBhvr additive="base">
                                        <p:cTn id="13" dur="500" fill="hold"/>
                                        <p:tgtEl>
                                          <p:spTgt spid="5127"/>
                                        </p:tgtEl>
                                        <p:attrNameLst>
                                          <p:attrName>ppt_x</p:attrName>
                                        </p:attrNameLst>
                                      </p:cBhvr>
                                      <p:tavLst>
                                        <p:tav tm="0">
                                          <p:val>
                                            <p:strVal val="#ppt_x"/>
                                          </p:val>
                                        </p:tav>
                                        <p:tav tm="100000">
                                          <p:val>
                                            <p:strVal val="#ppt_x"/>
                                          </p:val>
                                        </p:tav>
                                      </p:tavLst>
                                    </p:anim>
                                    <p:anim calcmode="lin" valueType="num">
                                      <p:cBhvr additive="base">
                                        <p:cTn id="14"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as “</a:t>
            </a:r>
            <a:r>
              <a:rPr lang="en-US" dirty="0" err="1" smtClean="0"/>
              <a:t>SeaDataNet</a:t>
            </a:r>
            <a:r>
              <a:rPr lang="en-US" dirty="0" smtClean="0"/>
              <a:t> user”</a:t>
            </a:r>
            <a:endParaRPr lang="el-GR" dirty="0"/>
          </a:p>
        </p:txBody>
      </p:sp>
      <p:pic>
        <p:nvPicPr>
          <p:cNvPr id="4099" name="Picture 3"/>
          <p:cNvPicPr>
            <a:picLocks noChangeAspect="1" noChangeArrowheads="1"/>
          </p:cNvPicPr>
          <p:nvPr/>
        </p:nvPicPr>
        <p:blipFill>
          <a:blip r:embed="rId3" cstate="print"/>
          <a:srcRect/>
          <a:stretch>
            <a:fillRect/>
          </a:stretch>
        </p:blipFill>
        <p:spPr bwMode="auto">
          <a:xfrm>
            <a:off x="618800" y="1988273"/>
            <a:ext cx="7782983" cy="4536504"/>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Portal’s Main Menu</a:t>
            </a:r>
            <a:endParaRPr lang="el-GR" sz="2800" dirty="0"/>
          </a:p>
        </p:txBody>
      </p:sp>
      <p:sp>
        <p:nvSpPr>
          <p:cNvPr id="3" name="Content Placeholder 2"/>
          <p:cNvSpPr>
            <a:spLocks noGrp="1"/>
          </p:cNvSpPr>
          <p:nvPr>
            <p:ph idx="1"/>
          </p:nvPr>
        </p:nvSpPr>
        <p:spPr>
          <a:xfrm>
            <a:off x="178340" y="2071678"/>
            <a:ext cx="2714644" cy="3511560"/>
          </a:xfrm>
        </p:spPr>
        <p:txBody>
          <a:bodyPr/>
          <a:lstStyle/>
          <a:p>
            <a:pPr lvl="0"/>
            <a:endParaRPr lang="el-GR" sz="1600" dirty="0" smtClean="0"/>
          </a:p>
          <a:p>
            <a:pPr marL="0" indent="0">
              <a:buNone/>
            </a:pPr>
            <a:endParaRPr lang="en-US" sz="1600" dirty="0" smtClean="0"/>
          </a:p>
          <a:p>
            <a:pPr marL="0" indent="0">
              <a:buNone/>
            </a:pPr>
            <a:endParaRPr lang="en-US" sz="1600" dirty="0" smtClean="0"/>
          </a:p>
          <a:p>
            <a:pPr marL="0" indent="0">
              <a:buNone/>
            </a:pPr>
            <a:endParaRPr lang="el-GR" sz="1800" dirty="0" smtClean="0"/>
          </a:p>
          <a:p>
            <a:pPr lvl="0">
              <a:buNone/>
            </a:pPr>
            <a:endParaRPr lang="en-US" sz="1800" dirty="0" smtClean="0"/>
          </a:p>
          <a:p>
            <a:pPr lvl="0"/>
            <a:endParaRPr lang="en-US" sz="1800" dirty="0" smtClean="0"/>
          </a:p>
          <a:p>
            <a:pPr lvl="0">
              <a:buNone/>
            </a:pPr>
            <a:endParaRPr lang="el-GR" sz="1800" dirty="0" smtClean="0"/>
          </a:p>
          <a:p>
            <a:pPr>
              <a:buNone/>
            </a:pPr>
            <a:endParaRPr lang="el-GR" sz="1800" dirty="0"/>
          </a:p>
        </p:txBody>
      </p:sp>
      <p:pic>
        <p:nvPicPr>
          <p:cNvPr id="1033" name="Picture 9"/>
          <p:cNvPicPr>
            <a:picLocks noChangeAspect="1" noChangeArrowheads="1"/>
          </p:cNvPicPr>
          <p:nvPr/>
        </p:nvPicPr>
        <p:blipFill>
          <a:blip r:embed="rId3" cstate="print"/>
          <a:srcRect/>
          <a:stretch>
            <a:fillRect/>
          </a:stretch>
        </p:blipFill>
        <p:spPr bwMode="auto">
          <a:xfrm>
            <a:off x="488504" y="1945408"/>
            <a:ext cx="6867781" cy="45799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159" y="750984"/>
            <a:ext cx="3729401" cy="495300"/>
          </a:xfrm>
        </p:spPr>
        <p:txBody>
          <a:bodyPr/>
          <a:lstStyle/>
          <a:p>
            <a:r>
              <a:rPr lang="en-US" sz="2800" dirty="0" smtClean="0"/>
              <a:t>“Monitoring Network”</a:t>
            </a:r>
            <a:endParaRPr lang="el-GR" sz="2800" dirty="0"/>
          </a:p>
        </p:txBody>
      </p:sp>
      <p:pic>
        <p:nvPicPr>
          <p:cNvPr id="2050" name="Picture 2"/>
          <p:cNvPicPr>
            <a:picLocks noChangeAspect="1" noChangeArrowheads="1"/>
          </p:cNvPicPr>
          <p:nvPr/>
        </p:nvPicPr>
        <p:blipFill>
          <a:blip r:embed="rId3" cstate="print"/>
          <a:srcRect/>
          <a:stretch>
            <a:fillRect/>
          </a:stretch>
        </p:blipFill>
        <p:spPr bwMode="auto">
          <a:xfrm>
            <a:off x="0" y="1556792"/>
            <a:ext cx="9417496" cy="3240360"/>
          </a:xfrm>
          <a:prstGeom prst="rect">
            <a:avLst/>
          </a:prstGeom>
          <a:noFill/>
          <a:ln w="9525">
            <a:solidFill>
              <a:schemeClr val="accent1"/>
            </a:solid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171456" y="1544208"/>
            <a:ext cx="9491208" cy="4333064"/>
          </a:xfrm>
          <a:prstGeom prst="rect">
            <a:avLst/>
          </a:prstGeom>
          <a:noFill/>
          <a:ln w="9525">
            <a:solidFill>
              <a:schemeClr val="accent1"/>
            </a:solidFill>
            <a:miter lim="800000"/>
            <a:headEnd/>
            <a:tailEnd/>
          </a:ln>
          <a:effectLst/>
        </p:spPr>
      </p:pic>
      <p:pic>
        <p:nvPicPr>
          <p:cNvPr id="6" name="Picture 2"/>
          <p:cNvPicPr>
            <a:picLocks noChangeAspect="1" noChangeArrowheads="1"/>
          </p:cNvPicPr>
          <p:nvPr/>
        </p:nvPicPr>
        <p:blipFill>
          <a:blip r:embed="rId5" cstate="print"/>
          <a:stretch>
            <a:fillRect/>
          </a:stretch>
        </p:blipFill>
        <p:spPr bwMode="auto">
          <a:xfrm>
            <a:off x="285984" y="1541936"/>
            <a:ext cx="9477136" cy="4896544"/>
          </a:xfrm>
          <a:prstGeom prst="rect">
            <a:avLst/>
          </a:prstGeom>
          <a:noFill/>
          <a:ln w="9525">
            <a:noFill/>
            <a:miter lim="800000"/>
            <a:headEnd/>
            <a:tailEnd/>
          </a:ln>
          <a:effectLst/>
        </p:spPr>
      </p:pic>
      <p:pic>
        <p:nvPicPr>
          <p:cNvPr id="7" name="Picture 2"/>
          <p:cNvPicPr>
            <a:picLocks noChangeAspect="1" noChangeArrowheads="1"/>
          </p:cNvPicPr>
          <p:nvPr/>
        </p:nvPicPr>
        <p:blipFill>
          <a:blip r:embed="rId6" cstate="print"/>
          <a:srcRect/>
          <a:stretch>
            <a:fillRect/>
          </a:stretch>
        </p:blipFill>
        <p:spPr bwMode="auto">
          <a:xfrm>
            <a:off x="490208" y="1513360"/>
            <a:ext cx="8999296" cy="4954264"/>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aDataNet2">
  <a:themeElements>
    <a:clrScheme name="SeaDataNe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aDataNet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aDataNe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aDataNe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aDataNe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aDataNe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aDataNe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aDataNe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aDataNe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aDataNe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aDataNe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aDataNe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aDataNe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aDataNe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SeaDataNet2</Template>
  <TotalTime>6027</TotalTime>
  <Words>1400</Words>
  <Application>Microsoft Office PowerPoint</Application>
  <PresentationFormat>A4 Paper (210x297 mm)</PresentationFormat>
  <Paragraphs>247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SeaDataNet2</vt:lpstr>
      <vt:lpstr>Monitoring Services</vt:lpstr>
      <vt:lpstr>Outline</vt:lpstr>
      <vt:lpstr>Introduction to Network Monitoring</vt:lpstr>
      <vt:lpstr>Monitored Services</vt:lpstr>
      <vt:lpstr>Monitoring Portal</vt:lpstr>
      <vt:lpstr>Access Portal Web application</vt:lpstr>
      <vt:lpstr>Login as “SeaDataNet user”</vt:lpstr>
      <vt:lpstr>Portal’s Main Menu</vt:lpstr>
      <vt:lpstr>“Monitoring Network”</vt:lpstr>
      <vt:lpstr>Current State -&gt; Services</vt:lpstr>
      <vt:lpstr>Current State -&gt; Service Groups</vt:lpstr>
      <vt:lpstr>State Reports -&gt; Service(s)  Availability Index</vt:lpstr>
      <vt:lpstr>State Reports -&gt; State Breakdowns or Availability</vt:lpstr>
      <vt:lpstr>State Reports -&gt; State History (Trends)</vt:lpstr>
      <vt:lpstr>Alerts Reports -&gt; Latest Critical Events</vt:lpstr>
      <vt:lpstr>Alerts Reports -&gt; Alerts Summary</vt:lpstr>
      <vt:lpstr>Alerts Reports -&gt; Alerts Histograms</vt:lpstr>
      <vt:lpstr>Add other service(s) -&gt; Add your service</vt:lpstr>
      <vt:lpstr>Account</vt:lpstr>
      <vt:lpstr>Contact -&gt; Send your request/comments</vt:lpstr>
      <vt:lpstr>Planned portal changes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WP2.4 System monitoring and Metrics</dc:title>
  <dc:creator>Constantine</dc:creator>
  <cp:lastModifiedBy>stavroula</cp:lastModifiedBy>
  <cp:revision>353</cp:revision>
  <dcterms:created xsi:type="dcterms:W3CDTF">2011-11-20T16:28:39Z</dcterms:created>
  <dcterms:modified xsi:type="dcterms:W3CDTF">2014-05-16T13:07:12Z</dcterms:modified>
</cp:coreProperties>
</file>