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519D"/>
    <a:srgbClr val="00A7E5"/>
    <a:srgbClr val="005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68296B-D3F1-4423-9590-CE8007AD94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0CA9C-B05F-41D3-B312-FB5BD7E25020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This enables to describe in CDI V1 format also hydrographical and seismic surveys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39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C5AA3-1C88-4740-BF6A-7DB445CB2FEA}" type="slidenum">
              <a:rPr lang="fr-FR"/>
              <a:pPr/>
              <a:t>6</a:t>
            </a:fld>
            <a:endParaRPr lang="fr-FR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70B0C-411B-4FCD-BF03-49C78D9ED745}" type="slidenum">
              <a:rPr lang="fr-FR"/>
              <a:pPr/>
              <a:t>7</a:t>
            </a:fld>
            <a:endParaRPr lang="fr-FR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r>
              <a:rPr lang="fr-FR" sz="1400"/>
              <a:t>Used at IFREMER for geophysical data</a:t>
            </a:r>
          </a:p>
          <a:p>
            <a:pPr algn="just">
              <a:buFontTx/>
              <a:buChar char="•"/>
            </a:pPr>
            <a:r>
              <a:rPr lang="fr-FR" sz="1400"/>
              <a:t>Algorithm for track schematisation </a:t>
            </a:r>
          </a:p>
          <a:p>
            <a:pPr algn="just"/>
            <a:r>
              <a:rPr lang="fr-FR" sz="1400"/>
              <a:t>		   -&gt; From navigation file containing GPS positions</a:t>
            </a:r>
          </a:p>
          <a:p>
            <a:pPr lvl="1" algn="just"/>
            <a:r>
              <a:rPr lang="fr-FR" sz="1400"/>
              <a:t>-&gt; List of coordinates defining a survey line</a:t>
            </a:r>
          </a:p>
          <a:p>
            <a:pPr algn="just">
              <a:buFontTx/>
              <a:buChar char="•"/>
            </a:pPr>
            <a:r>
              <a:rPr lang="fr-FR" sz="1400"/>
              <a:t>Ends and bends only to reduce storage requirement.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DB0D-C817-42A3-8C5C-F6C24FF2E90F}" type="slidenum">
              <a:rPr lang="fr-FR"/>
              <a:pPr/>
              <a:t>8</a:t>
            </a:fld>
            <a:endParaRPr lang="fr-FR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E37F4-26BC-4BF3-9CA4-1C2962A261D0}" type="slidenum">
              <a:rPr lang="fr-FR"/>
              <a:pPr/>
              <a:t>9</a:t>
            </a:fld>
            <a:endParaRPr lang="fr-FR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00ECC-1C9C-4AAC-87AA-A04CF93ACA0F}" type="slidenum">
              <a:rPr lang="fr-FR"/>
              <a:pPr/>
              <a:t>10</a:t>
            </a:fld>
            <a:endParaRPr lang="fr-FR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1D384-72D0-46BA-BCEA-41455D9B2CC6}" type="slidenum">
              <a:rPr lang="fr-FR"/>
              <a:pPr/>
              <a:t>11</a:t>
            </a:fld>
            <a:endParaRPr lang="fr-FR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519D"/>
                </a:solidFill>
              </a:rPr>
              <a:t>Optionally define the portions of route to be considered (using date/time) (e.g. one or several transects within the full cruise)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D64F4-22CA-4F51-8AA3-AE60D60299D8}" type="slidenum">
              <a:rPr lang="fr-FR"/>
              <a:pPr/>
              <a:t>23</a:t>
            </a:fld>
            <a:endParaRPr lang="fr-FR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716463" y="1196975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1" dirty="0" smtClean="0">
                <a:solidFill>
                  <a:schemeClr val="bg1"/>
                </a:solidFill>
              </a:rPr>
              <a:t>Second training course</a:t>
            </a:r>
          </a:p>
          <a:p>
            <a:pPr eaLnBrk="1" hangingPunct="1"/>
            <a:r>
              <a:rPr lang="fr-FR" i="1" dirty="0" smtClean="0">
                <a:solidFill>
                  <a:schemeClr val="bg1"/>
                </a:solidFill>
              </a:rPr>
              <a:t>Ostende, 20-22 May 2014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13325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0079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6C3E-47C3-4ABB-886F-F32DD7FFC9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0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6CA3-F8DF-4CC7-BD80-DFDA06E71C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762F-63A4-4BED-90B1-0FF561EA7E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33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7CC-848E-4DB3-8D3F-8DEC7CC68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A7E9-CF05-4094-BA9B-1ABCC36EB6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4C8E-0611-4B54-9942-858C8EA09F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5D6A-CB60-4204-8B37-93D8EA752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50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8385-29BF-44CB-8A31-399B1A862E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5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B110-078F-44D0-A2A8-D6F212C59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E1AA-7472-47A9-AA79-D2252058A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8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00519D"/>
                </a:solidFill>
              </a:defRPr>
            </a:lvl1pPr>
          </a:lstStyle>
          <a:p>
            <a:pPr>
              <a:defRPr/>
            </a:pPr>
            <a:fld id="{5FA3003C-A3C2-4528-A478-D0BEDB1257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100" b="1">
                <a:solidFill>
                  <a:srgbClr val="00A7E5"/>
                </a:solidFill>
              </a:rPr>
              <a:t>sdn-userdesk@seadatanet.org – www.seadatanet.org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56325" y="682625"/>
            <a:ext cx="29527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 smtClean="0">
                <a:solidFill>
                  <a:srgbClr val="00529E"/>
                </a:solidFill>
                <a:latin typeface="+mj-lt"/>
              </a:rPr>
              <a:t>Second Training Course</a:t>
            </a:r>
          </a:p>
          <a:p>
            <a:pPr>
              <a:defRPr/>
            </a:pPr>
            <a:r>
              <a:rPr lang="fr-FR" sz="1050" i="1" dirty="0" smtClean="0">
                <a:solidFill>
                  <a:srgbClr val="00529E"/>
                </a:solidFill>
                <a:latin typeface="+mj-lt"/>
              </a:rPr>
              <a:t>Ostende, 20-22 May 2014</a:t>
            </a:r>
            <a:endParaRPr lang="fr-FR" sz="1050" i="1" dirty="0">
              <a:solidFill>
                <a:srgbClr val="00529E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datanet.org/standards_software/software/ends_and_ben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652963"/>
            <a:ext cx="8281045" cy="288925"/>
          </a:xfrm>
        </p:spPr>
        <p:txBody>
          <a:bodyPr/>
          <a:lstStyle/>
          <a:p>
            <a:r>
              <a:rPr lang="en-GB" sz="2400" dirty="0" smtClean="0"/>
              <a:t>GML in CDI and CSR ISO 19139 using </a:t>
            </a:r>
            <a:r>
              <a:rPr lang="en-GB" sz="2400" dirty="0" err="1" smtClean="0"/>
              <a:t>Ends&amp;Bends</a:t>
            </a:r>
            <a:endParaRPr lang="en-GB" sz="2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5157192"/>
            <a:ext cx="7200900" cy="215900"/>
          </a:xfrm>
        </p:spPr>
        <p:txBody>
          <a:bodyPr/>
          <a:lstStyle/>
          <a:p>
            <a:r>
              <a:rPr lang="en-GB" sz="1800" dirty="0" smtClean="0"/>
              <a:t>V. </a:t>
            </a:r>
            <a:r>
              <a:rPr lang="en-GB" sz="1800" dirty="0" err="1" smtClean="0"/>
              <a:t>Tosello</a:t>
            </a:r>
            <a:r>
              <a:rPr lang="en-GB" sz="1800" dirty="0" smtClean="0"/>
              <a:t>, IFREMER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Line 2"/>
          <p:cNvSpPr>
            <a:spLocks noChangeShapeType="1"/>
          </p:cNvSpPr>
          <p:nvPr/>
        </p:nvSpPr>
        <p:spPr bwMode="auto">
          <a:xfrm>
            <a:off x="6948488" y="1268413"/>
            <a:ext cx="0" cy="5589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59" name="AutoShape 3"/>
          <p:cNvSpPr>
            <a:spLocks noChangeArrowheads="1"/>
          </p:cNvSpPr>
          <p:nvPr/>
        </p:nvSpPr>
        <p:spPr bwMode="auto">
          <a:xfrm>
            <a:off x="7596188" y="2781300"/>
            <a:ext cx="719137" cy="720725"/>
          </a:xfrm>
          <a:prstGeom prst="can">
            <a:avLst>
              <a:gd name="adj" fmla="val 25055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34" charset="0"/>
              </a:rPr>
              <a:t>CDI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 rot="16200000">
            <a:off x="6503194" y="3732014"/>
            <a:ext cx="4349750" cy="287338"/>
          </a:xfrm>
          <a:prstGeom prst="rect">
            <a:avLst/>
          </a:prstGeom>
          <a:solidFill>
            <a:srgbClr val="A3D1FB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en-GB" sz="1600">
                <a:solidFill>
                  <a:schemeClr val="accent2"/>
                </a:solidFill>
                <a:latin typeface="Helvetica" pitchFamily="34" charset="0"/>
              </a:rPr>
              <a:t>SEADATANET  </a:t>
            </a:r>
          </a:p>
          <a:p>
            <a:r>
              <a:rPr lang="en-GB" sz="1600">
                <a:solidFill>
                  <a:schemeClr val="accent2"/>
                </a:solidFill>
                <a:latin typeface="Helvetica" pitchFamily="34" charset="0"/>
              </a:rPr>
              <a:t>             PORTAL</a:t>
            </a:r>
          </a:p>
        </p:txBody>
      </p:sp>
      <p:sp>
        <p:nvSpPr>
          <p:cNvPr id="275462" name="Line 6"/>
          <p:cNvSpPr>
            <a:spLocks noChangeShapeType="1"/>
          </p:cNvSpPr>
          <p:nvPr/>
        </p:nvSpPr>
        <p:spPr bwMode="auto">
          <a:xfrm>
            <a:off x="8388350" y="2781896"/>
            <a:ext cx="1444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8388350" y="3574058"/>
            <a:ext cx="1444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>
            <a:off x="8388350" y="4437658"/>
            <a:ext cx="1444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8388350" y="5229821"/>
            <a:ext cx="1444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67" name="AutoShape 11"/>
          <p:cNvSpPr>
            <a:spLocks noChangeArrowheads="1"/>
          </p:cNvSpPr>
          <p:nvPr/>
        </p:nvSpPr>
        <p:spPr bwMode="auto">
          <a:xfrm>
            <a:off x="2268538" y="2060575"/>
            <a:ext cx="792162" cy="1006475"/>
          </a:xfrm>
          <a:prstGeom prst="can">
            <a:avLst>
              <a:gd name="adj" fmla="val 31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tx2"/>
                </a:solidFill>
                <a:latin typeface="Helvetica" pitchFamily="34" charset="0"/>
              </a:rPr>
              <a:t>Metadata </a:t>
            </a:r>
          </a:p>
          <a:p>
            <a:pPr algn="ctr"/>
            <a:r>
              <a:rPr lang="en-US" sz="1200">
                <a:solidFill>
                  <a:schemeClr val="tx2"/>
                </a:solidFill>
                <a:latin typeface="Helvetica" pitchFamily="34" charset="0"/>
              </a:rPr>
              <a:t>in </a:t>
            </a:r>
          </a:p>
          <a:p>
            <a:pPr algn="ctr"/>
            <a:r>
              <a:rPr lang="en-US" sz="1200">
                <a:solidFill>
                  <a:schemeClr val="tx2"/>
                </a:solidFill>
                <a:latin typeface="Helvetica" pitchFamily="34" charset="0"/>
              </a:rPr>
              <a:t>Database </a:t>
            </a:r>
          </a:p>
        </p:txBody>
      </p:sp>
      <p:sp>
        <p:nvSpPr>
          <p:cNvPr id="275468" name="AutoShape 12"/>
          <p:cNvSpPr>
            <a:spLocks noChangeArrowheads="1"/>
          </p:cNvSpPr>
          <p:nvPr/>
        </p:nvSpPr>
        <p:spPr bwMode="auto">
          <a:xfrm>
            <a:off x="466725" y="4941888"/>
            <a:ext cx="792163" cy="574675"/>
          </a:xfrm>
          <a:prstGeom prst="foldedCorner">
            <a:avLst>
              <a:gd name="adj" fmla="val 12500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34" charset="0"/>
              </a:rPr>
              <a:t>Navigation</a:t>
            </a:r>
            <a:br>
              <a:rPr lang="en-US" sz="1200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file</a:t>
            </a:r>
            <a:endParaRPr lang="en-US" sz="12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75469" name="AutoShape 13"/>
          <p:cNvSpPr>
            <a:spLocks noChangeArrowheads="1"/>
          </p:cNvSpPr>
          <p:nvPr/>
        </p:nvSpPr>
        <p:spPr bwMode="auto">
          <a:xfrm>
            <a:off x="611188" y="2276475"/>
            <a:ext cx="874712" cy="554038"/>
          </a:xfrm>
          <a:prstGeom prst="foldedCorner">
            <a:avLst>
              <a:gd name="adj" fmla="val 12500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34" charset="0"/>
              </a:rPr>
              <a:t>Metadata 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itchFamily="34" charset="0"/>
              </a:rPr>
              <a:t>Input</a:t>
            </a: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4643437" y="42799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009900"/>
                </a:solidFill>
                <a:latin typeface="Helvetica" pitchFamily="34" charset="0"/>
              </a:rPr>
              <a:t>Insertion in pre-existing CDI files </a:t>
            </a:r>
          </a:p>
        </p:txBody>
      </p:sp>
      <p:sp>
        <p:nvSpPr>
          <p:cNvPr id="275471" name="AutoShape 15"/>
          <p:cNvSpPr>
            <a:spLocks noChangeArrowheads="1"/>
          </p:cNvSpPr>
          <p:nvPr/>
        </p:nvSpPr>
        <p:spPr bwMode="auto">
          <a:xfrm>
            <a:off x="1403350" y="5157788"/>
            <a:ext cx="565150" cy="215900"/>
          </a:xfrm>
          <a:prstGeom prst="rightArrow">
            <a:avLst>
              <a:gd name="adj1" fmla="val 50000"/>
              <a:gd name="adj2" fmla="val 654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2" name="AutoShape 16"/>
          <p:cNvSpPr>
            <a:spLocks noChangeArrowheads="1"/>
          </p:cNvSpPr>
          <p:nvPr/>
        </p:nvSpPr>
        <p:spPr bwMode="auto">
          <a:xfrm>
            <a:off x="1547813" y="2492375"/>
            <a:ext cx="565150" cy="215900"/>
          </a:xfrm>
          <a:prstGeom prst="rightArrow">
            <a:avLst>
              <a:gd name="adj1" fmla="val 50000"/>
              <a:gd name="adj2" fmla="val 654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6011863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74" name="Line 18"/>
          <p:cNvSpPr>
            <a:spLocks noChangeShapeType="1"/>
          </p:cNvSpPr>
          <p:nvPr/>
        </p:nvSpPr>
        <p:spPr bwMode="auto">
          <a:xfrm>
            <a:off x="6084888" y="2708275"/>
            <a:ext cx="0" cy="122555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75" name="AutoShape 19"/>
          <p:cNvSpPr>
            <a:spLocks noChangeArrowheads="1"/>
          </p:cNvSpPr>
          <p:nvPr/>
        </p:nvSpPr>
        <p:spPr bwMode="auto">
          <a:xfrm>
            <a:off x="5724525" y="2205038"/>
            <a:ext cx="1081088" cy="1049337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Helvetica" pitchFamily="34" charset="0"/>
              </a:rPr>
              <a:t>XML</a:t>
            </a:r>
          </a:p>
          <a:p>
            <a:pPr algn="ctr"/>
            <a:r>
              <a:rPr lang="en-US" sz="1200">
                <a:latin typeface="Helvetica" pitchFamily="34" charset="0"/>
              </a:rPr>
              <a:t> Metadata</a:t>
            </a:r>
          </a:p>
          <a:p>
            <a:pPr algn="ctr"/>
            <a:r>
              <a:rPr lang="en-US" sz="1200">
                <a:latin typeface="Helvetica" pitchFamily="34" charset="0"/>
              </a:rPr>
              <a:t>Files</a:t>
            </a:r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 flipH="1">
            <a:off x="7235825" y="3068638"/>
            <a:ext cx="0" cy="1800225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>
            <a:off x="7237413" y="3141663"/>
            <a:ext cx="360362" cy="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78" name="Line 22"/>
          <p:cNvSpPr>
            <a:spLocks noChangeShapeType="1"/>
          </p:cNvSpPr>
          <p:nvPr/>
        </p:nvSpPr>
        <p:spPr bwMode="auto">
          <a:xfrm>
            <a:off x="7237413" y="4868863"/>
            <a:ext cx="360362" cy="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79" name="Line 23"/>
          <p:cNvSpPr>
            <a:spLocks noChangeShapeType="1"/>
          </p:cNvSpPr>
          <p:nvPr/>
        </p:nvSpPr>
        <p:spPr bwMode="auto">
          <a:xfrm>
            <a:off x="6084888" y="3933825"/>
            <a:ext cx="1150937" cy="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80" name="Text Box 24"/>
          <p:cNvSpPr txBox="1">
            <a:spLocks noChangeArrowheads="1"/>
          </p:cNvSpPr>
          <p:nvPr/>
        </p:nvSpPr>
        <p:spPr bwMode="auto">
          <a:xfrm>
            <a:off x="4140200" y="2133600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CC0099"/>
                </a:solidFill>
                <a:latin typeface="Helvetica" pitchFamily="34" charset="0"/>
              </a:rPr>
              <a:t>MIKADO</a:t>
            </a:r>
          </a:p>
        </p:txBody>
      </p:sp>
      <p:sp>
        <p:nvSpPr>
          <p:cNvPr id="275481" name="Line 25"/>
          <p:cNvSpPr>
            <a:spLocks noChangeShapeType="1"/>
          </p:cNvSpPr>
          <p:nvPr/>
        </p:nvSpPr>
        <p:spPr bwMode="auto">
          <a:xfrm>
            <a:off x="3132138" y="2636838"/>
            <a:ext cx="2519362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84" name="Line 28"/>
          <p:cNvSpPr>
            <a:spLocks noChangeShapeType="1"/>
          </p:cNvSpPr>
          <p:nvPr/>
        </p:nvSpPr>
        <p:spPr bwMode="auto">
          <a:xfrm flipV="1">
            <a:off x="2700338" y="3141662"/>
            <a:ext cx="0" cy="1871513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1979613" y="5084763"/>
            <a:ext cx="1655762" cy="37623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rgbClr val="009900"/>
                </a:solidFill>
                <a:latin typeface="Helvetica" pitchFamily="34" charset="0"/>
              </a:rPr>
              <a:t>Ends&amp;Bends</a:t>
            </a:r>
          </a:p>
        </p:txBody>
      </p:sp>
      <p:sp>
        <p:nvSpPr>
          <p:cNvPr id="275486" name="Line 30"/>
          <p:cNvSpPr>
            <a:spLocks noChangeShapeType="1"/>
          </p:cNvSpPr>
          <p:nvPr/>
        </p:nvSpPr>
        <p:spPr bwMode="auto">
          <a:xfrm flipV="1">
            <a:off x="3707904" y="3141663"/>
            <a:ext cx="1943596" cy="18715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75487" name="Text Box 31"/>
          <p:cNvSpPr txBox="1">
            <a:spLocks noChangeArrowheads="1"/>
          </p:cNvSpPr>
          <p:nvPr/>
        </p:nvSpPr>
        <p:spPr bwMode="auto">
          <a:xfrm>
            <a:off x="468313" y="3716338"/>
            <a:ext cx="20891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009900"/>
                </a:solidFill>
                <a:latin typeface="Helvetica" pitchFamily="34" charset="0"/>
              </a:rPr>
              <a:t>Insertion in metadata</a:t>
            </a:r>
            <a:br>
              <a:rPr lang="en-GB" sz="1200" dirty="0">
                <a:solidFill>
                  <a:srgbClr val="009900"/>
                </a:solidFill>
                <a:latin typeface="Helvetica" pitchFamily="34" charset="0"/>
              </a:rPr>
            </a:br>
            <a:r>
              <a:rPr lang="en-GB" sz="1200" dirty="0">
                <a:solidFill>
                  <a:srgbClr val="009900"/>
                </a:solidFill>
                <a:latin typeface="Helvetica" pitchFamily="34" charset="0"/>
              </a:rPr>
              <a:t>database prior CDI generation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7596187" y="4508500"/>
            <a:ext cx="719137" cy="720725"/>
          </a:xfrm>
          <a:prstGeom prst="can">
            <a:avLst>
              <a:gd name="adj" fmla="val 25055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 pitchFamily="34" charset="0"/>
              </a:rPr>
              <a:t>CSR</a:t>
            </a:r>
            <a:endParaRPr lang="en-US" sz="12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5900"/>
            <a:ext cx="8137525" cy="649288"/>
          </a:xfrm>
        </p:spPr>
        <p:txBody>
          <a:bodyPr/>
          <a:lstStyle/>
          <a:p>
            <a:r>
              <a:rPr lang="en-US" dirty="0" err="1"/>
              <a:t>Ends&amp;Bends</a:t>
            </a:r>
            <a:r>
              <a:rPr lang="en-US" dirty="0"/>
              <a:t> – Usage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475"/>
            <a:ext cx="8352928" cy="4105275"/>
          </a:xfrm>
          <a:noFill/>
          <a:ln/>
        </p:spPr>
        <p:txBody>
          <a:bodyPr/>
          <a:lstStyle/>
          <a:p>
            <a:r>
              <a:rPr lang="en-US" sz="2000" b="1" dirty="0" smtClean="0"/>
              <a:t>4 </a:t>
            </a:r>
            <a:r>
              <a:rPr lang="en-US" sz="2000" b="1" dirty="0"/>
              <a:t>STEPS 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519D"/>
                </a:solidFill>
              </a:rPr>
              <a:t>Define </a:t>
            </a:r>
            <a:r>
              <a:rPr lang="en-US" sz="2200" dirty="0">
                <a:solidFill>
                  <a:srgbClr val="00519D"/>
                </a:solidFill>
              </a:rPr>
              <a:t>the input file and its </a:t>
            </a:r>
            <a:r>
              <a:rPr lang="en-US" sz="2200" dirty="0" smtClean="0">
                <a:solidFill>
                  <a:srgbClr val="00519D"/>
                </a:solidFill>
              </a:rPr>
              <a:t>format, </a:t>
            </a:r>
            <a:r>
              <a:rPr lang="en-US" sz="2200" dirty="0">
                <a:solidFill>
                  <a:srgbClr val="00519D"/>
                </a:solidFill>
              </a:rPr>
              <a:t>some user’s inputs are mandatory to read the file </a:t>
            </a:r>
            <a:r>
              <a:rPr lang="en-US" sz="2200" dirty="0" smtClean="0">
                <a:solidFill>
                  <a:srgbClr val="00519D"/>
                </a:solidFill>
              </a:rPr>
              <a:t>e.g</a:t>
            </a:r>
            <a:r>
              <a:rPr lang="en-US" sz="2200" dirty="0">
                <a:solidFill>
                  <a:srgbClr val="00519D"/>
                </a:solidFill>
              </a:rPr>
              <a:t>. column for latitude, column for longitude, … in case of </a:t>
            </a:r>
            <a:r>
              <a:rPr lang="en-US" sz="2200" dirty="0" smtClean="0">
                <a:solidFill>
                  <a:srgbClr val="00519D"/>
                </a:solidFill>
              </a:rPr>
              <a:t>CSV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519D"/>
                </a:solidFill>
              </a:rPr>
              <a:t>Launch </a:t>
            </a:r>
            <a:r>
              <a:rPr lang="en-US" sz="2200" dirty="0">
                <a:solidFill>
                  <a:srgbClr val="00519D"/>
                </a:solidFill>
              </a:rPr>
              <a:t>the sub setting </a:t>
            </a:r>
            <a:r>
              <a:rPr lang="en-US" sz="2200" dirty="0" smtClean="0">
                <a:solidFill>
                  <a:srgbClr val="00519D"/>
                </a:solidFill>
              </a:rPr>
              <a:t>process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519D"/>
                </a:solidFill>
              </a:rPr>
              <a:t>Control </a:t>
            </a:r>
            <a:r>
              <a:rPr lang="en-US" sz="2200" dirty="0">
                <a:solidFill>
                  <a:srgbClr val="00519D"/>
                </a:solidFill>
              </a:rPr>
              <a:t>the result (accuracy, </a:t>
            </a:r>
            <a:r>
              <a:rPr lang="en-US" sz="2200" dirty="0" smtClean="0">
                <a:solidFill>
                  <a:srgbClr val="00519D"/>
                </a:solidFill>
              </a:rPr>
              <a:t>number of </a:t>
            </a:r>
            <a:r>
              <a:rPr lang="en-US" sz="2200" dirty="0">
                <a:solidFill>
                  <a:srgbClr val="00519D"/>
                </a:solidFill>
              </a:rPr>
              <a:t>kept points, </a:t>
            </a:r>
            <a:r>
              <a:rPr lang="en-US" sz="2200" dirty="0" smtClean="0">
                <a:solidFill>
                  <a:srgbClr val="00519D"/>
                </a:solidFill>
              </a:rPr>
              <a:t>map)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519D"/>
                </a:solidFill>
              </a:rPr>
              <a:t>Save </a:t>
            </a:r>
            <a:r>
              <a:rPr lang="en-US" sz="2200" dirty="0">
                <a:solidFill>
                  <a:srgbClr val="00519D"/>
                </a:solidFill>
              </a:rPr>
              <a:t>the result in an output file </a:t>
            </a:r>
            <a:r>
              <a:rPr lang="en-US" sz="2200" dirty="0" smtClean="0">
                <a:solidFill>
                  <a:srgbClr val="00519D"/>
                </a:solidFill>
              </a:rPr>
              <a:t>(choosing the </a:t>
            </a:r>
            <a:r>
              <a:rPr lang="en-US" sz="2200" dirty="0">
                <a:solidFill>
                  <a:srgbClr val="00519D"/>
                </a:solidFill>
              </a:rPr>
              <a:t>output file format)</a:t>
            </a:r>
          </a:p>
          <a:p>
            <a:pPr>
              <a:buFontTx/>
              <a:buChar char="•"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74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40768"/>
            <a:ext cx="7488238" cy="574948"/>
          </a:xfrm>
        </p:spPr>
        <p:txBody>
          <a:bodyPr/>
          <a:lstStyle/>
          <a:p>
            <a:r>
              <a:rPr lang="en-US" sz="2800" dirty="0"/>
              <a:t>Example : Generation from CSV </a:t>
            </a:r>
            <a:r>
              <a:rPr lang="en-US" sz="2800" dirty="0" smtClean="0"/>
              <a:t>file</a:t>
            </a:r>
            <a:endParaRPr lang="en-US" sz="2000" i="1" dirty="0"/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6" y="2075136"/>
            <a:ext cx="7962900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4" name="Oval 4"/>
          <p:cNvSpPr>
            <a:spLocks noChangeArrowheads="1"/>
          </p:cNvSpPr>
          <p:nvPr/>
        </p:nvSpPr>
        <p:spPr bwMode="auto">
          <a:xfrm>
            <a:off x="2268661" y="5085036"/>
            <a:ext cx="576263" cy="217487"/>
          </a:xfrm>
          <a:prstGeom prst="ellipse">
            <a:avLst/>
          </a:prstGeom>
          <a:noFill/>
          <a:ln w="38100">
            <a:solidFill>
              <a:srgbClr val="00A7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5" name="Line 5"/>
          <p:cNvSpPr>
            <a:spLocks noChangeShapeType="1"/>
          </p:cNvSpPr>
          <p:nvPr/>
        </p:nvSpPr>
        <p:spPr bwMode="auto">
          <a:xfrm flipH="1">
            <a:off x="2629024" y="2492648"/>
            <a:ext cx="4392612" cy="2592388"/>
          </a:xfrm>
          <a:prstGeom prst="line">
            <a:avLst/>
          </a:prstGeom>
          <a:noFill/>
          <a:ln w="28575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1606" name="Oval 6"/>
          <p:cNvSpPr>
            <a:spLocks noChangeArrowheads="1"/>
          </p:cNvSpPr>
          <p:nvPr/>
        </p:nvSpPr>
        <p:spPr bwMode="auto">
          <a:xfrm>
            <a:off x="2771899" y="5373961"/>
            <a:ext cx="576262" cy="217487"/>
          </a:xfrm>
          <a:prstGeom prst="ellipse">
            <a:avLst/>
          </a:prstGeom>
          <a:noFill/>
          <a:ln w="38100">
            <a:solidFill>
              <a:srgbClr val="00A7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7" name="Oval 7"/>
          <p:cNvSpPr>
            <a:spLocks noChangeArrowheads="1"/>
          </p:cNvSpPr>
          <p:nvPr/>
        </p:nvSpPr>
        <p:spPr bwMode="auto">
          <a:xfrm>
            <a:off x="3492624" y="5589861"/>
            <a:ext cx="865187" cy="215900"/>
          </a:xfrm>
          <a:prstGeom prst="ellipse">
            <a:avLst/>
          </a:prstGeom>
          <a:noFill/>
          <a:ln w="38100">
            <a:solidFill>
              <a:srgbClr val="00A7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8" name="Oval 8"/>
          <p:cNvSpPr>
            <a:spLocks noChangeArrowheads="1"/>
          </p:cNvSpPr>
          <p:nvPr/>
        </p:nvSpPr>
        <p:spPr bwMode="auto">
          <a:xfrm>
            <a:off x="4140324" y="5661298"/>
            <a:ext cx="936625" cy="287338"/>
          </a:xfrm>
          <a:prstGeom prst="ellipse">
            <a:avLst/>
          </a:prstGeom>
          <a:noFill/>
          <a:ln w="38100">
            <a:solidFill>
              <a:srgbClr val="00A7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9" name="Line 9"/>
          <p:cNvSpPr>
            <a:spLocks noChangeShapeType="1"/>
          </p:cNvSpPr>
          <p:nvPr/>
        </p:nvSpPr>
        <p:spPr bwMode="auto">
          <a:xfrm flipH="1">
            <a:off x="3132261" y="3068911"/>
            <a:ext cx="3960813" cy="2305050"/>
          </a:xfrm>
          <a:prstGeom prst="line">
            <a:avLst/>
          </a:prstGeom>
          <a:noFill/>
          <a:ln w="28575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 flipH="1">
            <a:off x="3995861" y="3861073"/>
            <a:ext cx="3025775" cy="1728788"/>
          </a:xfrm>
          <a:prstGeom prst="line">
            <a:avLst/>
          </a:prstGeom>
          <a:noFill/>
          <a:ln w="28575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1611" name="Line 11"/>
          <p:cNvSpPr>
            <a:spLocks noChangeShapeType="1"/>
          </p:cNvSpPr>
          <p:nvPr/>
        </p:nvSpPr>
        <p:spPr bwMode="auto">
          <a:xfrm flipH="1">
            <a:off x="4861049" y="4510361"/>
            <a:ext cx="2160587" cy="1150937"/>
          </a:xfrm>
          <a:prstGeom prst="line">
            <a:avLst/>
          </a:prstGeom>
          <a:noFill/>
          <a:ln w="28575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7056561" y="227674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Date : YYMMDD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7093074" y="2853011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Time : HH24MISS</a:t>
            </a:r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6913686" y="3573736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Latitude : +</a:t>
            </a:r>
            <a:r>
              <a:rPr lang="en-US" sz="1400" dirty="0" err="1">
                <a:solidFill>
                  <a:srgbClr val="00A7E5"/>
                </a:solidFill>
              </a:rPr>
              <a:t>DD.ddddd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6877174" y="4221436"/>
            <a:ext cx="251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Longitude : +</a:t>
            </a:r>
            <a:r>
              <a:rPr lang="en-US" sz="1400" dirty="0" err="1">
                <a:solidFill>
                  <a:srgbClr val="00A7E5"/>
                </a:solidFill>
              </a:rPr>
              <a:t>DDD.ddddd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281616" name="AutoShape 16"/>
          <p:cNvSpPr>
            <a:spLocks/>
          </p:cNvSpPr>
          <p:nvPr/>
        </p:nvSpPr>
        <p:spPr bwMode="auto">
          <a:xfrm>
            <a:off x="684336" y="2060848"/>
            <a:ext cx="288925" cy="3024188"/>
          </a:xfrm>
          <a:prstGeom prst="leftBrace">
            <a:avLst>
              <a:gd name="adj1" fmla="val 87225"/>
              <a:gd name="adj2" fmla="val 50000"/>
            </a:avLst>
          </a:prstGeom>
          <a:noFill/>
          <a:ln w="38100">
            <a:solidFill>
              <a:srgbClr val="00A7E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A7E5"/>
              </a:solidFill>
            </a:endParaRPr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-71314" y="3213373"/>
            <a:ext cx="8270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Header</a:t>
            </a:r>
            <a:br>
              <a:rPr lang="en-US" sz="1400" dirty="0">
                <a:solidFill>
                  <a:srgbClr val="00A7E5"/>
                </a:solidFill>
              </a:rPr>
            </a:br>
            <a:r>
              <a:rPr lang="en-US" sz="1400" dirty="0">
                <a:solidFill>
                  <a:srgbClr val="00A7E5"/>
                </a:solidFill>
              </a:rPr>
              <a:t>to be</a:t>
            </a:r>
            <a:br>
              <a:rPr lang="en-US" sz="1400" dirty="0">
                <a:solidFill>
                  <a:srgbClr val="00A7E5"/>
                </a:solidFill>
              </a:rPr>
            </a:br>
            <a:r>
              <a:rPr lang="en-US" sz="1400" dirty="0">
                <a:solidFill>
                  <a:srgbClr val="00A7E5"/>
                </a:solidFill>
              </a:rPr>
              <a:t>skipped</a:t>
            </a:r>
          </a:p>
        </p:txBody>
      </p:sp>
    </p:spTree>
    <p:extLst>
      <p:ext uri="{BB962C8B-B14F-4D97-AF65-F5344CB8AC3E}">
        <p14:creationId xmlns:p14="http://schemas.microsoft.com/office/powerpoint/2010/main" val="19734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0 : Run </a:t>
            </a:r>
            <a:r>
              <a:rPr lang="en-US" sz="2800" dirty="0" err="1" smtClean="0"/>
              <a:t>Ends&amp;Bends</a:t>
            </a:r>
            <a:r>
              <a:rPr lang="en-US" sz="2800" dirty="0" smtClean="0"/>
              <a:t> Software</a:t>
            </a:r>
            <a:endParaRPr lang="en-US" sz="2800" dirty="0"/>
          </a:p>
        </p:txBody>
      </p:sp>
      <p:pic>
        <p:nvPicPr>
          <p:cNvPr id="2" name="Image 1" descr="Ends &amp; Bends algorithm - SISM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5036" r="880" b="1135"/>
          <a:stretch/>
        </p:blipFill>
        <p:spPr>
          <a:xfrm>
            <a:off x="1475656" y="2092089"/>
            <a:ext cx="5904656" cy="41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124272"/>
            <a:ext cx="8686977" cy="792560"/>
          </a:xfrm>
        </p:spPr>
        <p:txBody>
          <a:bodyPr/>
          <a:lstStyle/>
          <a:p>
            <a:r>
              <a:rPr lang="en-US" sz="2800" dirty="0"/>
              <a:t>Step </a:t>
            </a:r>
            <a:r>
              <a:rPr lang="en-US" sz="2800" dirty="0" smtClean="0"/>
              <a:t>1a – Open the input file</a:t>
            </a:r>
            <a:endParaRPr lang="en-US" sz="2800" dirty="0"/>
          </a:p>
        </p:txBody>
      </p:sp>
      <p:pic>
        <p:nvPicPr>
          <p:cNvPr id="27" name="Image 26" descr="Ends &amp; Bends algorithm - SISM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5036" r="1430" b="1843"/>
          <a:stretch/>
        </p:blipFill>
        <p:spPr>
          <a:xfrm>
            <a:off x="1259632" y="1851808"/>
            <a:ext cx="5851382" cy="411398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352752" y="2122983"/>
            <a:ext cx="1512169" cy="489672"/>
          </a:xfrm>
          <a:prstGeom prst="ellipse">
            <a:avLst/>
          </a:prstGeom>
          <a:noFill/>
          <a:ln>
            <a:solidFill>
              <a:srgbClr val="00A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735796" y="6391200"/>
            <a:ext cx="2916324" cy="350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124272"/>
            <a:ext cx="8686977" cy="792560"/>
          </a:xfrm>
        </p:spPr>
        <p:txBody>
          <a:bodyPr/>
          <a:lstStyle/>
          <a:p>
            <a:r>
              <a:rPr lang="en-US" sz="2800" dirty="0"/>
              <a:t>Step </a:t>
            </a:r>
            <a:r>
              <a:rPr lang="en-US" sz="2800" dirty="0" smtClean="0"/>
              <a:t>1b - Define the input format (ex: CSV)</a:t>
            </a:r>
            <a:endParaRPr lang="en-US" sz="2800" dirty="0"/>
          </a:p>
        </p:txBody>
      </p:sp>
      <p:pic>
        <p:nvPicPr>
          <p:cNvPr id="2" name="Image 1" descr="Input navigation fi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4450" r="1606" b="1142"/>
          <a:stretch/>
        </p:blipFill>
        <p:spPr>
          <a:xfrm>
            <a:off x="4139952" y="1912732"/>
            <a:ext cx="4150474" cy="4900644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07904" y="2122983"/>
            <a:ext cx="432048" cy="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55776" y="1969095"/>
            <a:ext cx="12241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File format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51720" y="2761183"/>
            <a:ext cx="1692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Filter on date/time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1520" y="3265239"/>
            <a:ext cx="35283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A7E5"/>
                </a:solidFill>
              </a:rPr>
              <a:t>First data line number (to skip the header)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63689" y="3625279"/>
            <a:ext cx="19442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A7E5"/>
                </a:solidFill>
              </a:rPr>
              <a:t>Last data line number 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505586" y="3923183"/>
            <a:ext cx="2264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Filter on parameter value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95736" y="6083423"/>
            <a:ext cx="14401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Input file </a:t>
            </a:r>
            <a:r>
              <a:rPr lang="en-US" sz="1400" dirty="0" smtClean="0">
                <a:solidFill>
                  <a:srgbClr val="00A7E5"/>
                </a:solidFill>
              </a:rPr>
              <a:t>name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51380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A7E5"/>
                </a:solidFill>
              </a:rPr>
              <a:t>Column numbers and formats </a:t>
            </a:r>
            <a:r>
              <a:rPr lang="en-US" sz="1400" dirty="0" smtClean="0">
                <a:solidFill>
                  <a:srgbClr val="00A7E5"/>
                </a:solidFill>
              </a:rPr>
              <a:t>for date</a:t>
            </a:r>
            <a:r>
              <a:rPr lang="en-US" sz="1400" dirty="0">
                <a:solidFill>
                  <a:srgbClr val="00A7E5"/>
                </a:solidFill>
              </a:rPr>
              <a:t>, </a:t>
            </a:r>
            <a:r>
              <a:rPr lang="en-US" sz="1400" dirty="0" smtClean="0">
                <a:solidFill>
                  <a:srgbClr val="00A7E5"/>
                </a:solidFill>
              </a:rPr>
              <a:t>time</a:t>
            </a:r>
            <a:r>
              <a:rPr lang="en-US" sz="1400" dirty="0">
                <a:solidFill>
                  <a:srgbClr val="00A7E5"/>
                </a:solidFill>
              </a:rPr>
              <a:t>, </a:t>
            </a:r>
            <a:r>
              <a:rPr lang="en-US" sz="1400" dirty="0" smtClean="0">
                <a:solidFill>
                  <a:srgbClr val="00A7E5"/>
                </a:solidFill>
              </a:rPr>
              <a:t>latitude</a:t>
            </a:r>
            <a:r>
              <a:rPr lang="en-US" sz="1400" dirty="0">
                <a:solidFill>
                  <a:srgbClr val="00A7E5"/>
                </a:solidFill>
              </a:rPr>
              <a:t>, </a:t>
            </a:r>
            <a:r>
              <a:rPr lang="en-US" sz="1400" dirty="0" smtClean="0">
                <a:solidFill>
                  <a:srgbClr val="00A7E5"/>
                </a:solidFill>
              </a:rPr>
              <a:t>longitude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3707904" y="2924944"/>
            <a:ext cx="432048" cy="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3707904" y="3429000"/>
            <a:ext cx="432048" cy="72008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707904" y="3789040"/>
            <a:ext cx="432048" cy="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707904" y="4077072"/>
            <a:ext cx="432048" cy="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3703315" y="5399977"/>
            <a:ext cx="432048" cy="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635896" y="6237312"/>
            <a:ext cx="432048" cy="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600">
              <a:solidFill>
                <a:srgbClr val="00A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2019"/>
            <a:ext cx="8784976" cy="38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84313"/>
            <a:ext cx="8425061" cy="495300"/>
          </a:xfrm>
        </p:spPr>
        <p:txBody>
          <a:bodyPr/>
          <a:lstStyle/>
          <a:p>
            <a:r>
              <a:rPr lang="en-US" sz="2800" dirty="0"/>
              <a:t>Step </a:t>
            </a:r>
            <a:r>
              <a:rPr lang="en-US" sz="2800" dirty="0" smtClean="0"/>
              <a:t>1c </a:t>
            </a:r>
            <a:r>
              <a:rPr lang="en-US" sz="2800" dirty="0"/>
              <a:t>– </a:t>
            </a:r>
            <a:r>
              <a:rPr lang="en-US" sz="2800" dirty="0" smtClean="0"/>
              <a:t>Visualization of the input navigation file</a:t>
            </a:r>
            <a:endParaRPr lang="en-US" sz="2800" dirty="0"/>
          </a:p>
        </p:txBody>
      </p:sp>
      <p:sp>
        <p:nvSpPr>
          <p:cNvPr id="5" name="Ellipse 4"/>
          <p:cNvSpPr/>
          <p:nvPr/>
        </p:nvSpPr>
        <p:spPr>
          <a:xfrm>
            <a:off x="323528" y="3284984"/>
            <a:ext cx="1008112" cy="360040"/>
          </a:xfrm>
          <a:prstGeom prst="ellipse">
            <a:avLst/>
          </a:prstGeom>
          <a:noFill/>
          <a:ln>
            <a:solidFill>
              <a:srgbClr val="00A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48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2a </a:t>
            </a:r>
            <a:r>
              <a:rPr lang="en-US" dirty="0"/>
              <a:t>. </a:t>
            </a:r>
            <a:r>
              <a:rPr lang="en-US" sz="2800" dirty="0"/>
              <a:t>Launch</a:t>
            </a:r>
            <a:r>
              <a:rPr lang="en-US" dirty="0"/>
              <a:t> the sub-setting</a:t>
            </a:r>
          </a:p>
        </p:txBody>
      </p:sp>
      <p:pic>
        <p:nvPicPr>
          <p:cNvPr id="5" name="Image 4" descr="Ends &amp; Bends - [Input: ANTITHESIS.nvi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5675" r="896" b="1135"/>
          <a:stretch/>
        </p:blipFill>
        <p:spPr>
          <a:xfrm>
            <a:off x="1062355" y="2132856"/>
            <a:ext cx="6317958" cy="4512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1640" y="357301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ds &amp; Bends - [Input: ANTITHESIS.nvi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5198" r="896" b="1134"/>
          <a:stretch/>
        </p:blipFill>
        <p:spPr>
          <a:xfrm>
            <a:off x="1382232" y="2187642"/>
            <a:ext cx="6142096" cy="4409710"/>
          </a:xfrm>
          <a:prstGeom prst="rect">
            <a:avLst/>
          </a:prstGeom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2b </a:t>
            </a:r>
            <a:r>
              <a:rPr lang="en-US" dirty="0"/>
              <a:t>. </a:t>
            </a:r>
            <a:r>
              <a:rPr lang="en-US" sz="2800" dirty="0" smtClean="0"/>
              <a:t>Result of</a:t>
            </a:r>
            <a:r>
              <a:rPr lang="en-US" dirty="0" smtClean="0"/>
              <a:t> </a:t>
            </a:r>
            <a:r>
              <a:rPr lang="en-US" dirty="0"/>
              <a:t>the sub-setting</a:t>
            </a: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251520" y="2060575"/>
            <a:ext cx="889248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>
              <a:lnSpc>
                <a:spcPct val="105000"/>
              </a:lnSpc>
              <a:spcBef>
                <a:spcPct val="40000"/>
              </a:spcBef>
              <a:tabLst>
                <a:tab pos="179388" algn="l"/>
                <a:tab pos="1703388" algn="l"/>
              </a:tabLst>
            </a:pPr>
            <a:endParaRPr lang="en-US" sz="2100" b="0" dirty="0">
              <a:solidFill>
                <a:srgbClr val="5A5A5A"/>
              </a:solidFill>
              <a:latin typeface="Helvetica" pitchFamily="34" charset="0"/>
            </a:endParaRPr>
          </a:p>
        </p:txBody>
      </p:sp>
      <p:sp>
        <p:nvSpPr>
          <p:cNvPr id="286735" name="Text Box 15"/>
          <p:cNvSpPr txBox="1">
            <a:spLocks noChangeArrowheads="1"/>
          </p:cNvSpPr>
          <p:nvPr/>
        </p:nvSpPr>
        <p:spPr bwMode="auto">
          <a:xfrm>
            <a:off x="7174602" y="4296802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Error level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V="1">
            <a:off x="4356721" y="3501008"/>
            <a:ext cx="88666" cy="381588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3367427" y="3882596"/>
            <a:ext cx="1692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Number of points</a:t>
            </a:r>
            <a:br>
              <a:rPr lang="en-US" sz="1400" dirty="0">
                <a:solidFill>
                  <a:srgbClr val="00A7E5"/>
                </a:solidFill>
              </a:rPr>
            </a:br>
            <a:r>
              <a:rPr lang="en-US" sz="1400" dirty="0">
                <a:solidFill>
                  <a:srgbClr val="00A7E5"/>
                </a:solidFill>
              </a:rPr>
              <a:t>in input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 flipV="1">
            <a:off x="4697760" y="3500436"/>
            <a:ext cx="377726" cy="1152699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3708574" y="4653136"/>
            <a:ext cx="208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Model of optimization </a:t>
            </a:r>
            <a:r>
              <a:rPr lang="en-US" sz="1400" dirty="0" smtClean="0">
                <a:solidFill>
                  <a:srgbClr val="00A7E5"/>
                </a:solidFill>
              </a:rPr>
              <a:t>(can be changed)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5760161" y="4570829"/>
            <a:ext cx="12541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Number of points in output</a:t>
            </a:r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 flipH="1" flipV="1">
            <a:off x="5944884" y="3450533"/>
            <a:ext cx="287338" cy="1079500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6660273" y="3450533"/>
            <a:ext cx="708143" cy="846269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268413"/>
            <a:ext cx="7956550" cy="649287"/>
          </a:xfrm>
        </p:spPr>
        <p:txBody>
          <a:bodyPr/>
          <a:lstStyle/>
          <a:p>
            <a:r>
              <a:rPr lang="en-US" sz="2400" dirty="0"/>
              <a:t>Step </a:t>
            </a:r>
            <a:r>
              <a:rPr lang="en-US" sz="2400" dirty="0" smtClean="0"/>
              <a:t>3 </a:t>
            </a:r>
            <a:r>
              <a:rPr lang="en-US" sz="2400" dirty="0"/>
              <a:t>. Control and visualization of the result (map)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6"/>
          <a:stretch/>
        </p:blipFill>
        <p:spPr bwMode="auto">
          <a:xfrm>
            <a:off x="395537" y="2132856"/>
            <a:ext cx="5102702" cy="38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539553" y="3105821"/>
            <a:ext cx="1008112" cy="360040"/>
          </a:xfrm>
          <a:prstGeom prst="ellipse">
            <a:avLst/>
          </a:prstGeom>
          <a:noFill/>
          <a:ln>
            <a:solidFill>
              <a:srgbClr val="00A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132856"/>
            <a:ext cx="2880319" cy="38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5796137" y="4834013"/>
            <a:ext cx="122413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A7E5"/>
                </a:solidFill>
              </a:rPr>
              <a:t>Points </a:t>
            </a:r>
            <a:r>
              <a:rPr lang="en-US" sz="1400" dirty="0">
                <a:solidFill>
                  <a:srgbClr val="00A7E5"/>
                </a:solidFill>
              </a:rPr>
              <a:t>kept in </a:t>
            </a:r>
            <a:r>
              <a:rPr lang="en-US" sz="1400" dirty="0" smtClean="0">
                <a:solidFill>
                  <a:srgbClr val="00A7E5"/>
                </a:solidFill>
              </a:rPr>
              <a:t>output file</a:t>
            </a:r>
            <a:endParaRPr lang="en-US" sz="1400" dirty="0">
              <a:solidFill>
                <a:srgbClr val="00A7E5"/>
              </a:solidFill>
            </a:endParaRPr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 flipV="1">
            <a:off x="6408206" y="4617987"/>
            <a:ext cx="612068" cy="216023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7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84313"/>
            <a:ext cx="8281045" cy="495300"/>
          </a:xfrm>
        </p:spPr>
        <p:txBody>
          <a:bodyPr/>
          <a:lstStyle/>
          <a:p>
            <a:r>
              <a:rPr lang="fr-FR" sz="2800" dirty="0"/>
              <a:t>GML </a:t>
            </a:r>
            <a:r>
              <a:rPr lang="fr-FR" sz="2800" dirty="0" smtClean="0"/>
              <a:t>in CDI and CSR</a:t>
            </a:r>
            <a:endParaRPr lang="fr-FR" sz="2800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205038"/>
            <a:ext cx="7653337" cy="3959225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n-GB" sz="1800" dirty="0" smtClean="0"/>
              <a:t>GML = </a:t>
            </a:r>
            <a:r>
              <a:rPr lang="fr-FR" sz="1800" b="1" dirty="0" err="1"/>
              <a:t>Geography</a:t>
            </a:r>
            <a:r>
              <a:rPr lang="fr-FR" sz="1800" b="1" dirty="0"/>
              <a:t> </a:t>
            </a:r>
            <a:r>
              <a:rPr lang="fr-FR" sz="1800" b="1" dirty="0" err="1"/>
              <a:t>Markup</a:t>
            </a:r>
            <a:r>
              <a:rPr lang="fr-FR" sz="1800" b="1" dirty="0"/>
              <a:t> </a:t>
            </a:r>
            <a:r>
              <a:rPr lang="fr-FR" sz="1800" b="1" dirty="0" err="1" smtClean="0"/>
              <a:t>Language</a:t>
            </a:r>
            <a:endParaRPr lang="en-GB" sz="1800" dirty="0" smtClean="0"/>
          </a:p>
          <a:p>
            <a:pPr algn="just">
              <a:buFontTx/>
              <a:buChar char="•"/>
            </a:pPr>
            <a:r>
              <a:rPr lang="en-GB" sz="1800" dirty="0" smtClean="0"/>
              <a:t>To </a:t>
            </a:r>
            <a:r>
              <a:rPr lang="en-GB" sz="1800" dirty="0"/>
              <a:t>detail the geographical features of tracks and polygons in conformity with the real geographical </a:t>
            </a:r>
            <a:r>
              <a:rPr lang="en-GB" sz="1800" dirty="0" smtClean="0"/>
              <a:t>coverage</a:t>
            </a:r>
          </a:p>
          <a:p>
            <a:pPr algn="just">
              <a:buFontTx/>
              <a:buChar char="•"/>
            </a:pPr>
            <a:r>
              <a:rPr lang="en-GB" sz="1800" dirty="0" smtClean="0"/>
              <a:t>Thanks to position lists, GML allows to describe:</a:t>
            </a:r>
          </a:p>
          <a:p>
            <a:pPr lvl="1" algn="just">
              <a:buFontTx/>
              <a:buChar char="•"/>
            </a:pPr>
            <a:r>
              <a:rPr lang="en-GB" sz="1400" dirty="0" smtClean="0"/>
              <a:t>tracks </a:t>
            </a:r>
            <a:r>
              <a:rPr lang="en-GB" sz="1400" dirty="0" smtClean="0"/>
              <a:t>or surfaces </a:t>
            </a:r>
            <a:r>
              <a:rPr lang="en-GB" sz="1400" dirty="0" smtClean="0"/>
              <a:t>in CDI</a:t>
            </a:r>
          </a:p>
          <a:p>
            <a:pPr lvl="1" algn="just">
              <a:buFontTx/>
              <a:buChar char="•"/>
            </a:pPr>
            <a:r>
              <a:rPr lang="en-GB" sz="1400" dirty="0" smtClean="0"/>
              <a:t>Only tracks in CSR</a:t>
            </a:r>
            <a:endParaRPr lang="en-GB" sz="1400" dirty="0" smtClean="0"/>
          </a:p>
          <a:p>
            <a:pPr algn="just">
              <a:buFontTx/>
              <a:buChar char="•"/>
            </a:pPr>
            <a:r>
              <a:rPr lang="en-GB" sz="1800" dirty="0" smtClean="0"/>
              <a:t>In CDI, multiple </a:t>
            </a:r>
            <a:r>
              <a:rPr lang="en-GB" sz="1800" dirty="0"/>
              <a:t>points </a:t>
            </a:r>
            <a:r>
              <a:rPr lang="en-GB" sz="1800" dirty="0" smtClean="0"/>
              <a:t>are</a:t>
            </a:r>
            <a:r>
              <a:rPr lang="en-GB" sz="1800" dirty="0" smtClean="0"/>
              <a:t> not </a:t>
            </a:r>
            <a:r>
              <a:rPr lang="en-GB" sz="1800" dirty="0"/>
              <a:t>used, because each point  measurement is considered as object for an individual CDI record. The  location of a single measurement point is then already described by filling in  the Bounding Box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967549" y="4923555"/>
            <a:ext cx="7708907" cy="1601789"/>
            <a:chOff x="567" y="2931"/>
            <a:chExt cx="4856" cy="1009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4241" y="3339"/>
              <a:ext cx="363" cy="318"/>
            </a:xfrm>
            <a:prstGeom prst="octagon">
              <a:avLst>
                <a:gd name="adj" fmla="val 2928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rot="-2297410">
              <a:off x="2063" y="3521"/>
              <a:ext cx="408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617171">
              <a:off x="2199" y="3113"/>
              <a:ext cx="408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-2297410">
              <a:off x="2698" y="3158"/>
              <a:ext cx="408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567" y="3531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fr-FR" sz="1400" dirty="0"/>
                <a:t>POINT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882" y="3748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fr-FR" sz="1400"/>
                <a:t>LINE/MULTILIGNE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51" y="3748"/>
              <a:ext cx="17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fr-FR" sz="1400"/>
                <a:t>POLYGONE/MULTIPOLYGONE</a:t>
              </a: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4740" y="3022"/>
              <a:ext cx="363" cy="318"/>
            </a:xfrm>
            <a:prstGeom prst="octagon">
              <a:avLst>
                <a:gd name="adj" fmla="val 2928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3923" y="2931"/>
              <a:ext cx="363" cy="318"/>
            </a:xfrm>
            <a:prstGeom prst="octagon">
              <a:avLst>
                <a:gd name="adj" fmla="val 2928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748" y="3259"/>
              <a:ext cx="45" cy="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70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nds &amp; Bends - [Input: ANTITHESIS.nvi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5197" r="1015" b="1453"/>
          <a:stretch/>
        </p:blipFill>
        <p:spPr>
          <a:xfrm>
            <a:off x="899592" y="1972878"/>
            <a:ext cx="6588646" cy="4714221"/>
          </a:xfrm>
          <a:prstGeom prst="rect">
            <a:avLst/>
          </a:prstGeom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268413"/>
            <a:ext cx="7956550" cy="649287"/>
          </a:xfrm>
        </p:spPr>
        <p:txBody>
          <a:bodyPr/>
          <a:lstStyle/>
          <a:p>
            <a:r>
              <a:rPr lang="en-US" sz="2400" dirty="0"/>
              <a:t>Step </a:t>
            </a:r>
            <a:r>
              <a:rPr lang="en-US" sz="2400" dirty="0" smtClean="0"/>
              <a:t>4 </a:t>
            </a:r>
            <a:r>
              <a:rPr lang="en-US" sz="2400" dirty="0"/>
              <a:t>. Save the result (e.g. CDI record file)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1600" y="6021288"/>
            <a:ext cx="1584176" cy="665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9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268413"/>
            <a:ext cx="7956550" cy="649287"/>
          </a:xfrm>
        </p:spPr>
        <p:txBody>
          <a:bodyPr/>
          <a:lstStyle/>
          <a:p>
            <a:r>
              <a:rPr lang="en-US" sz="2400" dirty="0"/>
              <a:t>Step </a:t>
            </a:r>
            <a:r>
              <a:rPr lang="en-US" sz="2400" dirty="0" smtClean="0"/>
              <a:t>4 </a:t>
            </a:r>
            <a:r>
              <a:rPr lang="en-US" sz="2400" dirty="0"/>
              <a:t>. Save the result </a:t>
            </a:r>
            <a:r>
              <a:rPr lang="en-US" sz="2400" dirty="0" smtClean="0"/>
              <a:t>(in CDI or CSR XML file</a:t>
            </a:r>
            <a:r>
              <a:rPr lang="en-US" sz="2400" dirty="0"/>
              <a:t>)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6948488" y="220503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File Type</a:t>
            </a:r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7164388" y="3573463"/>
            <a:ext cx="1800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7E5"/>
                </a:solidFill>
              </a:rPr>
              <a:t>Insert GML into a pre-existing </a:t>
            </a:r>
            <a:r>
              <a:rPr lang="en-US" sz="1400" dirty="0" smtClean="0">
                <a:solidFill>
                  <a:srgbClr val="00A7E5"/>
                </a:solidFill>
              </a:rPr>
              <a:t>CDI or CSR ISO 19139 </a:t>
            </a:r>
            <a:r>
              <a:rPr lang="en-US" sz="1400" dirty="0">
                <a:solidFill>
                  <a:srgbClr val="00A7E5"/>
                </a:solidFill>
              </a:rPr>
              <a:t>XML file</a:t>
            </a:r>
          </a:p>
        </p:txBody>
      </p:sp>
      <p:pic>
        <p:nvPicPr>
          <p:cNvPr id="4" name="Image 3" descr="Output navigation fi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4012" r="1579" b="1101"/>
          <a:stretch/>
        </p:blipFill>
        <p:spPr>
          <a:xfrm>
            <a:off x="2483768" y="1996438"/>
            <a:ext cx="4048272" cy="4786102"/>
          </a:xfrm>
          <a:prstGeom prst="rect">
            <a:avLst/>
          </a:prstGeom>
        </p:spPr>
      </p:pic>
      <p:sp>
        <p:nvSpPr>
          <p:cNvPr id="288778" name="Line 10"/>
          <p:cNvSpPr>
            <a:spLocks noChangeShapeType="1"/>
          </p:cNvSpPr>
          <p:nvPr/>
        </p:nvSpPr>
        <p:spPr bwMode="auto">
          <a:xfrm flipH="1">
            <a:off x="4507904" y="4005263"/>
            <a:ext cx="2585046" cy="1727993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4507904" y="2205038"/>
            <a:ext cx="2440584" cy="179283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4652366" y="2924944"/>
            <a:ext cx="2440584" cy="1077776"/>
          </a:xfrm>
          <a:prstGeom prst="line">
            <a:avLst/>
          </a:prstGeom>
          <a:noFill/>
          <a:ln w="38100">
            <a:solidFill>
              <a:srgbClr val="00A7E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>
              <a:solidFill>
                <a:srgbClr val="00A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: « </a:t>
            </a:r>
            <a:r>
              <a:rPr lang="fr-FR" dirty="0" err="1" smtClean="0"/>
              <a:t>EndsandBends</a:t>
            </a:r>
            <a:r>
              <a:rPr lang="fr-FR" dirty="0" smtClean="0"/>
              <a:t> » </a:t>
            </a:r>
            <a:r>
              <a:rPr lang="fr-FR" dirty="0" err="1" smtClean="0"/>
              <a:t>folder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Follow</a:t>
            </a:r>
            <a:r>
              <a:rPr lang="fr-FR" dirty="0" smtClean="0"/>
              <a:t> the 4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navigation_ascii.csv : navigation file (CSV format)</a:t>
            </a:r>
          </a:p>
          <a:p>
            <a:pPr lvl="1"/>
            <a:r>
              <a:rPr lang="fr-FR" dirty="0" smtClean="0"/>
              <a:t>CSR_ISO19139_11010060_without_gml: CSR ISO 19139 XML file </a:t>
            </a:r>
            <a:r>
              <a:rPr lang="fr-FR" dirty="0" err="1" smtClean="0"/>
              <a:t>without</a:t>
            </a:r>
            <a:r>
              <a:rPr lang="fr-FR" smtClean="0"/>
              <a:t> GML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10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140323"/>
            <a:ext cx="8243888" cy="1008757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QUESTIONS?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480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485900"/>
            <a:ext cx="7777163" cy="649288"/>
          </a:xfrm>
        </p:spPr>
        <p:txBody>
          <a:bodyPr/>
          <a:lstStyle/>
          <a:p>
            <a:r>
              <a:rPr lang="fr-FR" sz="2800" dirty="0"/>
              <a:t>GML </a:t>
            </a:r>
            <a:r>
              <a:rPr lang="fr-FR" sz="2800" dirty="0" smtClean="0"/>
              <a:t>for </a:t>
            </a:r>
            <a:r>
              <a:rPr lang="fr-FR" sz="2800" dirty="0"/>
              <a:t>CDI </a:t>
            </a:r>
            <a:r>
              <a:rPr lang="fr-FR" sz="2800" dirty="0" smtClean="0"/>
              <a:t>and CSR – </a:t>
            </a:r>
            <a:r>
              <a:rPr lang="fr-FR" sz="2800" dirty="0"/>
              <a:t>Recommandation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797800" cy="4319587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n-GB" sz="1800" b="1" dirty="0" smtClean="0"/>
              <a:t>IMPORTANT</a:t>
            </a:r>
            <a:r>
              <a:rPr lang="en-GB" sz="1800" b="1" dirty="0"/>
              <a:t>: We strongly recommend you not to use your navigation files as position lists, but to subset them and to use only a</a:t>
            </a:r>
            <a:r>
              <a:rPr lang="en-GB" sz="1800" dirty="0"/>
              <a:t> </a:t>
            </a:r>
            <a:r>
              <a:rPr lang="en-GB" sz="1800" b="1" dirty="0"/>
              <a:t>reduced (but representative) part of them</a:t>
            </a:r>
            <a:r>
              <a:rPr lang="en-GB" sz="1800" b="1" dirty="0" smtClean="0"/>
              <a:t>.</a:t>
            </a:r>
            <a:endParaRPr lang="en-GB" sz="1800" b="1" dirty="0"/>
          </a:p>
          <a:p>
            <a:pPr lvl="1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en-GB" sz="1400" dirty="0" smtClean="0"/>
              <a:t>Typical </a:t>
            </a:r>
            <a:r>
              <a:rPr lang="en-GB" sz="1400" dirty="0"/>
              <a:t>navigation log files record more than one location / 10 seconds (ex : GPS outputs),</a:t>
            </a:r>
          </a:p>
          <a:p>
            <a:pPr lvl="1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en-GB" sz="1400" dirty="0"/>
              <a:t>Size of these navigation log files are not practical to be managed or visualized using standard GIS software or services (WMS, WFS,…)</a:t>
            </a:r>
          </a:p>
          <a:p>
            <a:pPr lvl="2" algn="just">
              <a:lnSpc>
                <a:spcPct val="95000"/>
              </a:lnSpc>
              <a:buFont typeface="Wingdings" pitchFamily="2" charset="2"/>
              <a:buChar char="è"/>
            </a:pPr>
            <a:r>
              <a:rPr lang="en-GB" sz="1600" b="1" dirty="0">
                <a:solidFill>
                  <a:srgbClr val="00A7E5"/>
                </a:solidFill>
                <a:sym typeface="Wingdings" pitchFamily="2" charset="2"/>
              </a:rPr>
              <a:t>Navigation log files must be subset, but sub setting must :</a:t>
            </a:r>
            <a:endParaRPr lang="en-GB" sz="1600" b="1" dirty="0">
              <a:solidFill>
                <a:srgbClr val="00A7E5"/>
              </a:solidFill>
            </a:endParaRPr>
          </a:p>
          <a:p>
            <a:pPr lvl="2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en-GB" sz="1600" dirty="0"/>
              <a:t>Keep the same geographical shape of the vessel route to allow accurate spatial queries</a:t>
            </a:r>
          </a:p>
          <a:p>
            <a:pPr lvl="2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en-GB" sz="1600" dirty="0"/>
              <a:t>Reduce significantly the number of geographical locations to preserve response time (e.g. 1000 points for one month of deep sea navigation,</a:t>
            </a:r>
            <a:br>
              <a:rPr lang="en-GB" sz="1600" dirty="0"/>
            </a:br>
            <a:r>
              <a:rPr lang="en-GB" sz="1600" dirty="0"/>
              <a:t> 1000 points for a week of inshore navigation)</a:t>
            </a:r>
          </a:p>
          <a:p>
            <a:pPr lvl="1" algn="just"/>
            <a:endParaRPr lang="en-GB" sz="1600" b="1" dirty="0"/>
          </a:p>
          <a:p>
            <a:pPr algn="just">
              <a:buFont typeface="Symbol" pitchFamily="18" charset="2"/>
              <a:buChar char=""/>
            </a:pPr>
            <a:r>
              <a:rPr lang="en-GB" sz="1600" b="1" dirty="0"/>
              <a:t>Use </a:t>
            </a:r>
            <a:r>
              <a:rPr lang="en-GB" sz="1600" b="1" dirty="0" err="1"/>
              <a:t>EndsAndBends</a:t>
            </a:r>
            <a:r>
              <a:rPr lang="en-GB" sz="1600" b="1" dirty="0"/>
              <a:t> software to reduce your position list (</a:t>
            </a:r>
            <a:r>
              <a:rPr lang="fr-FR" sz="1600" dirty="0" err="1"/>
              <a:t>algorithm</a:t>
            </a:r>
            <a:r>
              <a:rPr lang="fr-FR" sz="1600" dirty="0"/>
              <a:t> for </a:t>
            </a:r>
            <a:r>
              <a:rPr lang="fr-FR" sz="1600" dirty="0" err="1"/>
              <a:t>track</a:t>
            </a:r>
            <a:r>
              <a:rPr lang="fr-FR" sz="1600" dirty="0"/>
              <a:t> </a:t>
            </a:r>
            <a:r>
              <a:rPr lang="fr-FR" sz="1600" dirty="0" err="1"/>
              <a:t>schematisation</a:t>
            </a:r>
            <a:r>
              <a:rPr lang="fr-FR" sz="1600" dirty="0"/>
              <a:t>) </a:t>
            </a:r>
            <a:endParaRPr lang="en-GB" sz="1600" b="1" dirty="0"/>
          </a:p>
          <a:p>
            <a:pPr algn="just">
              <a:buFontTx/>
              <a:buChar char="•"/>
            </a:pPr>
            <a:endParaRPr lang="en-GB" sz="1500" b="1" dirty="0"/>
          </a:p>
          <a:p>
            <a:pPr lvl="1" algn="just"/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3880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795963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485900"/>
            <a:ext cx="7956550" cy="649288"/>
          </a:xfrm>
        </p:spPr>
        <p:txBody>
          <a:bodyPr/>
          <a:lstStyle/>
          <a:p>
            <a:r>
              <a:rPr lang="fr-FR" sz="2800" dirty="0"/>
              <a:t>GML </a:t>
            </a:r>
            <a:r>
              <a:rPr lang="fr-FR" sz="2800" dirty="0" smtClean="0"/>
              <a:t>in CDI/CSR </a:t>
            </a:r>
            <a:r>
              <a:rPr lang="fr-FR" sz="2800" dirty="0"/>
              <a:t>– MIKADO </a:t>
            </a:r>
            <a:r>
              <a:rPr lang="fr-FR" sz="2800" dirty="0" err="1"/>
              <a:t>manual</a:t>
            </a:r>
            <a:endParaRPr lang="fr-FR" sz="2800" dirty="0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700338" y="5068888"/>
            <a:ext cx="2447925" cy="143986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73" name="AutoShape 5"/>
          <p:cNvSpPr>
            <a:spLocks noChangeArrowheads="1"/>
          </p:cNvSpPr>
          <p:nvPr/>
        </p:nvSpPr>
        <p:spPr bwMode="auto">
          <a:xfrm rot="10800000" flipH="1">
            <a:off x="5148263" y="4852988"/>
            <a:ext cx="287337" cy="717550"/>
          </a:xfrm>
          <a:prstGeom prst="curvedLeftArrow">
            <a:avLst>
              <a:gd name="adj1" fmla="val 49945"/>
              <a:gd name="adj2" fmla="val 99890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867400" y="2420938"/>
            <a:ext cx="302577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 algn="just">
              <a:lnSpc>
                <a:spcPct val="105000"/>
              </a:lnSpc>
              <a:spcBef>
                <a:spcPct val="40000"/>
              </a:spcBef>
              <a:buFontTx/>
              <a:buChar char="•"/>
              <a:tabLst>
                <a:tab pos="179388" algn="l"/>
                <a:tab pos="1703388" algn="l"/>
              </a:tabLst>
            </a:pPr>
            <a:r>
              <a:rPr lang="en-GB" sz="1700" b="0" dirty="0">
                <a:solidFill>
                  <a:srgbClr val="5A5A5A"/>
                </a:solidFill>
                <a:latin typeface="Helvetica" pitchFamily="34" charset="0"/>
              </a:rPr>
              <a:t>Detailed description of the geographical location of each measurement point, track or area </a:t>
            </a:r>
          </a:p>
          <a:p>
            <a:pPr marL="182563" indent="-182563" algn="just">
              <a:lnSpc>
                <a:spcPct val="105000"/>
              </a:lnSpc>
              <a:spcBef>
                <a:spcPct val="40000"/>
              </a:spcBef>
              <a:buFontTx/>
              <a:buChar char="•"/>
              <a:tabLst>
                <a:tab pos="179388" algn="l"/>
                <a:tab pos="1703388" algn="l"/>
              </a:tabLst>
            </a:pPr>
            <a:r>
              <a:rPr lang="en-GB" sz="1700" b="0" dirty="0">
                <a:solidFill>
                  <a:srgbClr val="5A5A5A"/>
                </a:solidFill>
                <a:latin typeface="Helvetica" pitchFamily="34" charset="0"/>
              </a:rPr>
              <a:t>GML extension is represented by a table containing as many  lines as curves/surfaces</a:t>
            </a:r>
          </a:p>
          <a:p>
            <a:pPr marL="182563" indent="-182563" algn="just">
              <a:lnSpc>
                <a:spcPct val="105000"/>
              </a:lnSpc>
              <a:spcBef>
                <a:spcPct val="40000"/>
              </a:spcBef>
              <a:buFontTx/>
              <a:buChar char="•"/>
              <a:tabLst>
                <a:tab pos="179388" algn="l"/>
                <a:tab pos="1703388" algn="l"/>
              </a:tabLst>
            </a:pPr>
            <a:r>
              <a:rPr lang="en-GB" sz="1700" b="0" dirty="0" smtClean="0">
                <a:solidFill>
                  <a:srgbClr val="5A5A5A"/>
                </a:solidFill>
                <a:latin typeface="Helvetica" pitchFamily="34" charset="0"/>
              </a:rPr>
              <a:t>For </a:t>
            </a:r>
            <a:r>
              <a:rPr lang="en-GB" sz="1700" b="0" dirty="0">
                <a:solidFill>
                  <a:srgbClr val="5A5A5A"/>
                </a:solidFill>
                <a:latin typeface="Helvetica" pitchFamily="34" charset="0"/>
              </a:rPr>
              <a:t>each track or area: Description, Name, Latitudes, Longitudes (positions list)</a:t>
            </a:r>
          </a:p>
        </p:txBody>
      </p:sp>
    </p:spTree>
    <p:extLst>
      <p:ext uri="{BB962C8B-B14F-4D97-AF65-F5344CB8AC3E}">
        <p14:creationId xmlns:p14="http://schemas.microsoft.com/office/powerpoint/2010/main" val="25767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1288"/>
            <a:ext cx="8243887" cy="649287"/>
          </a:xfrm>
        </p:spPr>
        <p:txBody>
          <a:bodyPr/>
          <a:lstStyle/>
          <a:p>
            <a:r>
              <a:rPr lang="fr-FR" sz="2800" dirty="0"/>
              <a:t>GML </a:t>
            </a:r>
            <a:r>
              <a:rPr lang="fr-FR" sz="2800" dirty="0" smtClean="0"/>
              <a:t>in CDI/CSR </a:t>
            </a:r>
            <a:r>
              <a:rPr lang="fr-FR" sz="2800" dirty="0"/>
              <a:t>– MIKADO </a:t>
            </a:r>
            <a:r>
              <a:rPr lang="fr-FR" sz="2800" dirty="0" err="1"/>
              <a:t>automatic</a:t>
            </a:r>
            <a:endParaRPr lang="fr-FR" sz="2800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2278063"/>
            <a:ext cx="3671888" cy="44640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00"/>
              </a:spcBef>
              <a:buFontTx/>
              <a:buChar char="•"/>
            </a:pPr>
            <a:r>
              <a:rPr lang="en-GB" sz="1600" dirty="0" smtClean="0"/>
              <a:t>GML </a:t>
            </a:r>
            <a:r>
              <a:rPr lang="en-GB" sz="1600" dirty="0"/>
              <a:t>is represented by </a:t>
            </a:r>
            <a:r>
              <a:rPr lang="en-GB" sz="1600" dirty="0" smtClean="0"/>
              <a:t>the variables </a:t>
            </a:r>
            <a:r>
              <a:rPr lang="en-GB" sz="1600" dirty="0"/>
              <a:t>(60, 62, </a:t>
            </a:r>
            <a:r>
              <a:rPr lang="en-GB" sz="1600" dirty="0" smtClean="0"/>
              <a:t>63) </a:t>
            </a:r>
            <a:r>
              <a:rPr lang="en-GB" sz="1600" dirty="0"/>
              <a:t>for </a:t>
            </a:r>
            <a:r>
              <a:rPr lang="en-GB" sz="1600" dirty="0" err="1"/>
              <a:t>Multicurves</a:t>
            </a:r>
            <a:r>
              <a:rPr lang="en-GB" sz="1600" dirty="0"/>
              <a:t> and (70, 72, 73) for </a:t>
            </a:r>
            <a:r>
              <a:rPr lang="en-GB" sz="1600" dirty="0" err="1"/>
              <a:t>Multisurfaces</a:t>
            </a:r>
            <a:r>
              <a:rPr lang="en-GB" sz="1600" dirty="0"/>
              <a:t> in Multiple queries</a:t>
            </a:r>
          </a:p>
          <a:p>
            <a:pPr>
              <a:lnSpc>
                <a:spcPct val="95000"/>
              </a:lnSpc>
              <a:spcBef>
                <a:spcPts val="600"/>
              </a:spcBef>
              <a:buFontTx/>
              <a:buChar char="•"/>
            </a:pPr>
            <a:r>
              <a:rPr lang="en-GB" sz="1600" dirty="0"/>
              <a:t>For </a:t>
            </a:r>
            <a:r>
              <a:rPr lang="en-GB" sz="1600" dirty="0" smtClean="0"/>
              <a:t>point (only in CDI), </a:t>
            </a:r>
            <a:r>
              <a:rPr lang="en-GB" sz="1600" dirty="0"/>
              <a:t>use the Bounding </a:t>
            </a:r>
            <a:r>
              <a:rPr lang="en-GB" sz="1600" dirty="0" smtClean="0"/>
              <a:t>box (var24 to 26)</a:t>
            </a:r>
            <a:endParaRPr lang="en-GB" sz="1600" dirty="0"/>
          </a:p>
          <a:p>
            <a:pPr>
              <a:lnSpc>
                <a:spcPct val="95000"/>
              </a:lnSpc>
              <a:spcBef>
                <a:spcPts val="600"/>
              </a:spcBef>
              <a:buFontTx/>
              <a:buChar char="•"/>
            </a:pPr>
            <a:r>
              <a:rPr lang="en-GB" sz="1600" dirty="0"/>
              <a:t>Description, name and positions list</a:t>
            </a:r>
          </a:p>
          <a:p>
            <a:pPr algn="just">
              <a:lnSpc>
                <a:spcPct val="95000"/>
              </a:lnSpc>
              <a:spcBef>
                <a:spcPts val="600"/>
              </a:spcBef>
              <a:buFontTx/>
              <a:buChar char="•"/>
            </a:pPr>
            <a:r>
              <a:rPr lang="en-GB" sz="1600" dirty="0"/>
              <a:t>One line for one curve/surface and the coordinates of the curve/surface position must be filled in as Longitude1 Latitude1 Longitude2 Latitude2 etc</a:t>
            </a:r>
            <a:r>
              <a:rPr lang="en-GB" sz="1600" dirty="0" smtClean="0"/>
              <a:t>…</a:t>
            </a:r>
            <a:endParaRPr lang="en-GB" sz="1600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179388" y="2349500"/>
            <a:ext cx="35290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>
              <a:lnSpc>
                <a:spcPct val="105000"/>
              </a:lnSpc>
              <a:spcBef>
                <a:spcPct val="40000"/>
              </a:spcBef>
              <a:buFontTx/>
              <a:buChar char="•"/>
              <a:tabLst>
                <a:tab pos="179388" algn="l"/>
                <a:tab pos="1703388" algn="l"/>
              </a:tabLst>
            </a:pPr>
            <a:endParaRPr lang="fr-FR" sz="1700">
              <a:solidFill>
                <a:srgbClr val="5A5A5A"/>
              </a:solidFill>
              <a:latin typeface="Helvetica" pitchFamily="34" charset="0"/>
            </a:endParaRPr>
          </a:p>
        </p:txBody>
      </p:sp>
      <p:pic>
        <p:nvPicPr>
          <p:cNvPr id="340997" name="Picture 5" descr="au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12445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250825" y="4941144"/>
            <a:ext cx="1296988" cy="1150937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2124075" y="4796681"/>
            <a:ext cx="2952750" cy="15113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1438"/>
            <a:ext cx="7272338" cy="649287"/>
          </a:xfrm>
        </p:spPr>
        <p:txBody>
          <a:bodyPr/>
          <a:lstStyle/>
          <a:p>
            <a:r>
              <a:rPr lang="fr-FR" dirty="0" smtClean="0"/>
              <a:t>GML in CDI/CSR – </a:t>
            </a:r>
            <a:r>
              <a:rPr lang="fr-FR" dirty="0" err="1" smtClean="0"/>
              <a:t>Ends&amp;Bends</a:t>
            </a:r>
            <a:endParaRPr lang="fr-FR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59843"/>
            <a:ext cx="7704856" cy="3069357"/>
          </a:xfrm>
        </p:spPr>
        <p:txBody>
          <a:bodyPr/>
          <a:lstStyle/>
          <a:p>
            <a:pPr algn="just">
              <a:lnSpc>
                <a:spcPct val="95000"/>
              </a:lnSpc>
            </a:pPr>
            <a:r>
              <a:rPr lang="en-GB" sz="2000" b="1" dirty="0" err="1"/>
              <a:t>Ends&amp;Bends</a:t>
            </a:r>
            <a:r>
              <a:rPr lang="en-GB" sz="2000" dirty="0"/>
              <a:t> is used to </a:t>
            </a:r>
            <a:r>
              <a:rPr lang="en-GB" sz="2000" dirty="0" smtClean="0"/>
              <a:t>sample raw navigation files (ship routes) and to generate </a:t>
            </a:r>
            <a:r>
              <a:rPr lang="en-GB" sz="2000" dirty="0"/>
              <a:t>spatial objects </a:t>
            </a:r>
            <a:r>
              <a:rPr lang="en-GB" sz="2000" dirty="0" smtClean="0"/>
              <a:t>that can be </a:t>
            </a:r>
            <a:r>
              <a:rPr lang="en-GB" sz="2000" dirty="0"/>
              <a:t>included </a:t>
            </a:r>
            <a:r>
              <a:rPr lang="en-GB" sz="2000" dirty="0" smtClean="0"/>
              <a:t>in:</a:t>
            </a:r>
          </a:p>
          <a:p>
            <a:pPr lvl="1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en-GB" sz="2000" dirty="0" smtClean="0">
                <a:solidFill>
                  <a:srgbClr val="00519D"/>
                </a:solidFill>
              </a:rPr>
              <a:t>CDI records </a:t>
            </a:r>
            <a:r>
              <a:rPr lang="en-GB" sz="2000" dirty="0">
                <a:solidFill>
                  <a:srgbClr val="00519D"/>
                </a:solidFill>
              </a:rPr>
              <a:t>to describe the geometries of the </a:t>
            </a:r>
            <a:r>
              <a:rPr lang="en-GB" sz="2000" dirty="0" smtClean="0">
                <a:solidFill>
                  <a:srgbClr val="00519D"/>
                </a:solidFill>
              </a:rPr>
              <a:t>observations</a:t>
            </a:r>
          </a:p>
          <a:p>
            <a:pPr lvl="1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en-GB" sz="2000" dirty="0" smtClean="0"/>
              <a:t>CSR records to describe the cruise track</a:t>
            </a:r>
          </a:p>
          <a:p>
            <a:pPr lvl="1" algn="just">
              <a:lnSpc>
                <a:spcPct val="95000"/>
              </a:lnSpc>
              <a:buFont typeface="Symbol" pitchFamily="18" charset="2"/>
              <a:buChar char=""/>
            </a:pPr>
            <a:endParaRPr lang="en-GB" sz="2000" dirty="0"/>
          </a:p>
        </p:txBody>
      </p:sp>
      <p:pic>
        <p:nvPicPr>
          <p:cNvPr id="4" name="Image 3" descr="Ends &amp; Bends algorithm - SISM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5036" r="880" b="1135"/>
          <a:stretch/>
        </p:blipFill>
        <p:spPr>
          <a:xfrm>
            <a:off x="2339751" y="3501008"/>
            <a:ext cx="461572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38" y="1268413"/>
            <a:ext cx="7272338" cy="649287"/>
          </a:xfrm>
        </p:spPr>
        <p:txBody>
          <a:bodyPr/>
          <a:lstStyle/>
          <a:p>
            <a:r>
              <a:rPr lang="fr-FR" dirty="0" err="1" smtClean="0"/>
              <a:t>Ends&amp;Bends</a:t>
            </a:r>
            <a:r>
              <a:rPr lang="fr-FR" dirty="0" smtClean="0"/>
              <a:t> -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352928" cy="3744416"/>
          </a:xfrm>
        </p:spPr>
        <p:txBody>
          <a:bodyPr/>
          <a:lstStyle/>
          <a:p>
            <a:pPr marL="323850" indent="-323850" algn="just">
              <a:buFont typeface="Symbol" pitchFamily="18" charset="2"/>
              <a:buChar char=""/>
            </a:pPr>
            <a:r>
              <a:rPr lang="en-GB" sz="1800" b="1" dirty="0" err="1" smtClean="0">
                <a:solidFill>
                  <a:srgbClr val="00519D"/>
                </a:solidFill>
              </a:rPr>
              <a:t>Ends&amp;Bends</a:t>
            </a:r>
            <a:r>
              <a:rPr lang="en-GB" sz="1800" dirty="0" smtClean="0"/>
              <a:t> </a:t>
            </a:r>
            <a:r>
              <a:rPr lang="en-GB" sz="1800" dirty="0"/>
              <a:t>keeps the first and last point and add iteratively points to minimize the square of the distances from the route locations to the straight </a:t>
            </a:r>
            <a:r>
              <a:rPr lang="en-GB" sz="1800" dirty="0" smtClean="0"/>
              <a:t>line</a:t>
            </a:r>
          </a:p>
          <a:p>
            <a:pPr marL="323850" indent="-323850" algn="just">
              <a:buFont typeface="Symbol" pitchFamily="18" charset="2"/>
              <a:buChar char=""/>
            </a:pPr>
            <a:endParaRPr lang="en-GB" sz="1800" b="1" dirty="0">
              <a:solidFill>
                <a:srgbClr val="00519D"/>
              </a:solidFill>
            </a:endParaRPr>
          </a:p>
          <a:p>
            <a:pPr marL="323850" indent="-323850" algn="just">
              <a:buFont typeface="Symbol" pitchFamily="18" charset="2"/>
              <a:buChar char=""/>
            </a:pPr>
            <a:r>
              <a:rPr lang="en-GB" sz="1800" b="1" dirty="0" err="1" smtClean="0">
                <a:solidFill>
                  <a:srgbClr val="00519D"/>
                </a:solidFill>
              </a:rPr>
              <a:t>Ends&amp;Bends</a:t>
            </a:r>
            <a:r>
              <a:rPr lang="en-GB" sz="1800" dirty="0" smtClean="0"/>
              <a:t> </a:t>
            </a:r>
            <a:r>
              <a:rPr lang="en-GB" sz="1800" dirty="0"/>
              <a:t>stops when (user’s choice) </a:t>
            </a:r>
          </a:p>
          <a:p>
            <a:pPr marL="323850" indent="-323850" algn="just">
              <a:buFont typeface="Symbol" pitchFamily="18" charset="2"/>
              <a:buAutoNum type="arabicParenR"/>
            </a:pPr>
            <a:r>
              <a:rPr lang="en-GB" sz="1800" dirty="0"/>
              <a:t>the square of distances is below the fixed limit </a:t>
            </a:r>
          </a:p>
          <a:p>
            <a:pPr marL="323850" indent="-323850" algn="just">
              <a:buFont typeface="Symbol" pitchFamily="18" charset="2"/>
              <a:buAutoNum type="arabicParenR"/>
            </a:pPr>
            <a:r>
              <a:rPr lang="en-GB" sz="1800" dirty="0"/>
              <a:t>the maximum number of points to be kept is reached</a:t>
            </a:r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63373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413"/>
            <a:ext cx="8352928" cy="649287"/>
          </a:xfrm>
        </p:spPr>
        <p:txBody>
          <a:bodyPr/>
          <a:lstStyle/>
          <a:p>
            <a:r>
              <a:rPr lang="fr-FR" dirty="0" err="1" smtClean="0"/>
              <a:t>Ends&amp;Bends</a:t>
            </a:r>
            <a:r>
              <a:rPr lang="fr-FR" dirty="0" smtClean="0"/>
              <a:t> - </a:t>
            </a:r>
            <a:r>
              <a:rPr lang="en-US" dirty="0" smtClean="0"/>
              <a:t>Technical </a:t>
            </a:r>
            <a:r>
              <a:rPr lang="en-US" dirty="0"/>
              <a:t>characteristics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2060847"/>
            <a:ext cx="8424935" cy="457966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sz="2000" dirty="0"/>
              <a:t>Standalone </a:t>
            </a:r>
            <a:r>
              <a:rPr lang="en-US" sz="2000" dirty="0" smtClean="0"/>
              <a:t>application</a:t>
            </a:r>
            <a:endParaRPr lang="en-US" sz="2000" dirty="0"/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000" dirty="0"/>
              <a:t>Written in </a:t>
            </a:r>
            <a:r>
              <a:rPr lang="en-US" sz="2000" b="1" dirty="0"/>
              <a:t>Java</a:t>
            </a:r>
            <a:r>
              <a:rPr lang="en-US" sz="2000" dirty="0"/>
              <a:t> Language (Version &gt;= 1.6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000" dirty="0" smtClean="0"/>
              <a:t>Available </a:t>
            </a:r>
            <a:r>
              <a:rPr lang="en-US" sz="2000" dirty="0"/>
              <a:t>under multiple environments </a:t>
            </a:r>
            <a:r>
              <a:rPr lang="en-US" sz="2000" dirty="0" smtClean="0"/>
              <a:t>(Windows, Unix, Linux).</a:t>
            </a:r>
            <a:endParaRPr lang="en-US" sz="2000" dirty="0"/>
          </a:p>
          <a:p>
            <a:pPr algn="just">
              <a:spcBef>
                <a:spcPts val="1200"/>
              </a:spcBef>
            </a:pPr>
            <a:r>
              <a:rPr lang="en-GB" sz="2000" dirty="0" smtClean="0"/>
              <a:t>Software freely </a:t>
            </a:r>
            <a:r>
              <a:rPr lang="en-GB" sz="2000" dirty="0"/>
              <a:t>downloadable  on </a:t>
            </a:r>
            <a:r>
              <a:rPr lang="en-GB" sz="2000" dirty="0" err="1"/>
              <a:t>SeaDataNet</a:t>
            </a:r>
            <a:r>
              <a:rPr lang="en-GB" sz="2000" dirty="0"/>
              <a:t> website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000" dirty="0">
                <a:solidFill>
                  <a:srgbClr val="00CC99"/>
                </a:solidFill>
                <a:hlinkClick r:id="rId3"/>
              </a:rPr>
              <a:t>http://</a:t>
            </a:r>
            <a:r>
              <a:rPr lang="en-GB" sz="2000" dirty="0" smtClean="0">
                <a:solidFill>
                  <a:srgbClr val="00CC99"/>
                </a:solidFill>
                <a:hlinkClick r:id="rId3"/>
              </a:rPr>
              <a:t>www.seadatanet.org/standards_software/software/ends_and_bends</a:t>
            </a:r>
            <a:endParaRPr lang="en-GB" sz="2000" dirty="0" smtClean="0">
              <a:solidFill>
                <a:srgbClr val="00CC99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GB" sz="2000" dirty="0" smtClean="0"/>
              <a:t>Installation manual and user manual also available on </a:t>
            </a:r>
            <a:r>
              <a:rPr lang="en-GB" sz="2000" dirty="0" err="1" smtClean="0"/>
              <a:t>SeaDataNet</a:t>
            </a:r>
            <a:r>
              <a:rPr lang="en-GB" sz="2000" dirty="0" smtClean="0"/>
              <a:t> website (same webpage)</a:t>
            </a:r>
          </a:p>
          <a:p>
            <a:pPr algn="just">
              <a:spcBef>
                <a:spcPts val="1200"/>
              </a:spcBef>
            </a:pPr>
            <a:r>
              <a:rPr lang="en-US" sz="2000" dirty="0"/>
              <a:t>User’s manual and online support included (Menu “Options/Help”)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GB" sz="2000" dirty="0"/>
          </a:p>
          <a:p>
            <a:pPr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81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413"/>
            <a:ext cx="7272338" cy="649287"/>
          </a:xfrm>
        </p:spPr>
        <p:txBody>
          <a:bodyPr/>
          <a:lstStyle/>
          <a:p>
            <a:r>
              <a:rPr lang="en-US" dirty="0" err="1"/>
              <a:t>Ends&amp;Bends</a:t>
            </a:r>
            <a:r>
              <a:rPr lang="en-US" dirty="0"/>
              <a:t>  main </a:t>
            </a:r>
            <a:r>
              <a:rPr lang="en-US" dirty="0" smtClean="0"/>
              <a:t>capabilities</a:t>
            </a:r>
            <a:endParaRPr lang="fr-FR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353425" cy="453548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1900" b="1" dirty="0"/>
              <a:t>Supported input formats (navigation log files)</a:t>
            </a:r>
            <a:endParaRPr lang="en-GB" sz="1900" dirty="0"/>
          </a:p>
          <a:p>
            <a:pPr lvl="1" algn="just">
              <a:lnSpc>
                <a:spcPct val="95000"/>
              </a:lnSpc>
            </a:pPr>
            <a:r>
              <a:rPr lang="en-GB" sz="1900" dirty="0"/>
              <a:t>Column Text File (Comma Separated Values, …)</a:t>
            </a:r>
          </a:p>
          <a:p>
            <a:pPr lvl="1" algn="just">
              <a:lnSpc>
                <a:spcPct val="95000"/>
              </a:lnSpc>
            </a:pPr>
            <a:r>
              <a:rPr lang="en-GB" sz="1900" dirty="0" err="1" smtClean="0"/>
              <a:t>NetCDF</a:t>
            </a:r>
            <a:r>
              <a:rPr lang="en-GB" sz="1900" dirty="0" smtClean="0"/>
              <a:t> </a:t>
            </a:r>
            <a:r>
              <a:rPr lang="en-GB" sz="1900" dirty="0"/>
              <a:t>.</a:t>
            </a:r>
            <a:r>
              <a:rPr lang="en-GB" sz="1900" dirty="0" err="1"/>
              <a:t>nvi</a:t>
            </a:r>
            <a:r>
              <a:rPr lang="en-GB" sz="1900" dirty="0"/>
              <a:t> (French vessels)</a:t>
            </a:r>
          </a:p>
          <a:p>
            <a:pPr lvl="1" algn="just">
              <a:lnSpc>
                <a:spcPct val="95000"/>
              </a:lnSpc>
            </a:pPr>
            <a:r>
              <a:rPr lang="en-US" sz="1900" dirty="0" smtClean="0"/>
              <a:t>UKOOA </a:t>
            </a:r>
            <a:r>
              <a:rPr lang="en-US" sz="1900" dirty="0" smtClean="0"/>
              <a:t>P1-90</a:t>
            </a:r>
          </a:p>
          <a:p>
            <a:pPr marL="457200" lvl="1" indent="0" algn="just">
              <a:lnSpc>
                <a:spcPct val="95000"/>
              </a:lnSpc>
              <a:buNone/>
            </a:pPr>
            <a:endParaRPr lang="en-US" sz="1900" dirty="0"/>
          </a:p>
          <a:p>
            <a:pPr>
              <a:lnSpc>
                <a:spcPct val="95000"/>
              </a:lnSpc>
            </a:pPr>
            <a:r>
              <a:rPr lang="en-GB" sz="1900" b="1" dirty="0"/>
              <a:t>Supported output formats</a:t>
            </a:r>
          </a:p>
          <a:p>
            <a:pPr lvl="1">
              <a:lnSpc>
                <a:spcPct val="95000"/>
              </a:lnSpc>
            </a:pPr>
            <a:r>
              <a:rPr lang="en-GB" sz="1900" dirty="0"/>
              <a:t>Shape files (ESRI/GIS standard)</a:t>
            </a:r>
          </a:p>
          <a:p>
            <a:pPr lvl="1">
              <a:lnSpc>
                <a:spcPct val="95000"/>
              </a:lnSpc>
            </a:pPr>
            <a:r>
              <a:rPr lang="en-GB" sz="1900" dirty="0"/>
              <a:t>GML (</a:t>
            </a:r>
            <a:r>
              <a:rPr lang="en-US" sz="1900" dirty="0"/>
              <a:t>Geography Markup Language)</a:t>
            </a:r>
            <a:endParaRPr lang="en-GB" sz="1900" dirty="0"/>
          </a:p>
          <a:p>
            <a:pPr lvl="1">
              <a:lnSpc>
                <a:spcPct val="95000"/>
              </a:lnSpc>
            </a:pPr>
            <a:r>
              <a:rPr lang="en-GB" sz="1900" dirty="0"/>
              <a:t>WKT (</a:t>
            </a:r>
            <a:r>
              <a:rPr lang="en-US" sz="1900" dirty="0"/>
              <a:t>Well-known text)</a:t>
            </a:r>
            <a:endParaRPr lang="en-GB" sz="1900" dirty="0"/>
          </a:p>
          <a:p>
            <a:pPr lvl="1">
              <a:lnSpc>
                <a:spcPct val="95000"/>
              </a:lnSpc>
            </a:pPr>
            <a:r>
              <a:rPr lang="en-GB" sz="1900" dirty="0"/>
              <a:t>Comma Separated Values (User defined)</a:t>
            </a:r>
          </a:p>
          <a:p>
            <a:pPr lvl="1">
              <a:lnSpc>
                <a:spcPct val="95000"/>
              </a:lnSpc>
            </a:pPr>
            <a:r>
              <a:rPr lang="en-GB" sz="1900" dirty="0"/>
              <a:t>CDI XML Files (e.g. generated by Mikado)</a:t>
            </a:r>
          </a:p>
          <a:p>
            <a:pPr lvl="1">
              <a:lnSpc>
                <a:spcPct val="95000"/>
              </a:lnSpc>
            </a:pPr>
            <a:endParaRPr lang="en-GB" sz="1900" dirty="0"/>
          </a:p>
          <a:p>
            <a:pPr lvl="1">
              <a:lnSpc>
                <a:spcPct val="95000"/>
              </a:lnSpc>
            </a:pPr>
            <a:endParaRPr lang="fr-FR" sz="1900" dirty="0"/>
          </a:p>
        </p:txBody>
      </p:sp>
      <p:sp>
        <p:nvSpPr>
          <p:cNvPr id="273412" name="AutoShape 4"/>
          <p:cNvSpPr>
            <a:spLocks/>
          </p:cNvSpPr>
          <p:nvPr/>
        </p:nvSpPr>
        <p:spPr bwMode="auto">
          <a:xfrm>
            <a:off x="5867400" y="4221088"/>
            <a:ext cx="287338" cy="1439863"/>
          </a:xfrm>
          <a:prstGeom prst="rightBrace">
            <a:avLst>
              <a:gd name="adj1" fmla="val 4175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6227763" y="4149080"/>
            <a:ext cx="2916237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To be loaded in a relational database</a:t>
            </a:r>
            <a:br>
              <a:rPr lang="en-US" sz="1600" dirty="0"/>
            </a:br>
            <a:r>
              <a:rPr lang="en-US" sz="1600" dirty="0"/>
              <a:t>with GIS facilities and then used by Mikado</a:t>
            </a:r>
            <a:br>
              <a:rPr lang="en-US" sz="1600" dirty="0"/>
            </a:br>
            <a:r>
              <a:rPr lang="en-US" sz="1800" dirty="0"/>
              <a:t>(</a:t>
            </a:r>
            <a:r>
              <a:rPr lang="en-US" sz="1400" dirty="0"/>
              <a:t>Oracle, </a:t>
            </a:r>
            <a:r>
              <a:rPr lang="en-US" sz="1400" dirty="0" err="1"/>
              <a:t>PostGIS</a:t>
            </a:r>
            <a:r>
              <a:rPr lang="en-US" sz="1400" dirty="0"/>
              <a:t>, </a:t>
            </a:r>
            <a:r>
              <a:rPr lang="en-US" sz="1400" dirty="0" err="1"/>
              <a:t>SQLServeur</a:t>
            </a:r>
            <a:r>
              <a:rPr lang="en-US" sz="1400" dirty="0"/>
              <a:t>, MySQL, …)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273414" name="AutoShape 6"/>
          <p:cNvSpPr>
            <a:spLocks/>
          </p:cNvSpPr>
          <p:nvPr/>
        </p:nvSpPr>
        <p:spPr bwMode="auto">
          <a:xfrm>
            <a:off x="5867400" y="5733256"/>
            <a:ext cx="287338" cy="431800"/>
          </a:xfrm>
          <a:prstGeom prst="rightBrace">
            <a:avLst>
              <a:gd name="adj1" fmla="val 1252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6227763" y="5733256"/>
            <a:ext cx="29162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To add directly geometry (GML) in the CDI record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DataNet2_presentation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SeaDataNet2_presentation</Template>
  <TotalTime>3032</TotalTime>
  <Words>971</Words>
  <Application>Microsoft Office PowerPoint</Application>
  <PresentationFormat>Affichage à l'écran (4:3)</PresentationFormat>
  <Paragraphs>135</Paragraphs>
  <Slides>23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SeaDataNet2_presentation</vt:lpstr>
      <vt:lpstr>GML in CDI and CSR ISO 19139 using Ends&amp;Bends</vt:lpstr>
      <vt:lpstr>GML in CDI and CSR</vt:lpstr>
      <vt:lpstr>GML for CDI and CSR – Recommandation</vt:lpstr>
      <vt:lpstr>GML in CDI/CSR – MIKADO manual</vt:lpstr>
      <vt:lpstr>GML in CDI/CSR – MIKADO automatic</vt:lpstr>
      <vt:lpstr>GML in CDI/CSR – Ends&amp;Bends</vt:lpstr>
      <vt:lpstr>Ends&amp;Bends - Algorithm</vt:lpstr>
      <vt:lpstr>Ends&amp;Bends - Technical characteristics</vt:lpstr>
      <vt:lpstr>Ends&amp;Bends  main capabilities</vt:lpstr>
      <vt:lpstr>Présentation PowerPoint</vt:lpstr>
      <vt:lpstr>Ends&amp;Bends – Usage</vt:lpstr>
      <vt:lpstr>Example : Generation from CSV file</vt:lpstr>
      <vt:lpstr>Step 0 : Run Ends&amp;Bends Software</vt:lpstr>
      <vt:lpstr>Step 1a – Open the input file</vt:lpstr>
      <vt:lpstr>Step 1b - Define the input format (ex: CSV)</vt:lpstr>
      <vt:lpstr>Step 1c – Visualization of the input navigation file</vt:lpstr>
      <vt:lpstr>Step 2a . Launch the sub-setting</vt:lpstr>
      <vt:lpstr>Step 2b . Result of the sub-setting</vt:lpstr>
      <vt:lpstr>Step 3 . Control and visualization of the result (map)</vt:lpstr>
      <vt:lpstr>Step 4 . Save the result (e.g. CDI record file)</vt:lpstr>
      <vt:lpstr>Step 4 . Save the result (in CDI or CSR XML file)</vt:lpstr>
      <vt:lpstr>Practical work: « EndsandBends » folder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Vanessa TOSELLO, Ifremer Brest PDG-IMN-IDM-SISME</dc:creator>
  <cp:lastModifiedBy>Vanessa TOSELLO, Ifremer Brest PDG-IMN-IDM-SISME</cp:lastModifiedBy>
  <cp:revision>50</cp:revision>
  <dcterms:created xsi:type="dcterms:W3CDTF">2014-05-13T14:06:56Z</dcterms:created>
  <dcterms:modified xsi:type="dcterms:W3CDTF">2014-05-19T22:04:02Z</dcterms:modified>
</cp:coreProperties>
</file>