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4" r:id="rId4"/>
    <p:sldId id="257" r:id="rId5"/>
    <p:sldId id="258" r:id="rId6"/>
    <p:sldId id="268" r:id="rId7"/>
    <p:sldId id="269" r:id="rId8"/>
    <p:sldId id="270" r:id="rId9"/>
    <p:sldId id="260" r:id="rId10"/>
    <p:sldId id="271" r:id="rId11"/>
    <p:sldId id="262" r:id="rId12"/>
    <p:sldId id="267" r:id="rId13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360"/>
    <a:srgbClr val="808080"/>
    <a:srgbClr val="00A7E5"/>
    <a:srgbClr val="00519D"/>
    <a:srgbClr val="0052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906" autoAdjust="0"/>
  </p:normalViewPr>
  <p:slideViewPr>
    <p:cSldViewPr>
      <p:cViewPr>
        <p:scale>
          <a:sx n="48" d="100"/>
          <a:sy n="48" d="100"/>
        </p:scale>
        <p:origin x="-193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OUMA-SYSTEME-Mac:Users:soumayalahbib:Documents:STAGE_INSTM_GEOTER_IFREMER:DiskQ_Sismer_Soumaya:Soumaya:SDN_Lucca_meeting:catalogue%20progres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OUMA-SYSTEME-Mac:Users:soumayalahbib:Desktop:data_centre1232-2014-05-19T05-53-07_metadata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CDI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December 2012</c:v>
                </c:pt>
                <c:pt idx="2">
                  <c:v>May 2013</c:v>
                </c:pt>
                <c:pt idx="4">
                  <c:v>July 2013</c:v>
                </c:pt>
                <c:pt idx="6">
                  <c:v>May 2014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31</c:v>
                </c:pt>
                <c:pt idx="2">
                  <c:v>162</c:v>
                </c:pt>
                <c:pt idx="4">
                  <c:v>867</c:v>
                </c:pt>
                <c:pt idx="6">
                  <c:v>867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EDMED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December 2012</c:v>
                </c:pt>
                <c:pt idx="2">
                  <c:v>May 2013</c:v>
                </c:pt>
                <c:pt idx="4">
                  <c:v>July 2013</c:v>
                </c:pt>
                <c:pt idx="6">
                  <c:v>May 2014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2">
                  <c:v>0</c:v>
                </c:pt>
                <c:pt idx="4">
                  <c:v>1</c:v>
                </c:pt>
                <c:pt idx="6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EDMERP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Sheet1!$A$2:$A$8</c:f>
              <c:strCache>
                <c:ptCount val="7"/>
                <c:pt idx="0">
                  <c:v>December 2012</c:v>
                </c:pt>
                <c:pt idx="2">
                  <c:v>May 2013</c:v>
                </c:pt>
                <c:pt idx="4">
                  <c:v>July 2013</c:v>
                </c:pt>
                <c:pt idx="6">
                  <c:v>May 2014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32</c:v>
                </c:pt>
                <c:pt idx="2">
                  <c:v>32</c:v>
                </c:pt>
                <c:pt idx="4">
                  <c:v>33</c:v>
                </c:pt>
                <c:pt idx="6">
                  <c:v>33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cat>
            <c:strRef>
              <c:f>Sheet1!$A$2:$A$8</c:f>
              <c:strCache>
                <c:ptCount val="7"/>
                <c:pt idx="0">
                  <c:v>December 2012</c:v>
                </c:pt>
                <c:pt idx="2">
                  <c:v>May 2013</c:v>
                </c:pt>
                <c:pt idx="4">
                  <c:v>July 2013</c:v>
                </c:pt>
                <c:pt idx="6">
                  <c:v>May 2014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95</c:v>
                </c:pt>
                <c:pt idx="2">
                  <c:v>95</c:v>
                </c:pt>
                <c:pt idx="4">
                  <c:v>95</c:v>
                </c:pt>
                <c:pt idx="6">
                  <c:v>96</c:v>
                </c:pt>
              </c:numCache>
            </c:numRef>
          </c:val>
        </c:ser>
        <c:axId val="53319168"/>
        <c:axId val="53320704"/>
      </c:barChart>
      <c:catAx>
        <c:axId val="5331916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1600" b="1"/>
            </a:pPr>
            <a:endParaRPr lang="fr-FR"/>
          </a:p>
        </c:txPr>
        <c:crossAx val="53320704"/>
        <c:crosses val="autoZero"/>
        <c:auto val="1"/>
        <c:lblAlgn val="ctr"/>
        <c:lblOffset val="100"/>
      </c:catAx>
      <c:valAx>
        <c:axId val="5332070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 sz="1600" b="1"/>
            </a:pPr>
            <a:endParaRPr lang="fr-FR"/>
          </a:p>
        </c:txPr>
        <c:crossAx val="53319168"/>
        <c:crosses val="autoZero"/>
        <c:crossBetween val="between"/>
        <c:minorUnit val="1"/>
      </c:valAx>
    </c:plotArea>
    <c:legend>
      <c:legendPos val="r"/>
      <c:layout/>
      <c:txPr>
        <a:bodyPr/>
        <a:lstStyle/>
        <a:p>
          <a:pPr>
            <a:defRPr lang="en-US" sz="1600" b="1"/>
          </a:pPr>
          <a:endParaRPr lang="fr-FR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32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F59360"/>
            </a:solidFill>
          </c:spPr>
          <c:cat>
            <c:strRef>
              <c:f>Sheet2!$A$2:$A$6</c:f>
              <c:strCache>
                <c:ptCount val="5"/>
                <c:pt idx="0">
                  <c:v>HCMR - Greece</c:v>
                </c:pt>
                <c:pt idx="1">
                  <c:v>INSTM - Tunisia</c:v>
                </c:pt>
                <c:pt idx="2">
                  <c:v>MARIS - Netherland</c:v>
                </c:pt>
                <c:pt idx="3">
                  <c:v>OCEAN - Israel</c:v>
                </c:pt>
                <c:pt idx="4">
                  <c:v>UIB - Spain</c:v>
                </c:pt>
              </c:strCache>
            </c:strRef>
          </c:cat>
          <c:val>
            <c:numRef>
              <c:f>Sheet2!$B$2:$B$6</c:f>
              <c:numCache>
                <c:formatCode>General</c:formatCode>
                <c:ptCount val="5"/>
                <c:pt idx="0">
                  <c:v>348</c:v>
                </c:pt>
                <c:pt idx="1">
                  <c:v>40</c:v>
                </c:pt>
                <c:pt idx="2">
                  <c:v>580</c:v>
                </c:pt>
                <c:pt idx="3">
                  <c:v>66</c:v>
                </c:pt>
                <c:pt idx="4">
                  <c:v>127</c:v>
                </c:pt>
              </c:numCache>
            </c:numRef>
          </c:val>
        </c:ser>
        <c:shape val="cylinder"/>
        <c:axId val="32658176"/>
        <c:axId val="32659712"/>
        <c:axId val="0"/>
      </c:bar3DChart>
      <c:catAx>
        <c:axId val="3265817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32659712"/>
        <c:crosses val="autoZero"/>
        <c:auto val="1"/>
        <c:lblAlgn val="ctr"/>
        <c:lblOffset val="100"/>
      </c:catAx>
      <c:valAx>
        <c:axId val="3265971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fr-FR"/>
          </a:p>
        </c:txPr>
        <c:crossAx val="32658176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468296B-D3F1-4423-9590-CE8007AD94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88184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F0CA9C-B05F-41D3-B312-FB5BD7E25020}" type="slidenum">
              <a:rPr lang="fr-FR"/>
              <a:pPr eaLnBrk="1" hangingPunct="1"/>
              <a:t>1</a:t>
            </a:fld>
            <a:endParaRPr lang="fr-FR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dirty="0" smtClean="0"/>
              <a:t>I REALISED HOW</a:t>
            </a:r>
            <a:r>
              <a:rPr lang="fr-FR" baseline="0" dirty="0" smtClean="0"/>
              <a:t> IS IMPORTANT TO START MANAGING A DATA  ON BORD c’est très important cette participation pour </a:t>
            </a:r>
            <a:r>
              <a:rPr lang="fr-FR" baseline="0" dirty="0" smtClean="0"/>
              <a:t>comprendre data </a:t>
            </a:r>
            <a:r>
              <a:rPr lang="fr-FR" baseline="0" dirty="0" smtClean="0"/>
              <a:t>management </a:t>
            </a:r>
            <a:r>
              <a:rPr lang="fr-FR" baseline="0" dirty="0" err="1" smtClean="0"/>
              <a:t>process</a:t>
            </a:r>
            <a:endParaRPr lang="fr-F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Seadatanet</a:t>
            </a:r>
            <a:r>
              <a:rPr lang="en-US" baseline="0" dirty="0" smtClean="0"/>
              <a:t> help us to improve our </a:t>
            </a:r>
            <a:r>
              <a:rPr lang="en-US" dirty="0" smtClean="0"/>
              <a:t>New</a:t>
            </a:r>
            <a:r>
              <a:rPr lang="en-US" baseline="0" dirty="0" smtClean="0"/>
              <a:t> publication (</a:t>
            </a:r>
            <a:r>
              <a:rPr lang="en-US" baseline="0" dirty="0" err="1" smtClean="0"/>
              <a:t>sana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cours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bulletind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el’INSTM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68296B-D3F1-4423-9590-CE8007AD94AE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85910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A70EC23-393C-D041-8138-59C04D373E8B}" type="slidenum">
              <a:rPr lang="fr-FR">
                <a:latin typeface="Calibri" charset="0"/>
              </a:rPr>
              <a:pPr eaLnBrk="1" hangingPunct="1"/>
              <a:t>12</a:t>
            </a:fld>
            <a:endParaRPr lang="fr-F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68296B-D3F1-4423-9590-CE8007AD94AE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68296B-D3F1-4423-9590-CE8007AD94AE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, since e last </a:t>
            </a:r>
            <a:r>
              <a:rPr lang="en-US" baseline="0" dirty="0" err="1" smtClean="0"/>
              <a:t>octobre</a:t>
            </a:r>
            <a:r>
              <a:rPr lang="en-US" baseline="0" dirty="0" smtClean="0"/>
              <a:t> we use now the new </a:t>
            </a:r>
            <a:r>
              <a:rPr lang="en-US" baseline="0" dirty="0" err="1" smtClean="0"/>
              <a:t>vesrion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nemo</a:t>
            </a:r>
            <a:endParaRPr lang="en-US" baseline="0" dirty="0" smtClean="0"/>
          </a:p>
          <a:p>
            <a:r>
              <a:rPr lang="en-US" dirty="0" smtClean="0"/>
              <a:t>Our local DB</a:t>
            </a:r>
            <a:r>
              <a:rPr lang="en-US" baseline="0" dirty="0" smtClean="0"/>
              <a:t> called </a:t>
            </a:r>
            <a:r>
              <a:rPr lang="en-US" baseline="0" dirty="0" err="1" smtClean="0"/>
              <a:t>Hydrobase</a:t>
            </a:r>
            <a:r>
              <a:rPr lang="en-US" baseline="0" dirty="0" smtClean="0"/>
              <a:t> it is a web application connected to </a:t>
            </a:r>
            <a:r>
              <a:rPr lang="en-US" baseline="0" dirty="0" err="1" smtClean="0"/>
              <a:t>oraclet</a:t>
            </a:r>
            <a:r>
              <a:rPr lang="en-US" baseline="0" dirty="0" smtClean="0"/>
              <a:t> local data that we to </a:t>
            </a:r>
            <a:r>
              <a:rPr lang="en-US" baseline="0" dirty="0" err="1" smtClean="0"/>
              <a:t>exctrac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68296B-D3F1-4423-9590-CE8007AD94A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98091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Csr</a:t>
            </a:r>
            <a:r>
              <a:rPr lang="fr-FR" dirty="0" smtClean="0"/>
              <a:t> </a:t>
            </a:r>
            <a:r>
              <a:rPr lang="fr-FR" dirty="0" err="1" smtClean="0"/>
              <a:t>its</a:t>
            </a:r>
            <a:r>
              <a:rPr lang="fr-FR" dirty="0" smtClean="0"/>
              <a:t> on </a:t>
            </a:r>
            <a:r>
              <a:rPr lang="fr-FR" dirty="0" err="1" smtClean="0"/>
              <a:t>going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68296B-D3F1-4423-9590-CE8007AD94AE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EDMED: We ask</a:t>
            </a:r>
            <a:r>
              <a:rPr lang="en-US" baseline="0" dirty="0" smtClean="0"/>
              <a:t> the EDMED responsible center to confirm our </a:t>
            </a:r>
            <a:r>
              <a:rPr lang="en-US" baseline="0" dirty="0" err="1" smtClean="0"/>
              <a:t>entri¥y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CSR are completely updated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CDI Update on progress.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68296B-D3F1-4423-9590-CE8007AD94AE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58541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 de difference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68296B-D3F1-4423-9590-CE8007AD94AE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6559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Unfortunately</a:t>
            </a:r>
          </a:p>
          <a:p>
            <a:r>
              <a:rPr lang="en-US" dirty="0" smtClean="0"/>
              <a:t> Although all this problems our team are working hardly</a:t>
            </a:r>
            <a:r>
              <a:rPr lang="en-US" baseline="0" dirty="0" smtClean="0"/>
              <a:t> to maintain dm </a:t>
            </a:r>
            <a:r>
              <a:rPr lang="en-US" dirty="0" smtClean="0"/>
              <a:t> </a:t>
            </a:r>
            <a:r>
              <a:rPr lang="en-US" dirty="0" err="1" smtClean="0"/>
              <a:t>runining</a:t>
            </a:r>
            <a:r>
              <a:rPr lang="en-US" dirty="0" smtClean="0"/>
              <a:t> </a:t>
            </a:r>
            <a:r>
              <a:rPr lang="en-US" dirty="0" err="1" smtClean="0"/>
              <a:t>gre</a:t>
            </a:r>
            <a:r>
              <a:rPr lang="en-US" dirty="0" smtClean="0"/>
              <a:t> </a:t>
            </a:r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probleme</a:t>
            </a:r>
            <a:r>
              <a:rPr lang="en-US" dirty="0" smtClean="0"/>
              <a:t> </a:t>
            </a:r>
            <a:r>
              <a:rPr lang="en-US" dirty="0" err="1" smtClean="0"/>
              <a:t>notre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equipe</a:t>
            </a:r>
            <a:r>
              <a:rPr lang="en-US" baseline="0" dirty="0" smtClean="0"/>
              <a:t> assure le bon </a:t>
            </a:r>
            <a:r>
              <a:rPr lang="en-US" baseline="0" dirty="0" err="1" smtClean="0"/>
              <a:t>fonctionnement</a:t>
            </a:r>
            <a:r>
              <a:rPr lang="en-US" baseline="0" dirty="0" smtClean="0"/>
              <a:t> du DM </a:t>
            </a:r>
            <a:r>
              <a:rPr lang="en-US" baseline="0" dirty="0" err="1" smtClean="0"/>
              <a:t>comme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montre</a:t>
            </a:r>
            <a:r>
              <a:rPr lang="en-US" baseline="0" dirty="0" smtClean="0"/>
              <a:t> la carte </a:t>
            </a:r>
            <a:r>
              <a:rPr lang="en-US" baseline="0" dirty="0" err="1" smtClean="0"/>
              <a:t>suivante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68296B-D3F1-4423-9590-CE8007AD94AE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50077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nagios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monitoering</a:t>
            </a:r>
            <a:r>
              <a:rPr lang="fr-FR" baseline="0" dirty="0" smtClean="0"/>
              <a:t> system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snap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taking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yesterday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the dm of </a:t>
            </a:r>
            <a:r>
              <a:rPr lang="fr-FR" baseline="0" dirty="0" err="1" smtClean="0"/>
              <a:t>tunisia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working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perfectly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68296B-D3F1-4423-9590-CE8007AD94AE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 r="-833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8"/>
          <p:cNvSpPr txBox="1">
            <a:spLocks noChangeArrowheads="1"/>
          </p:cNvSpPr>
          <p:nvPr/>
        </p:nvSpPr>
        <p:spPr bwMode="auto">
          <a:xfrm>
            <a:off x="4716463" y="1196975"/>
            <a:ext cx="3384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i="1">
                <a:solidFill>
                  <a:schemeClr val="bg1"/>
                </a:solidFill>
              </a:rPr>
              <a:t>Modifiez le texte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713" y="4652963"/>
            <a:ext cx="7200900" cy="288925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5013325"/>
            <a:ext cx="7200900" cy="215900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00519D"/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00079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A6C3E-47C3-4ABB-886F-F32DD7FFC9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7400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94513" y="1484313"/>
            <a:ext cx="2070100" cy="45370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4213" y="1484313"/>
            <a:ext cx="6057900" cy="45370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16CA3-F8DF-4CC7-BD80-DFDA06E71C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1122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itchFamily="34" charset="0"/>
              <a:buChar char="•"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D762F-63A4-4BED-90B1-0FF561EA7E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5633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D57CC-848E-4DB3-8D3F-8DEC7CC689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6959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4213" y="2060575"/>
            <a:ext cx="40640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00613" y="2060575"/>
            <a:ext cx="40640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CA7E9-CF05-4094-BA9B-1ABCC36EB6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6387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F4C8E-0611-4B54-9942-858C8EA09F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2281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55D6A-CB60-4204-8B37-93D8EA7523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1250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B8385-29BF-44CB-8A31-399B1A862E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2655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5B110-078F-44D0-A2A8-D6F212C592E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2297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FE1AA-7472-47A9-AA79-D2252058A3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2982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 r="-833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4313"/>
            <a:ext cx="8280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060575"/>
            <a:ext cx="8280400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32525"/>
            <a:ext cx="9144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016625"/>
            <a:ext cx="91440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40513"/>
            <a:ext cx="9144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smtClean="0">
                <a:solidFill>
                  <a:srgbClr val="00519D"/>
                </a:solidFill>
              </a:defRPr>
            </a:lvl1pPr>
          </a:lstStyle>
          <a:p>
            <a:pPr>
              <a:defRPr/>
            </a:pPr>
            <a:fld id="{5FA3003C-A3C2-4528-A478-D0BEDB1257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0" y="6464300"/>
            <a:ext cx="91440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100" b="1">
                <a:solidFill>
                  <a:srgbClr val="00A7E5"/>
                </a:solidFill>
              </a:rPr>
              <a:t>sdn-userdesk@seadatanet.org – www.seadatanet.org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156325" y="682625"/>
            <a:ext cx="29527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50" i="1" dirty="0">
                <a:solidFill>
                  <a:srgbClr val="00529E"/>
                </a:solidFill>
                <a:latin typeface="+mj-lt"/>
              </a:rPr>
              <a:t>Modifiez le texte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00519D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A7E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519D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00A7E5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519D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○"/>
        <a:defRPr sz="2000">
          <a:solidFill>
            <a:srgbClr val="00A7E5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4293096"/>
            <a:ext cx="7200900" cy="288925"/>
          </a:xfrm>
        </p:spPr>
        <p:txBody>
          <a:bodyPr/>
          <a:lstStyle/>
          <a:p>
            <a:r>
              <a:rPr lang="en-GB" dirty="0" smtClean="0"/>
              <a:t>INSTM (Tunisia) : </a:t>
            </a:r>
            <a:r>
              <a:rPr lang="en-GB" dirty="0" err="1" smtClean="0"/>
              <a:t>SeaDataNet</a:t>
            </a:r>
            <a:r>
              <a:rPr lang="en-GB" dirty="0" smtClean="0"/>
              <a:t> c</a:t>
            </a:r>
            <a:r>
              <a:rPr lang="en-US" dirty="0" smtClean="0"/>
              <a:t>o</a:t>
            </a:r>
            <a:r>
              <a:rPr lang="en-GB" dirty="0" err="1" smtClean="0"/>
              <a:t>ntribution</a:t>
            </a:r>
            <a:r>
              <a:rPr lang="en-GB" dirty="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5661248"/>
            <a:ext cx="8820472" cy="288032"/>
          </a:xfrm>
        </p:spPr>
        <p:txBody>
          <a:bodyPr/>
          <a:lstStyle/>
          <a:p>
            <a:pPr algn="ctr"/>
            <a:r>
              <a:rPr lang="en-GB" sz="1600" dirty="0" err="1" smtClean="0"/>
              <a:t>Cherif</a:t>
            </a:r>
            <a:r>
              <a:rPr lang="en-GB" sz="1600" dirty="0" smtClean="0"/>
              <a:t> SAMMARI ( Head of Marine Environment Laboratory) &amp; Soumaya LAHBIB (Data Manager)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43808" y="62373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Ostende</a:t>
            </a:r>
            <a:r>
              <a:rPr lang="en-US" dirty="0" smtClean="0"/>
              <a:t> on 20</a:t>
            </a:r>
            <a:r>
              <a:rPr lang="en-US" baseline="30000" dirty="0" smtClean="0"/>
              <a:t>th</a:t>
            </a:r>
            <a:r>
              <a:rPr lang="en-US" dirty="0" smtClean="0"/>
              <a:t> May 2014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83768" y="4941168"/>
            <a:ext cx="35598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rgbClr val="00519D"/>
                </a:solidFill>
                <a:latin typeface="+mn-lt"/>
                <a:cs typeface="+mn-cs"/>
              </a:rPr>
              <a:t>Sana Ben Ismail ( Marine </a:t>
            </a:r>
            <a:r>
              <a:rPr lang="en-GB" sz="1600" b="1" dirty="0" smtClean="0">
                <a:solidFill>
                  <a:srgbClr val="00519D"/>
                </a:solidFill>
                <a:latin typeface="+mn-lt"/>
                <a:cs typeface="+mn-cs"/>
              </a:rPr>
              <a:t>scientist)</a:t>
            </a:r>
            <a:endParaRPr lang="en-GB" sz="1600" b="1" dirty="0">
              <a:solidFill>
                <a:srgbClr val="00519D"/>
              </a:solidFill>
              <a:latin typeface="+mn-lt"/>
              <a:cs typeface="+mn-cs"/>
            </a:endParaRPr>
          </a:p>
        </p:txBody>
      </p:sp>
      <p:pic>
        <p:nvPicPr>
          <p:cNvPr id="6" name="Picture 15" descr="Unknown2.jpg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7910" y="0"/>
            <a:ext cx="8763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0" y="1196752"/>
            <a:ext cx="244827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Ostende</a:t>
            </a:r>
            <a:r>
              <a:rPr lang="en-US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20/05/2014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 d’écran 2014-05-19 à 06.28.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249716"/>
            <a:ext cx="6408712" cy="5623081"/>
          </a:xfrm>
          <a:prstGeom prst="rect">
            <a:avLst/>
          </a:prstGeom>
        </p:spPr>
      </p:pic>
      <p:pic>
        <p:nvPicPr>
          <p:cNvPr id="5" name="Picture 15" descr="Unknown2.jpg"/>
          <p:cNvPicPr>
            <a:picLocks noChangeAspect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32656"/>
            <a:ext cx="8763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52120" y="764704"/>
            <a:ext cx="244827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Ostende</a:t>
            </a:r>
            <a:r>
              <a:rPr lang="en-US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20/05/2014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1578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pic>
        <p:nvPicPr>
          <p:cNvPr id="7" name="Picture 15" descr="Unknown2.jpg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2204" y="260648"/>
            <a:ext cx="8763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652120" y="764704"/>
            <a:ext cx="244827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Ostende</a:t>
            </a:r>
            <a:r>
              <a:rPr lang="en-US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20/05/2014</a:t>
            </a:r>
            <a:endParaRPr lang="en-US" sz="1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4213" y="2204491"/>
            <a:ext cx="8280400" cy="3960813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dirty="0" smtClean="0"/>
              <a:t>Strengthened our methodology in Marine data management and quality control</a:t>
            </a:r>
          </a:p>
          <a:p>
            <a:pPr algn="just">
              <a:lnSpc>
                <a:spcPct val="120000"/>
              </a:lnSpc>
            </a:pPr>
            <a:r>
              <a:rPr lang="en-US" dirty="0" smtClean="0"/>
              <a:t>New publication in preparation</a:t>
            </a:r>
          </a:p>
          <a:p>
            <a:pPr algn="just">
              <a:lnSpc>
                <a:spcPct val="120000"/>
              </a:lnSpc>
            </a:pPr>
            <a:r>
              <a:rPr lang="en-US" dirty="0" smtClean="0"/>
              <a:t>New CDI and CSR on going</a:t>
            </a:r>
          </a:p>
          <a:p>
            <a:pPr algn="just">
              <a:lnSpc>
                <a:spcPct val="120000"/>
              </a:lnSpc>
            </a:pPr>
            <a:r>
              <a:rPr lang="en-US" dirty="0"/>
              <a:t>As </a:t>
            </a:r>
            <a:r>
              <a:rPr lang="en-US" dirty="0" smtClean="0"/>
              <a:t>physical oceanographer </a:t>
            </a:r>
            <a:r>
              <a:rPr lang="en-US" dirty="0"/>
              <a:t>and data provider, I am here to learn the latest versions and tools used for data management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77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39939" name="Content Placeholder 3" descr="IMG_0359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1357313" y="1214438"/>
            <a:ext cx="657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b="1" dirty="0" err="1" smtClean="0">
                <a:latin typeface="Apple Chancery"/>
                <a:cs typeface="Apple Chancery"/>
              </a:rPr>
              <a:t>Thank</a:t>
            </a:r>
            <a:r>
              <a:rPr lang="fr-FR" sz="2800" b="1" dirty="0" smtClean="0">
                <a:latin typeface="Apple Chancery"/>
                <a:cs typeface="Apple Chancery"/>
              </a:rPr>
              <a:t> </a:t>
            </a:r>
            <a:r>
              <a:rPr lang="fr-FR" sz="2800" b="1" dirty="0" err="1" smtClean="0">
                <a:latin typeface="Apple Chancery"/>
                <a:cs typeface="Apple Chancery"/>
              </a:rPr>
              <a:t>you</a:t>
            </a:r>
            <a:r>
              <a:rPr lang="fr-FR" sz="2800" b="1" dirty="0" smtClean="0">
                <a:latin typeface="Apple Chancery"/>
                <a:cs typeface="Apple Chancery"/>
              </a:rPr>
              <a:t> for </a:t>
            </a:r>
            <a:r>
              <a:rPr lang="fr-FR" sz="2800" b="1" dirty="0" err="1" smtClean="0">
                <a:latin typeface="Apple Chancery"/>
                <a:cs typeface="Apple Chancery"/>
              </a:rPr>
              <a:t>your</a:t>
            </a:r>
            <a:r>
              <a:rPr lang="fr-FR" sz="2800" b="1" dirty="0" smtClean="0">
                <a:latin typeface="Apple Chancery"/>
                <a:cs typeface="Apple Chancery"/>
              </a:rPr>
              <a:t> support</a:t>
            </a:r>
            <a:endParaRPr lang="fr-FR" sz="2800" b="1" dirty="0">
              <a:latin typeface="Apple Chancery"/>
              <a:cs typeface="Apple Chance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5063" y="6572250"/>
            <a:ext cx="2928937" cy="2778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r-FR" sz="1200" i="1">
                <a:solidFill>
                  <a:srgbClr val="D9D9D9"/>
                </a:solidFill>
              </a:rPr>
              <a:t>La Goulette, Août 2013 </a:t>
            </a:r>
          </a:p>
        </p:txBody>
      </p:sp>
    </p:spTree>
    <p:extLst>
      <p:ext uri="{BB962C8B-B14F-4D97-AF65-F5344CB8AC3E}">
        <p14:creationId xmlns:p14="http://schemas.microsoft.com/office/powerpoint/2010/main" xmlns="" val="31871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of INSTM</a:t>
            </a:r>
          </a:p>
          <a:p>
            <a:r>
              <a:rPr lang="fr-FR" dirty="0" smtClean="0"/>
              <a:t>Tools </a:t>
            </a:r>
            <a:r>
              <a:rPr lang="fr-FR" dirty="0" err="1" smtClean="0"/>
              <a:t>used</a:t>
            </a:r>
            <a:endParaRPr lang="fr-FR" dirty="0" smtClean="0"/>
          </a:p>
          <a:p>
            <a:r>
              <a:rPr lang="fr-FR" dirty="0" err="1"/>
              <a:t>Easy</a:t>
            </a:r>
            <a:r>
              <a:rPr lang="fr-FR" dirty="0"/>
              <a:t> </a:t>
            </a:r>
            <a:r>
              <a:rPr lang="fr-FR" dirty="0" smtClean="0"/>
              <a:t>parts</a:t>
            </a:r>
          </a:p>
          <a:p>
            <a:r>
              <a:rPr lang="fr-FR" dirty="0" smtClean="0"/>
              <a:t>INSTM Contribution</a:t>
            </a:r>
          </a:p>
          <a:p>
            <a:r>
              <a:rPr lang="fr-FR" dirty="0" smtClean="0"/>
              <a:t>INSTM Catalogues</a:t>
            </a:r>
          </a:p>
          <a:p>
            <a:r>
              <a:rPr lang="fr-FR" dirty="0" smtClean="0"/>
              <a:t>INSTM </a:t>
            </a:r>
            <a:r>
              <a:rPr lang="fr-FR" dirty="0" err="1" smtClean="0"/>
              <a:t>Requested</a:t>
            </a:r>
            <a:r>
              <a:rPr lang="fr-FR" dirty="0" smtClean="0"/>
              <a:t> Data</a:t>
            </a:r>
          </a:p>
          <a:p>
            <a:r>
              <a:rPr lang="fr-FR" dirty="0" err="1" smtClean="0"/>
              <a:t>Problems</a:t>
            </a:r>
            <a:r>
              <a:rPr lang="fr-FR" dirty="0" smtClean="0"/>
              <a:t> </a:t>
            </a:r>
            <a:r>
              <a:rPr lang="fr-FR" dirty="0" err="1" smtClean="0"/>
              <a:t>faced</a:t>
            </a:r>
            <a:endParaRPr lang="fr-FR" dirty="0" smtClean="0"/>
          </a:p>
          <a:p>
            <a:r>
              <a:rPr lang="fr-FR" dirty="0"/>
              <a:t>Conclusion</a:t>
            </a:r>
          </a:p>
        </p:txBody>
      </p:sp>
      <p:pic>
        <p:nvPicPr>
          <p:cNvPr id="4" name="Picture 15" descr="Unknown2.jpg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4212" y="332656"/>
            <a:ext cx="8763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52120" y="764704"/>
            <a:ext cx="244827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Ostende</a:t>
            </a:r>
            <a:r>
              <a:rPr lang="en-US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20/05/2014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3199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INSTM -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060848"/>
            <a:ext cx="8280400" cy="3960813"/>
          </a:xfrm>
        </p:spPr>
        <p:txBody>
          <a:bodyPr/>
          <a:lstStyle/>
          <a:p>
            <a:pPr algn="just">
              <a:lnSpc>
                <a:spcPct val="120000"/>
              </a:lnSpc>
              <a:buFont typeface="Arial"/>
              <a:buChar char="•"/>
            </a:pPr>
            <a:r>
              <a:rPr lang="en-US" sz="1800" dirty="0" smtClean="0">
                <a:solidFill>
                  <a:srgbClr val="00519D"/>
                </a:solidFill>
                <a:latin typeface="Calibri" charset="0"/>
              </a:rPr>
              <a:t>INSTM is a public Research Institute with a NODC established </a:t>
            </a:r>
            <a:r>
              <a:rPr lang="en-US" sz="1800" dirty="0">
                <a:solidFill>
                  <a:srgbClr val="00519D"/>
                </a:solidFill>
                <a:latin typeface="Calibri" charset="0"/>
              </a:rPr>
              <a:t>in </a:t>
            </a:r>
            <a:r>
              <a:rPr lang="en-US" sz="1800" dirty="0" smtClean="0">
                <a:solidFill>
                  <a:srgbClr val="00519D"/>
                </a:solidFill>
                <a:latin typeface="Calibri" charset="0"/>
              </a:rPr>
              <a:t>1992.</a:t>
            </a:r>
          </a:p>
          <a:p>
            <a:pPr algn="just">
              <a:lnSpc>
                <a:spcPct val="120000"/>
              </a:lnSpc>
              <a:buFont typeface="Arial"/>
              <a:buChar char="•"/>
            </a:pPr>
            <a:r>
              <a:rPr lang="fr-FR" sz="1800" dirty="0">
                <a:solidFill>
                  <a:srgbClr val="00519D"/>
                </a:solidFill>
                <a:latin typeface="Calibri" charset="0"/>
              </a:rPr>
              <a:t>The </a:t>
            </a:r>
            <a:r>
              <a:rPr lang="fr-FR" sz="1800" dirty="0" err="1">
                <a:solidFill>
                  <a:srgbClr val="00519D"/>
                </a:solidFill>
                <a:latin typeface="Calibri" charset="0"/>
              </a:rPr>
              <a:t>most</a:t>
            </a:r>
            <a:r>
              <a:rPr lang="fr-FR" sz="1800" dirty="0">
                <a:solidFill>
                  <a:srgbClr val="00519D"/>
                </a:solidFill>
                <a:latin typeface="Calibri" charset="0"/>
              </a:rPr>
              <a:t> important </a:t>
            </a:r>
            <a:r>
              <a:rPr lang="fr-FR" sz="1800" dirty="0" err="1">
                <a:solidFill>
                  <a:srgbClr val="00519D"/>
                </a:solidFill>
                <a:latin typeface="Calibri" charset="0"/>
              </a:rPr>
              <a:t>equipment</a:t>
            </a:r>
            <a:r>
              <a:rPr lang="fr-FR" sz="1800" dirty="0">
                <a:solidFill>
                  <a:srgbClr val="00519D"/>
                </a:solidFill>
                <a:latin typeface="Calibri" charset="0"/>
              </a:rPr>
              <a:t> </a:t>
            </a:r>
            <a:r>
              <a:rPr lang="fr-FR" sz="1800" dirty="0" err="1">
                <a:solidFill>
                  <a:srgbClr val="00519D"/>
                </a:solidFill>
                <a:latin typeface="Calibri" charset="0"/>
              </a:rPr>
              <a:t>used</a:t>
            </a:r>
            <a:r>
              <a:rPr lang="fr-FR" sz="1800" dirty="0">
                <a:solidFill>
                  <a:srgbClr val="00519D"/>
                </a:solidFill>
                <a:latin typeface="Calibri" charset="0"/>
              </a:rPr>
              <a:t> by Marine </a:t>
            </a:r>
            <a:r>
              <a:rPr lang="fr-FR" sz="1800" dirty="0" err="1" smtClean="0">
                <a:solidFill>
                  <a:srgbClr val="00519D"/>
                </a:solidFill>
                <a:latin typeface="Calibri" charset="0"/>
              </a:rPr>
              <a:t>Environment</a:t>
            </a:r>
            <a:r>
              <a:rPr lang="fr-FR" sz="1800" dirty="0" smtClean="0">
                <a:solidFill>
                  <a:srgbClr val="00519D"/>
                </a:solidFill>
                <a:latin typeface="Calibri" charset="0"/>
              </a:rPr>
              <a:t> </a:t>
            </a:r>
            <a:r>
              <a:rPr lang="fr-FR" sz="1800" dirty="0" err="1">
                <a:solidFill>
                  <a:srgbClr val="00519D"/>
                </a:solidFill>
                <a:latin typeface="Calibri" charset="0"/>
              </a:rPr>
              <a:t>laboratory</a:t>
            </a:r>
            <a:r>
              <a:rPr lang="fr-FR" sz="1800" dirty="0">
                <a:solidFill>
                  <a:srgbClr val="00519D"/>
                </a:solidFill>
                <a:latin typeface="Calibri" charset="0"/>
              </a:rPr>
              <a:t> are:</a:t>
            </a:r>
          </a:p>
          <a:p>
            <a:pPr algn="just">
              <a:lnSpc>
                <a:spcPct val="120000"/>
              </a:lnSpc>
              <a:buFont typeface="Arial"/>
              <a:buChar char="•"/>
            </a:pPr>
            <a:endParaRPr lang="fr-FR" sz="1600" dirty="0">
              <a:solidFill>
                <a:srgbClr val="00519D"/>
              </a:solidFill>
              <a:latin typeface="Calibri" charset="0"/>
            </a:endParaRPr>
          </a:p>
          <a:p>
            <a:pPr algn="just">
              <a:lnSpc>
                <a:spcPct val="120000"/>
              </a:lnSpc>
              <a:buFont typeface="Arial"/>
              <a:buChar char="•"/>
            </a:pPr>
            <a:endParaRPr lang="fr-FR" sz="1600" dirty="0" smtClean="0">
              <a:solidFill>
                <a:srgbClr val="00519D"/>
              </a:solidFill>
              <a:latin typeface="Calibri" charset="0"/>
            </a:endParaRPr>
          </a:p>
          <a:p>
            <a:pPr algn="just">
              <a:lnSpc>
                <a:spcPct val="120000"/>
              </a:lnSpc>
              <a:buFont typeface="Arial"/>
              <a:buChar char="•"/>
            </a:pPr>
            <a:endParaRPr lang="fr-FR" sz="1600" dirty="0">
              <a:solidFill>
                <a:srgbClr val="00519D"/>
              </a:solidFill>
              <a:latin typeface="Calibri" charset="0"/>
            </a:endParaRPr>
          </a:p>
          <a:p>
            <a:pPr algn="just">
              <a:lnSpc>
                <a:spcPct val="120000"/>
              </a:lnSpc>
              <a:buFont typeface="Arial"/>
              <a:buChar char="•"/>
            </a:pPr>
            <a:endParaRPr lang="fr-FR" sz="1600" dirty="0" smtClean="0">
              <a:solidFill>
                <a:srgbClr val="00519D"/>
              </a:solidFill>
              <a:latin typeface="Calibri" charset="0"/>
            </a:endParaRPr>
          </a:p>
          <a:p>
            <a:pPr algn="just">
              <a:lnSpc>
                <a:spcPct val="120000"/>
              </a:lnSpc>
              <a:buFont typeface="Arial"/>
              <a:buChar char="•"/>
            </a:pPr>
            <a:endParaRPr lang="fr-FR" sz="1600" dirty="0">
              <a:solidFill>
                <a:srgbClr val="00519D"/>
              </a:solidFill>
              <a:latin typeface="Calibri" charset="0"/>
            </a:endParaRPr>
          </a:p>
          <a:p>
            <a:pPr algn="just">
              <a:lnSpc>
                <a:spcPct val="120000"/>
              </a:lnSpc>
              <a:buFont typeface="Arial"/>
              <a:buChar char="•"/>
            </a:pPr>
            <a:endParaRPr lang="fr-FR" sz="1600" dirty="0" smtClean="0">
              <a:solidFill>
                <a:srgbClr val="00519D"/>
              </a:solidFill>
              <a:latin typeface="Calibri" charset="0"/>
            </a:endParaRPr>
          </a:p>
          <a:p>
            <a:pPr algn="just">
              <a:lnSpc>
                <a:spcPct val="120000"/>
              </a:lnSpc>
              <a:buFont typeface="Arial"/>
              <a:buChar char="•"/>
            </a:pPr>
            <a:r>
              <a:rPr lang="fr-FR" sz="1800" dirty="0" err="1">
                <a:solidFill>
                  <a:srgbClr val="00519D"/>
                </a:solidFill>
                <a:latin typeface="Calibri" charset="0"/>
              </a:rPr>
              <a:t>We</a:t>
            </a:r>
            <a:r>
              <a:rPr lang="fr-FR" sz="1800" dirty="0">
                <a:solidFill>
                  <a:srgbClr val="00519D"/>
                </a:solidFill>
                <a:latin typeface="Calibri" charset="0"/>
              </a:rPr>
              <a:t> are </a:t>
            </a:r>
            <a:r>
              <a:rPr lang="fr-FR" sz="1800" dirty="0" err="1">
                <a:solidFill>
                  <a:srgbClr val="00519D"/>
                </a:solidFill>
                <a:latin typeface="Calibri" charset="0"/>
              </a:rPr>
              <a:t>involved</a:t>
            </a:r>
            <a:r>
              <a:rPr lang="fr-FR" sz="1800" dirty="0">
                <a:solidFill>
                  <a:srgbClr val="00519D"/>
                </a:solidFill>
                <a:latin typeface="Calibri" charset="0"/>
              </a:rPr>
              <a:t> in WP :</a:t>
            </a:r>
          </a:p>
          <a:p>
            <a:pPr marL="0" indent="0" algn="just">
              <a:buNone/>
            </a:pPr>
            <a:r>
              <a:rPr lang="en-US" sz="1600" dirty="0" smtClean="0"/>
              <a:t>	WP2.1: participation to plenaries meetings</a:t>
            </a:r>
          </a:p>
          <a:p>
            <a:pPr marL="0" indent="0" algn="just">
              <a:buNone/>
            </a:pPr>
            <a:r>
              <a:rPr lang="en-US" sz="1600" dirty="0" smtClean="0"/>
              <a:t>	WP3.2, 3.3: participation to trainings</a:t>
            </a:r>
          </a:p>
          <a:p>
            <a:pPr marL="0" indent="0" algn="just">
              <a:buNone/>
            </a:pPr>
            <a:r>
              <a:rPr lang="en-US" sz="1600" dirty="0" smtClean="0"/>
              <a:t>	WP4.3: installation of tools for metadata</a:t>
            </a:r>
          </a:p>
          <a:p>
            <a:pPr marL="0" indent="0" algn="just">
              <a:buNone/>
            </a:pPr>
            <a:r>
              <a:rPr lang="en-US" sz="1600" dirty="0" smtClean="0"/>
              <a:t>	WP5.2: installation of tools for data</a:t>
            </a:r>
            <a:endParaRPr lang="fr-FR" sz="1600" dirty="0" smtClean="0">
              <a:solidFill>
                <a:srgbClr val="00519D"/>
              </a:solidFill>
              <a:latin typeface="Calibri" charset="0"/>
            </a:endParaRPr>
          </a:p>
          <a:p>
            <a:pPr algn="just"/>
            <a:endParaRPr lang="en-US" dirty="0"/>
          </a:p>
        </p:txBody>
      </p:sp>
      <p:pic>
        <p:nvPicPr>
          <p:cNvPr id="4" name="Picture 15" descr="Unknown2.jpg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1943" y="332656"/>
            <a:ext cx="8763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hannib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44" b="22884"/>
          <a:stretch>
            <a:fillRect/>
          </a:stretch>
        </p:blipFill>
        <p:spPr bwMode="auto">
          <a:xfrm>
            <a:off x="5724128" y="2996952"/>
            <a:ext cx="273630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" descr="C:\Users\sammari\Desktop\Ancien bureau\STEG\STEG2\PhotoSteg\DSC03570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20162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1073189" y="2607331"/>
            <a:ext cx="985934" cy="21972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242574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A7E5"/>
                </a:solidFill>
              </a:rPr>
              <a:t>Seabird 9</a:t>
            </a:r>
            <a:endParaRPr lang="en-US" sz="1600" dirty="0">
              <a:solidFill>
                <a:srgbClr val="00A7E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431458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A7E5"/>
                </a:solidFill>
              </a:rPr>
              <a:t>ADCP </a:t>
            </a:r>
            <a:r>
              <a:rPr lang="en-US" sz="1600" dirty="0" err="1" smtClean="0">
                <a:solidFill>
                  <a:srgbClr val="00A7E5"/>
                </a:solidFill>
              </a:rPr>
              <a:t>Sontek</a:t>
            </a:r>
            <a:endParaRPr lang="en-US" sz="1600" dirty="0">
              <a:solidFill>
                <a:srgbClr val="00A7E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431458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A7E5"/>
                </a:solidFill>
              </a:rPr>
              <a:t>HANNIBAL R/V</a:t>
            </a:r>
            <a:endParaRPr lang="en-US" sz="1600" dirty="0">
              <a:solidFill>
                <a:srgbClr val="00A7E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52120" y="764704"/>
            <a:ext cx="244827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Ostende</a:t>
            </a:r>
            <a:r>
              <a:rPr lang="en-US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20/05/2014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10285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Tools </a:t>
            </a:r>
            <a:r>
              <a:rPr lang="fr-FR" dirty="0" err="1" smtClean="0"/>
              <a:t>used</a:t>
            </a:r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149080"/>
            <a:ext cx="1634284" cy="12241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42434" y="4714884"/>
            <a:ext cx="2448272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Download Manager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1" name="Picture 15" descr="Unknown2.jpg"/>
          <p:cNvPicPr>
            <a:picLocks noChangeAspect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4212" y="260648"/>
            <a:ext cx="8763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86050" y="4714884"/>
            <a:ext cx="2448272" cy="1200329"/>
          </a:xfrm>
          <a:prstGeom prst="rect">
            <a:avLst/>
          </a:prstGeom>
          <a:solidFill>
            <a:srgbClr val="00A7E5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Hydrobase</a:t>
            </a:r>
            <a:r>
              <a:rPr lang="en-US" dirty="0" smtClean="0"/>
              <a:t> Web Application</a:t>
            </a:r>
          </a:p>
          <a:p>
            <a:pPr algn="ctr"/>
            <a:endParaRPr lang="en-US" dirty="0"/>
          </a:p>
        </p:txBody>
      </p:sp>
      <p:sp>
        <p:nvSpPr>
          <p:cNvPr id="9" name="Magnetic Disk 8"/>
          <p:cNvSpPr/>
          <p:nvPr/>
        </p:nvSpPr>
        <p:spPr>
          <a:xfrm>
            <a:off x="467544" y="5489848"/>
            <a:ext cx="1152128" cy="1179512"/>
          </a:xfrm>
          <a:prstGeom prst="flowChartMagneticDisk">
            <a:avLst/>
          </a:prstGeom>
          <a:solidFill>
            <a:schemeClr val="bg2">
              <a:lumMod val="50000"/>
            </a:schemeClr>
          </a:solidFill>
          <a:ln>
            <a:solidFill>
              <a:srgbClr val="2626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Hydrobase</a:t>
            </a:r>
            <a:r>
              <a:rPr lang="en-US" sz="1400" dirty="0" smtClean="0"/>
              <a:t> DB</a:t>
            </a:r>
            <a:endParaRPr lang="en-US" sz="1400" dirty="0"/>
          </a:p>
        </p:txBody>
      </p:sp>
      <p:sp>
        <p:nvSpPr>
          <p:cNvPr id="15" name="Up Arrow 14"/>
          <p:cNvSpPr/>
          <p:nvPr/>
        </p:nvSpPr>
        <p:spPr>
          <a:xfrm>
            <a:off x="899592" y="5229200"/>
            <a:ext cx="216024" cy="57606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52120" y="764704"/>
            <a:ext cx="244827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Ostende</a:t>
            </a:r>
            <a:r>
              <a:rPr lang="en-US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20/05/2014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3672" t="22916" r="54297" b="45139"/>
          <a:stretch>
            <a:fillRect/>
          </a:stretch>
        </p:blipFill>
        <p:spPr bwMode="auto">
          <a:xfrm>
            <a:off x="0" y="2285991"/>
            <a:ext cx="3000364" cy="168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 l="3516" t="2083" r="53906" b="38889"/>
          <a:stretch>
            <a:fillRect/>
          </a:stretch>
        </p:blipFill>
        <p:spPr bwMode="auto">
          <a:xfrm>
            <a:off x="3286116" y="2071678"/>
            <a:ext cx="26566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 l="35547" t="34722" r="35937" b="38889"/>
          <a:stretch>
            <a:fillRect/>
          </a:stretch>
        </p:blipFill>
        <p:spPr bwMode="auto">
          <a:xfrm>
            <a:off x="6143636" y="2357430"/>
            <a:ext cx="2643174" cy="137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1255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INSTM Contribution - Updates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420515"/>
            <a:ext cx="8280400" cy="396081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r-FR" sz="2000" dirty="0" err="1" smtClean="0"/>
              <a:t>SeaDataNet</a:t>
            </a:r>
            <a:r>
              <a:rPr lang="fr-FR" sz="2000" dirty="0" smtClean="0"/>
              <a:t> Softwares: </a:t>
            </a:r>
          </a:p>
          <a:p>
            <a:pPr lvl="1">
              <a:lnSpc>
                <a:spcPct val="150000"/>
              </a:lnSpc>
            </a:pPr>
            <a:r>
              <a:rPr lang="fr-FR" sz="1600" dirty="0" smtClean="0"/>
              <a:t>NEMO V1.5.2</a:t>
            </a:r>
          </a:p>
          <a:p>
            <a:pPr lvl="1">
              <a:lnSpc>
                <a:spcPct val="150000"/>
              </a:lnSpc>
            </a:pPr>
            <a:r>
              <a:rPr lang="fr-FR" sz="1600" dirty="0" smtClean="0"/>
              <a:t>MIKADO V3.3.3 SDN2</a:t>
            </a:r>
          </a:p>
          <a:p>
            <a:pPr lvl="1">
              <a:lnSpc>
                <a:spcPct val="150000"/>
              </a:lnSpc>
            </a:pPr>
            <a:r>
              <a:rPr lang="fr-FR" sz="1600" dirty="0" err="1" smtClean="0"/>
              <a:t>Ocean</a:t>
            </a:r>
            <a:r>
              <a:rPr lang="fr-FR" sz="1600" dirty="0" smtClean="0"/>
              <a:t> Data </a:t>
            </a:r>
            <a:r>
              <a:rPr lang="fr-FR" sz="1600" dirty="0" err="1" smtClean="0"/>
              <a:t>View</a:t>
            </a:r>
            <a:r>
              <a:rPr lang="fr-FR" sz="1600" dirty="0" smtClean="0"/>
              <a:t> V4.6.2</a:t>
            </a:r>
          </a:p>
          <a:p>
            <a:pPr lvl="1">
              <a:lnSpc>
                <a:spcPct val="150000"/>
              </a:lnSpc>
            </a:pPr>
            <a:r>
              <a:rPr lang="fr-FR" sz="1600" dirty="0" err="1" smtClean="0"/>
              <a:t>Download</a:t>
            </a:r>
            <a:r>
              <a:rPr lang="fr-FR" sz="1600" dirty="0" smtClean="0"/>
              <a:t> Manager V1.4.3 </a:t>
            </a:r>
            <a:endParaRPr lang="fr-FR" sz="2000" dirty="0" smtClean="0"/>
          </a:p>
          <a:p>
            <a:pPr>
              <a:lnSpc>
                <a:spcPct val="200000"/>
              </a:lnSpc>
            </a:pPr>
            <a:r>
              <a:rPr lang="fr-FR" sz="2000" dirty="0" smtClean="0"/>
              <a:t>Cruise </a:t>
            </a:r>
            <a:r>
              <a:rPr lang="fr-FR" sz="2000" dirty="0" err="1" smtClean="0"/>
              <a:t>Summary</a:t>
            </a:r>
            <a:r>
              <a:rPr lang="fr-FR" sz="2000" dirty="0" smtClean="0"/>
              <a:t> Report Contribution </a:t>
            </a:r>
            <a:r>
              <a:rPr lang="en-US" sz="2000" dirty="0" smtClean="0"/>
              <a:t>–</a:t>
            </a:r>
            <a:r>
              <a:rPr lang="fr-FR" sz="2000" dirty="0" smtClean="0"/>
              <a:t> CSR</a:t>
            </a:r>
            <a:endParaRPr lang="fr-FR" sz="2000" dirty="0"/>
          </a:p>
          <a:p>
            <a:pPr>
              <a:lnSpc>
                <a:spcPct val="200000"/>
              </a:lnSpc>
            </a:pPr>
            <a:r>
              <a:rPr lang="en-US" sz="2000" dirty="0" smtClean="0"/>
              <a:t>Common Data index</a:t>
            </a:r>
            <a:endParaRPr lang="fr-FR" sz="2000" dirty="0" smtClean="0"/>
          </a:p>
          <a:p>
            <a:pPr lvl="1">
              <a:lnSpc>
                <a:spcPct val="150000"/>
              </a:lnSpc>
            </a:pPr>
            <a:endParaRPr lang="fr-FR" sz="1600" dirty="0" smtClean="0"/>
          </a:p>
        </p:txBody>
      </p:sp>
      <p:pic>
        <p:nvPicPr>
          <p:cNvPr id="4" name="Picture 15" descr="Unknown2.jpg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2204" y="332656"/>
            <a:ext cx="8763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52120" y="764704"/>
            <a:ext cx="244827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Ostende</a:t>
            </a:r>
            <a:r>
              <a:rPr lang="en-US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20/05/2014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9047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INSTM (Tunisia) catalogues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7400730"/>
              </p:ext>
            </p:extLst>
          </p:nvPr>
        </p:nvGraphicFramePr>
        <p:xfrm>
          <a:off x="971600" y="2365914"/>
          <a:ext cx="5904656" cy="3660230"/>
        </p:xfrm>
        <a:graphic>
          <a:graphicData uri="http://schemas.openxmlformats.org/drawingml/2006/table">
            <a:tbl>
              <a:tblPr/>
              <a:tblGrid>
                <a:gridCol w="4010710"/>
                <a:gridCol w="1893946"/>
              </a:tblGrid>
              <a:tr h="605046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Catalogue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number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33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EDMED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5"/>
                    </a:solidFill>
                  </a:tcPr>
                </a:tc>
              </a:tr>
              <a:tr h="2070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EDMERP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5"/>
                    </a:solidFill>
                  </a:tcPr>
                </a:tc>
              </a:tr>
              <a:tr h="2070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EDMO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5"/>
                    </a:solidFill>
                  </a:tcPr>
                </a:tc>
              </a:tr>
              <a:tr h="6050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/>
                        </a:rPr>
                        <a:t>EDIOS programmes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050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/>
                        </a:rPr>
                        <a:t>EDIOS Series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4033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CSR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5"/>
                    </a:solidFill>
                  </a:tcPr>
                </a:tc>
              </a:tr>
              <a:tr h="4033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CDI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5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5" descr="Unknown2.jpg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2204" y="332656"/>
            <a:ext cx="8763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52120" y="764704"/>
            <a:ext cx="244827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Ostende</a:t>
            </a:r>
            <a:r>
              <a:rPr lang="en-US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20/05/2014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60102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65497910"/>
              </p:ext>
            </p:extLst>
          </p:nvPr>
        </p:nvGraphicFramePr>
        <p:xfrm>
          <a:off x="251520" y="1844824"/>
          <a:ext cx="8788474" cy="428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5" descr="Unknown2.jpg"/>
          <p:cNvPicPr>
            <a:picLocks noChangeAspect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2204" y="332656"/>
            <a:ext cx="8763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52120" y="764704"/>
            <a:ext cx="244827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Ostende</a:t>
            </a:r>
            <a:r>
              <a:rPr lang="en-US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20/05/2014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9592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INSTM – requested data (RSM)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92448435"/>
              </p:ext>
            </p:extLst>
          </p:nvPr>
        </p:nvGraphicFramePr>
        <p:xfrm>
          <a:off x="-28904" y="2420888"/>
          <a:ext cx="914501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5" descr="Unknown2.jpg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2204" y="332656"/>
            <a:ext cx="8763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52120" y="764704"/>
            <a:ext cx="244827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Ostende</a:t>
            </a:r>
            <a:r>
              <a:rPr lang="en-US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20/05/2014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0117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Problems</a:t>
            </a:r>
            <a:r>
              <a:rPr lang="fr-FR" dirty="0" smtClean="0"/>
              <a:t> </a:t>
            </a:r>
            <a:r>
              <a:rPr lang="fr-FR" dirty="0" err="1" smtClean="0"/>
              <a:t>faced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2" y="2060575"/>
            <a:ext cx="8459787" cy="3960813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fr-FR" sz="2400" dirty="0" err="1" smtClean="0"/>
              <a:t>Download</a:t>
            </a:r>
            <a:r>
              <a:rPr lang="fr-FR" sz="2400" dirty="0" smtClean="0"/>
              <a:t> Manager </a:t>
            </a:r>
            <a:r>
              <a:rPr lang="en-US" sz="2400" dirty="0"/>
              <a:t>recurrent</a:t>
            </a:r>
            <a:r>
              <a:rPr lang="fr-FR" sz="2400" dirty="0" smtClean="0"/>
              <a:t> </a:t>
            </a:r>
            <a:r>
              <a:rPr lang="fr-FR" sz="2400" dirty="0" err="1" smtClean="0"/>
              <a:t>problems</a:t>
            </a:r>
            <a:r>
              <a:rPr lang="fr-FR" sz="2400" dirty="0" smtClean="0"/>
              <a:t>:</a:t>
            </a:r>
          </a:p>
          <a:p>
            <a:pPr lvl="1" algn="just">
              <a:lnSpc>
                <a:spcPct val="200000"/>
              </a:lnSpc>
            </a:pPr>
            <a:r>
              <a:rPr lang="fr-FR" sz="1800" dirty="0" err="1" smtClean="0">
                <a:solidFill>
                  <a:srgbClr val="FF0000"/>
                </a:solidFill>
              </a:rPr>
              <a:t>DM_Batch</a:t>
            </a:r>
            <a:r>
              <a:rPr lang="fr-FR" sz="1800" dirty="0" smtClean="0">
                <a:solidFill>
                  <a:srgbClr val="FF0000"/>
                </a:solidFill>
              </a:rPr>
              <a:t> stop running</a:t>
            </a:r>
          </a:p>
          <a:p>
            <a:pPr lvl="1" algn="just">
              <a:lnSpc>
                <a:spcPct val="200000"/>
              </a:lnSpc>
            </a:pPr>
            <a:r>
              <a:rPr lang="fr-FR" sz="1800" dirty="0" err="1" smtClean="0">
                <a:solidFill>
                  <a:srgbClr val="FF0000"/>
                </a:solidFill>
              </a:rPr>
              <a:t>DM_Batch</a:t>
            </a:r>
            <a:r>
              <a:rPr lang="fr-FR" sz="1800" dirty="0" smtClean="0">
                <a:solidFill>
                  <a:srgbClr val="FF0000"/>
                </a:solidFill>
              </a:rPr>
              <a:t> component not </a:t>
            </a:r>
            <a:r>
              <a:rPr lang="fr-FR" sz="1800" dirty="0" err="1" smtClean="0">
                <a:solidFill>
                  <a:srgbClr val="FF0000"/>
                </a:solidFill>
              </a:rPr>
              <a:t>working</a:t>
            </a:r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sz="1800" dirty="0" err="1" smtClean="0">
                <a:solidFill>
                  <a:srgbClr val="FF0000"/>
                </a:solidFill>
              </a:rPr>
              <a:t>correctly</a:t>
            </a:r>
            <a:endParaRPr lang="fr-FR" sz="1800" dirty="0" smtClean="0">
              <a:solidFill>
                <a:srgbClr val="FF0000"/>
              </a:solidFill>
            </a:endParaRPr>
          </a:p>
          <a:p>
            <a:pPr lvl="1" algn="just">
              <a:lnSpc>
                <a:spcPct val="200000"/>
              </a:lnSpc>
            </a:pPr>
            <a:r>
              <a:rPr lang="fr-FR" sz="1800" dirty="0" smtClean="0">
                <a:solidFill>
                  <a:srgbClr val="FF0000"/>
                </a:solidFill>
              </a:rPr>
              <a:t>DM offline</a:t>
            </a:r>
          </a:p>
          <a:p>
            <a:pPr lvl="1" algn="just">
              <a:lnSpc>
                <a:spcPct val="200000"/>
              </a:lnSpc>
            </a:pPr>
            <a:endParaRPr lang="fr-FR" sz="1800" dirty="0">
              <a:solidFill>
                <a:srgbClr val="FF0000"/>
              </a:solidFill>
            </a:endParaRPr>
          </a:p>
          <a:p>
            <a:r>
              <a:rPr lang="fr-FR" dirty="0" smtClean="0"/>
              <a:t>Internet and power </a:t>
            </a:r>
            <a:r>
              <a:rPr lang="fr-FR" dirty="0" err="1" smtClean="0"/>
              <a:t>shutdown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Picture 15" descr="Unknown2.jpg"/>
          <p:cNvPicPr>
            <a:picLocks noChangeAspect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2204" y="332656"/>
            <a:ext cx="8763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52120" y="764704"/>
            <a:ext cx="244827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Ostende</a:t>
            </a:r>
            <a:r>
              <a:rPr lang="en-US" sz="16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 20/05/2014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97861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DataNet2_presentation">
  <a:themeElements>
    <a:clrScheme name="SeaDataNe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aDataNet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aDataNe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DataNe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DataNe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SeaDataNet2_presentation</Template>
  <TotalTime>2471</TotalTime>
  <Words>437</Words>
  <Application>Microsoft Office PowerPoint</Application>
  <PresentationFormat>Affichage à l'écran (4:3)</PresentationFormat>
  <Paragraphs>114</Paragraphs>
  <Slides>12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SeaDataNet2_presentation</vt:lpstr>
      <vt:lpstr>INSTM (Tunisia) : SeaDataNet contribution </vt:lpstr>
      <vt:lpstr>PLAN</vt:lpstr>
      <vt:lpstr>INSTM - Presentation</vt:lpstr>
      <vt:lpstr>Tools used</vt:lpstr>
      <vt:lpstr>INSTM Contribution - Updates</vt:lpstr>
      <vt:lpstr>INSTM (Tunisia) catalogues</vt:lpstr>
      <vt:lpstr>Diapositive 7</vt:lpstr>
      <vt:lpstr>INSTM – requested data (RSM)</vt:lpstr>
      <vt:lpstr>Problems faced</vt:lpstr>
      <vt:lpstr>Diapositive 10</vt:lpstr>
      <vt:lpstr>Conclusion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Michele FICHAUT, Ifremer Brest PDG-IMN-IDM-SISME</dc:creator>
  <cp:lastModifiedBy>MSI</cp:lastModifiedBy>
  <cp:revision>74</cp:revision>
  <cp:lastPrinted>2013-07-26T08:36:04Z</cp:lastPrinted>
  <dcterms:created xsi:type="dcterms:W3CDTF">2013-07-03T07:27:06Z</dcterms:created>
  <dcterms:modified xsi:type="dcterms:W3CDTF">2014-05-20T09:39:21Z</dcterms:modified>
</cp:coreProperties>
</file>