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7" r:id="rId3"/>
    <p:sldId id="257" r:id="rId4"/>
    <p:sldId id="259" r:id="rId5"/>
    <p:sldId id="303" r:id="rId6"/>
    <p:sldId id="302" r:id="rId7"/>
    <p:sldId id="273" r:id="rId8"/>
    <p:sldId id="304" r:id="rId9"/>
    <p:sldId id="276" r:id="rId10"/>
    <p:sldId id="277" r:id="rId11"/>
    <p:sldId id="274" r:id="rId12"/>
    <p:sldId id="275" r:id="rId13"/>
    <p:sldId id="278" r:id="rId14"/>
    <p:sldId id="279" r:id="rId15"/>
    <p:sldId id="305" r:id="rId16"/>
    <p:sldId id="296" r:id="rId17"/>
    <p:sldId id="297" r:id="rId18"/>
    <p:sldId id="306" r:id="rId19"/>
    <p:sldId id="310" r:id="rId20"/>
    <p:sldId id="309" r:id="rId21"/>
    <p:sldId id="311" r:id="rId22"/>
    <p:sldId id="312" r:id="rId23"/>
    <p:sldId id="313" r:id="rId24"/>
    <p:sldId id="300" r:id="rId2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E5"/>
    <a:srgbClr val="00519D"/>
    <a:srgbClr val="808080"/>
    <a:srgbClr val="005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468296B-D3F1-4423-9590-CE8007AD94AE}" type="slidenum">
              <a:rPr lang="fr-FR"/>
              <a:pPr>
                <a:defRPr/>
              </a:pPr>
              <a:t>‹N°›</a:t>
            </a:fld>
            <a:endParaRPr lang="fr-FR"/>
          </a:p>
        </p:txBody>
      </p:sp>
    </p:spTree>
    <p:extLst>
      <p:ext uri="{BB962C8B-B14F-4D97-AF65-F5344CB8AC3E}">
        <p14:creationId xmlns:p14="http://schemas.microsoft.com/office/powerpoint/2010/main" val="2188184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8F0CA9C-B05F-41D3-B312-FB5BD7E25020}" type="slidenum">
              <a:rPr lang="fr-FR"/>
              <a:pPr eaLnBrk="1" hangingPunct="1"/>
              <a:t>1</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As I </a:t>
            </a:r>
            <a:r>
              <a:rPr lang="fr-FR" dirty="0" err="1" smtClean="0"/>
              <a:t>said</a:t>
            </a:r>
            <a:r>
              <a:rPr lang="fr-FR" dirty="0" smtClean="0"/>
              <a:t> </a:t>
            </a:r>
            <a:r>
              <a:rPr lang="fr-FR" dirty="0" err="1" smtClean="0"/>
              <a:t>previsouly</a:t>
            </a:r>
            <a:r>
              <a:rPr lang="fr-FR" dirty="0" smtClean="0"/>
              <a:t>,</a:t>
            </a:r>
            <a:r>
              <a:rPr lang="fr-FR" baseline="0" dirty="0" smtClean="0"/>
              <a:t> </a:t>
            </a:r>
            <a:r>
              <a:rPr lang="fr-FR" baseline="0" dirty="0" err="1" smtClean="0"/>
              <a:t>some</a:t>
            </a:r>
            <a:r>
              <a:rPr lang="fr-FR" baseline="0" dirty="0" smtClean="0"/>
              <a:t> date formats have </a:t>
            </a:r>
            <a:r>
              <a:rPr lang="fr-FR" baseline="0" dirty="0" err="1" smtClean="0"/>
              <a:t>changed</a:t>
            </a:r>
            <a:r>
              <a:rPr lang="fr-FR" baseline="0" dirty="0" smtClean="0"/>
              <a:t> in the CDI ISO 19139 profile. So, MIKADO has been </a:t>
            </a:r>
            <a:r>
              <a:rPr lang="fr-FR" baseline="0" dirty="0" err="1" smtClean="0"/>
              <a:t>upgraded</a:t>
            </a:r>
            <a:r>
              <a:rPr lang="fr-FR" baseline="0" dirty="0" smtClean="0"/>
              <a:t> to </a:t>
            </a:r>
            <a:r>
              <a:rPr lang="fr-FR" baseline="0" dirty="0" err="1" smtClean="0"/>
              <a:t>take</a:t>
            </a:r>
            <a:r>
              <a:rPr lang="fr-FR" baseline="0" dirty="0" smtClean="0"/>
              <a:t> </a:t>
            </a:r>
            <a:r>
              <a:rPr lang="fr-FR" baseline="0" dirty="0" err="1" smtClean="0"/>
              <a:t>into</a:t>
            </a:r>
            <a:r>
              <a:rPr lang="fr-FR" baseline="0" dirty="0" smtClean="0"/>
              <a:t> </a:t>
            </a:r>
            <a:r>
              <a:rPr lang="fr-FR" baseline="0" dirty="0" err="1" smtClean="0"/>
              <a:t>account</a:t>
            </a:r>
            <a:r>
              <a:rPr lang="fr-FR" baseline="0" dirty="0" smtClean="0"/>
              <a:t> </a:t>
            </a:r>
            <a:r>
              <a:rPr lang="fr-FR" baseline="0" dirty="0" err="1" smtClean="0"/>
              <a:t>these</a:t>
            </a:r>
            <a:r>
              <a:rPr lang="fr-FR" baseline="0" dirty="0" smtClean="0"/>
              <a:t> changes.</a:t>
            </a:r>
          </a:p>
          <a:p>
            <a:r>
              <a:rPr lang="fr-FR" baseline="0" dirty="0" smtClean="0"/>
              <a:t>The </a:t>
            </a:r>
            <a:r>
              <a:rPr lang="fr-FR" baseline="0" dirty="0" err="1" smtClean="0"/>
              <a:t>fields</a:t>
            </a:r>
            <a:r>
              <a:rPr lang="fr-FR" baseline="0" dirty="0" smtClean="0"/>
              <a:t> </a:t>
            </a:r>
            <a:r>
              <a:rPr lang="fr-FR" baseline="0" dirty="0" err="1" smtClean="0"/>
              <a:t>which</a:t>
            </a:r>
            <a:r>
              <a:rPr lang="fr-FR" baseline="0" dirty="0" smtClean="0"/>
              <a:t> are </a:t>
            </a:r>
            <a:r>
              <a:rPr lang="fr-FR" baseline="0" dirty="0" err="1" smtClean="0"/>
              <a:t>concerned</a:t>
            </a:r>
            <a:r>
              <a:rPr lang="fr-FR" baseline="0" dirty="0" smtClean="0"/>
              <a:t> by </a:t>
            </a:r>
            <a:r>
              <a:rPr lang="fr-FR" baseline="0" dirty="0" err="1" smtClean="0"/>
              <a:t>these</a:t>
            </a:r>
            <a:r>
              <a:rPr lang="fr-FR" baseline="0" dirty="0" smtClean="0"/>
              <a:t> changes are:</a:t>
            </a:r>
          </a:p>
          <a:p>
            <a:r>
              <a:rPr lang="fr-FR" baseline="0" dirty="0" err="1" smtClean="0"/>
              <a:t>Revision</a:t>
            </a:r>
            <a:r>
              <a:rPr lang="fr-FR" baseline="0" dirty="0" smtClean="0"/>
              <a:t> date and Station Date </a:t>
            </a:r>
            <a:r>
              <a:rPr lang="fr-FR" baseline="0" dirty="0" err="1" smtClean="0"/>
              <a:t>which</a:t>
            </a:r>
            <a:r>
              <a:rPr lang="fr-FR" baseline="0" dirty="0" smtClean="0"/>
              <a:t> </a:t>
            </a:r>
            <a:r>
              <a:rPr lang="fr-FR" baseline="0" dirty="0" err="1" smtClean="0"/>
              <a:t>should</a:t>
            </a:r>
            <a:r>
              <a:rPr lang="fr-FR" baseline="0" dirty="0" smtClean="0"/>
              <a:t> not </a:t>
            </a:r>
            <a:r>
              <a:rPr lang="fr-FR" baseline="0" dirty="0" err="1" smtClean="0"/>
              <a:t>include</a:t>
            </a:r>
            <a:r>
              <a:rPr lang="fr-FR" baseline="0" dirty="0" smtClean="0"/>
              <a:t> the time</a:t>
            </a:r>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13</a:t>
            </a:fld>
            <a:endParaRPr lang="fr-FR"/>
          </a:p>
        </p:txBody>
      </p:sp>
    </p:spTree>
    <p:extLst>
      <p:ext uri="{BB962C8B-B14F-4D97-AF65-F5344CB8AC3E}">
        <p14:creationId xmlns:p14="http://schemas.microsoft.com/office/powerpoint/2010/main" val="7301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a:t>
            </a:r>
            <a:r>
              <a:rPr lang="fr-FR" baseline="0" dirty="0" smtClean="0"/>
              <a:t> last point </a:t>
            </a:r>
            <a:r>
              <a:rPr lang="fr-FR" baseline="0" dirty="0" err="1" smtClean="0"/>
              <a:t>concerning</a:t>
            </a:r>
            <a:r>
              <a:rPr lang="fr-FR" baseline="0" dirty="0" smtClean="0"/>
              <a:t> the migration to CDI ISO 19139 </a:t>
            </a:r>
            <a:r>
              <a:rPr lang="fr-FR" baseline="0" dirty="0" err="1" smtClean="0"/>
              <a:t>concerns</a:t>
            </a:r>
            <a:r>
              <a:rPr lang="fr-FR" baseline="0" dirty="0" smtClean="0"/>
              <a:t> the </a:t>
            </a:r>
            <a:r>
              <a:rPr lang="fr-FR" baseline="0" dirty="0" err="1" smtClean="0"/>
              <a:t>Sampling</a:t>
            </a:r>
            <a:r>
              <a:rPr lang="fr-FR" baseline="0" dirty="0" smtClean="0"/>
              <a:t> </a:t>
            </a:r>
            <a:r>
              <a:rPr lang="fr-FR" baseline="0" dirty="0" err="1" smtClean="0"/>
              <a:t>interval</a:t>
            </a:r>
            <a:r>
              <a:rPr lang="fr-FR" baseline="0" dirty="0" smtClean="0"/>
              <a:t> </a:t>
            </a:r>
            <a:r>
              <a:rPr lang="fr-FR" baseline="0" dirty="0" err="1" smtClean="0"/>
              <a:t>field</a:t>
            </a:r>
            <a:r>
              <a:rPr lang="fr-FR" baseline="0" dirty="0" smtClean="0"/>
              <a:t> </a:t>
            </a:r>
            <a:r>
              <a:rPr lang="fr-FR" baseline="0" dirty="0" err="1" smtClean="0"/>
              <a:t>which</a:t>
            </a:r>
            <a:r>
              <a:rPr lang="fr-FR" baseline="0" dirty="0" smtClean="0"/>
              <a:t> has been </a:t>
            </a:r>
            <a:r>
              <a:rPr lang="fr-FR" baseline="0" dirty="0" err="1" smtClean="0"/>
              <a:t>changed</a:t>
            </a:r>
            <a:r>
              <a:rPr lang="fr-FR" baseline="0" dirty="0" smtClean="0"/>
              <a:t> to Time </a:t>
            </a:r>
            <a:r>
              <a:rPr lang="fr-FR" baseline="0" dirty="0" err="1" smtClean="0"/>
              <a:t>resolution</a:t>
            </a:r>
            <a:r>
              <a:rPr lang="fr-FR" baseline="0" dirty="0" smtClean="0"/>
              <a:t> </a:t>
            </a:r>
            <a:r>
              <a:rPr lang="fr-FR" baseline="0" dirty="0" err="1" smtClean="0"/>
              <a:t>field</a:t>
            </a:r>
            <a:r>
              <a:rPr lang="fr-FR" baseline="0" dirty="0" smtClean="0"/>
              <a:t>.</a:t>
            </a:r>
          </a:p>
          <a:p>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14</a:t>
            </a:fld>
            <a:endParaRPr lang="fr-FR"/>
          </a:p>
        </p:txBody>
      </p:sp>
    </p:spTree>
    <p:extLst>
      <p:ext uri="{BB962C8B-B14F-4D97-AF65-F5344CB8AC3E}">
        <p14:creationId xmlns:p14="http://schemas.microsoft.com/office/powerpoint/2010/main" val="7301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fr-FR" dirty="0" smtClean="0"/>
              <a:t>MIKADO </a:t>
            </a:r>
            <a:r>
              <a:rPr lang="fr-FR" dirty="0" err="1" smtClean="0"/>
              <a:t>works</a:t>
            </a:r>
            <a:r>
              <a:rPr lang="fr-FR" dirty="0" smtClean="0"/>
              <a:t> </a:t>
            </a:r>
            <a:r>
              <a:rPr lang="fr-FR" dirty="0" err="1" smtClean="0"/>
              <a:t>exactly</a:t>
            </a:r>
            <a:r>
              <a:rPr lang="fr-FR" dirty="0" smtClean="0"/>
              <a:t> in the </a:t>
            </a:r>
            <a:r>
              <a:rPr lang="fr-FR" dirty="0" err="1" smtClean="0"/>
              <a:t>same</a:t>
            </a:r>
            <a:r>
              <a:rPr lang="fr-FR" dirty="0" smtClean="0"/>
              <a:t> </a:t>
            </a:r>
            <a:r>
              <a:rPr lang="fr-FR" dirty="0" err="1" smtClean="0"/>
              <a:t>way</a:t>
            </a:r>
            <a:r>
              <a:rPr lang="fr-FR" dirty="0" smtClean="0"/>
              <a:t> as </a:t>
            </a:r>
            <a:r>
              <a:rPr lang="fr-FR" dirty="0" err="1" smtClean="0"/>
              <a:t>previously</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16</a:t>
            </a:fld>
            <a:endParaRPr lang="fr-FR"/>
          </a:p>
        </p:txBody>
      </p:sp>
    </p:spTree>
    <p:extLst>
      <p:ext uri="{BB962C8B-B14F-4D97-AF65-F5344CB8AC3E}">
        <p14:creationId xmlns:p14="http://schemas.microsoft.com/office/powerpoint/2010/main" val="65847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 </a:t>
            </a:r>
            <a:r>
              <a:rPr lang="fr-FR" dirty="0" err="1" smtClean="0"/>
              <a:t>my</a:t>
            </a:r>
            <a:r>
              <a:rPr lang="fr-FR" baseline="0" dirty="0" smtClean="0"/>
              <a:t> </a:t>
            </a:r>
            <a:r>
              <a:rPr lang="fr-FR" baseline="0" dirty="0" err="1" smtClean="0"/>
              <a:t>presentation</a:t>
            </a:r>
            <a:r>
              <a:rPr lang="fr-FR" baseline="0" dirty="0" smtClean="0"/>
              <a:t> </a:t>
            </a:r>
            <a:r>
              <a:rPr lang="fr-FR" baseline="0" dirty="0" err="1" smtClean="0"/>
              <a:t>is</a:t>
            </a:r>
            <a:r>
              <a:rPr lang="fr-FR" baseline="0" dirty="0" smtClean="0"/>
              <a:t> </a:t>
            </a:r>
            <a:r>
              <a:rPr lang="fr-FR" baseline="0" dirty="0" err="1" smtClean="0"/>
              <a:t>finished</a:t>
            </a:r>
            <a:r>
              <a:rPr lang="fr-FR" baseline="0" dirty="0" smtClean="0"/>
              <a:t>. I </a:t>
            </a:r>
            <a:r>
              <a:rPr lang="fr-FR" baseline="0" dirty="0" err="1" smtClean="0"/>
              <a:t>hope</a:t>
            </a:r>
            <a:r>
              <a:rPr lang="fr-FR" baseline="0" dirty="0" smtClean="0"/>
              <a:t> </a:t>
            </a:r>
            <a:r>
              <a:rPr lang="fr-FR" baseline="0" dirty="0" err="1" smtClean="0"/>
              <a:t>my</a:t>
            </a:r>
            <a:r>
              <a:rPr lang="fr-FR" baseline="0" dirty="0" smtClean="0"/>
              <a:t> </a:t>
            </a:r>
            <a:r>
              <a:rPr lang="fr-FR" baseline="0" dirty="0" err="1" smtClean="0"/>
              <a:t>presentation</a:t>
            </a:r>
            <a:r>
              <a:rPr lang="fr-FR" baseline="0" dirty="0" smtClean="0"/>
              <a:t> </a:t>
            </a:r>
            <a:r>
              <a:rPr lang="fr-FR" baseline="0" dirty="0" err="1" smtClean="0"/>
              <a:t>was</a:t>
            </a:r>
            <a:r>
              <a:rPr lang="fr-FR" baseline="0" dirty="0" smtClean="0"/>
              <a:t> </a:t>
            </a:r>
            <a:r>
              <a:rPr lang="fr-FR" baseline="0" dirty="0" err="1" smtClean="0"/>
              <a:t>clear</a:t>
            </a:r>
            <a:r>
              <a:rPr lang="fr-FR" baseline="0" dirty="0" smtClean="0"/>
              <a:t> and </a:t>
            </a:r>
            <a:r>
              <a:rPr lang="fr-FR" baseline="0" dirty="0" err="1" smtClean="0"/>
              <a:t>it</a:t>
            </a:r>
            <a:r>
              <a:rPr lang="fr-FR" baseline="0" dirty="0" smtClean="0"/>
              <a:t> </a:t>
            </a:r>
            <a:r>
              <a:rPr lang="fr-FR" baseline="0" dirty="0" err="1" smtClean="0"/>
              <a:t>will</a:t>
            </a:r>
            <a:r>
              <a:rPr lang="fr-FR" baseline="0" dirty="0" smtClean="0"/>
              <a:t> help </a:t>
            </a:r>
            <a:r>
              <a:rPr lang="fr-FR" baseline="0" dirty="0" err="1" smtClean="0"/>
              <a:t>you</a:t>
            </a:r>
            <a:r>
              <a:rPr lang="fr-FR" baseline="0" dirty="0" smtClean="0"/>
              <a:t> to </a:t>
            </a:r>
            <a:r>
              <a:rPr lang="fr-FR" baseline="0" dirty="0" err="1" smtClean="0"/>
              <a:t>be</a:t>
            </a:r>
            <a:r>
              <a:rPr lang="fr-FR" baseline="0" dirty="0" smtClean="0"/>
              <a:t> </a:t>
            </a:r>
            <a:r>
              <a:rPr lang="fr-FR" baseline="0" dirty="0" err="1" smtClean="0"/>
              <a:t>ready</a:t>
            </a:r>
            <a:r>
              <a:rPr lang="fr-FR" baseline="0" dirty="0" smtClean="0"/>
              <a:t> for the first innovation cycle.</a:t>
            </a:r>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24</a:t>
            </a:fld>
            <a:endParaRPr lang="fr-FR"/>
          </a:p>
        </p:txBody>
      </p:sp>
    </p:spTree>
    <p:extLst>
      <p:ext uri="{BB962C8B-B14F-4D97-AF65-F5344CB8AC3E}">
        <p14:creationId xmlns:p14="http://schemas.microsoft.com/office/powerpoint/2010/main" val="421883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dirty="0" smtClean="0">
                <a:solidFill>
                  <a:srgbClr val="003366"/>
                </a:solidFill>
              </a:rPr>
              <a:t>As you certainly already</a:t>
            </a:r>
            <a:r>
              <a:rPr lang="en-GB" sz="1200" b="0" baseline="0" dirty="0" smtClean="0">
                <a:solidFill>
                  <a:srgbClr val="003366"/>
                </a:solidFill>
              </a:rPr>
              <a:t> know, </a:t>
            </a:r>
            <a:r>
              <a:rPr lang="en-GB" sz="1200" b="0" dirty="0" smtClean="0">
                <a:solidFill>
                  <a:srgbClr val="003366"/>
                </a:solidFill>
              </a:rPr>
              <a:t>MIKADO</a:t>
            </a:r>
            <a:r>
              <a:rPr lang="en-GB" sz="1200" b="0" dirty="0" smtClean="0"/>
              <a:t> </a:t>
            </a:r>
            <a:r>
              <a:rPr lang="en-GB" sz="1200" dirty="0" smtClean="0"/>
              <a:t>is used to generate XML descriptions for the following SDN catalogues.</a:t>
            </a:r>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3</a:t>
            </a:fld>
            <a:endParaRPr lang="fr-FR"/>
          </a:p>
        </p:txBody>
      </p:sp>
    </p:spTree>
    <p:extLst>
      <p:ext uri="{BB962C8B-B14F-4D97-AF65-F5344CB8AC3E}">
        <p14:creationId xmlns:p14="http://schemas.microsoft.com/office/powerpoint/2010/main" val="6831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 the framework of the first innovation cycle, MIKADO has been upgraded in</a:t>
            </a:r>
            <a:r>
              <a:rPr lang="en-GB" baseline="0" dirty="0" smtClean="0"/>
              <a:t> order to take into account :</a:t>
            </a:r>
            <a:endParaRPr lang="en-US" sz="1200" dirty="0" smtClean="0"/>
          </a:p>
          <a:p>
            <a:r>
              <a:rPr lang="en-US" sz="1200" dirty="0" smtClean="0"/>
              <a:t>Migration to new </a:t>
            </a:r>
            <a:r>
              <a:rPr lang="fr-FR" sz="1200" dirty="0" smtClean="0"/>
              <a:t>NVS 2.0 of </a:t>
            </a:r>
            <a:r>
              <a:rPr lang="fr-FR" sz="1200" dirty="0" err="1" smtClean="0"/>
              <a:t>common</a:t>
            </a:r>
            <a:r>
              <a:rPr lang="fr-FR" sz="1200" dirty="0" smtClean="0"/>
              <a:t> BODC </a:t>
            </a:r>
            <a:r>
              <a:rPr lang="fr-FR" sz="1200" dirty="0" err="1" smtClean="0"/>
              <a:t>vocabulary</a:t>
            </a:r>
            <a:endParaRPr lang="fr-FR" sz="1200" dirty="0" smtClean="0"/>
          </a:p>
          <a:p>
            <a:r>
              <a:rPr lang="fr-FR" sz="1200" dirty="0" smtClean="0"/>
              <a:t>Change of </a:t>
            </a:r>
            <a:r>
              <a:rPr lang="fr-FR" sz="1200" dirty="0" err="1" smtClean="0"/>
              <a:t>sea</a:t>
            </a:r>
            <a:r>
              <a:rPr lang="fr-FR" sz="1200" dirty="0" smtClean="0"/>
              <a:t> areas</a:t>
            </a:r>
            <a:r>
              <a:rPr lang="fr-FR" sz="1200" baseline="0" dirty="0" smtClean="0"/>
              <a:t> </a:t>
            </a:r>
            <a:r>
              <a:rPr lang="fr-FR" sz="1200" baseline="0" dirty="0" err="1" smtClean="0"/>
              <a:t>vocabulary</a:t>
            </a:r>
            <a:r>
              <a:rPr lang="fr-FR" sz="1200" baseline="0" dirty="0" smtClean="0"/>
              <a:t> </a:t>
            </a:r>
            <a:r>
              <a:rPr lang="fr-FR" sz="1200" baseline="0" dirty="0" err="1" smtClean="0"/>
              <a:t>list</a:t>
            </a:r>
            <a:endParaRPr lang="fr-FR" sz="1200" dirty="0" smtClean="0"/>
          </a:p>
          <a:p>
            <a:r>
              <a:rPr lang="en-US" sz="1200" dirty="0" smtClean="0"/>
              <a:t>Migration to INSPIRE compliance (ISO 19139)</a:t>
            </a:r>
          </a:p>
          <a:p>
            <a:r>
              <a:rPr lang="fr-FR" sz="1200" dirty="0" smtClean="0"/>
              <a:t>On en a profité pour</a:t>
            </a:r>
            <a:r>
              <a:rPr lang="fr-FR" sz="1200" baseline="0" dirty="0" smtClean="0"/>
              <a:t> … </a:t>
            </a:r>
            <a:r>
              <a:rPr lang="fr-FR" sz="1200" dirty="0" err="1" smtClean="0"/>
              <a:t>Improvements</a:t>
            </a:r>
            <a:r>
              <a:rPr lang="fr-FR" sz="1200" dirty="0" smtClean="0"/>
              <a:t> (</a:t>
            </a:r>
            <a:r>
              <a:rPr lang="fr-FR" sz="1200" dirty="0" err="1" smtClean="0"/>
              <a:t>Fixed</a:t>
            </a:r>
            <a:r>
              <a:rPr lang="fr-FR" sz="1200" dirty="0" smtClean="0"/>
              <a:t> bugs, New </a:t>
            </a:r>
            <a:r>
              <a:rPr lang="fr-FR" sz="1200" dirty="0" err="1" smtClean="0"/>
              <a:t>functionnalities</a:t>
            </a:r>
            <a:r>
              <a:rPr lang="fr-FR" sz="1200" dirty="0" smtClean="0"/>
              <a:t>)</a:t>
            </a:r>
          </a:p>
          <a:p>
            <a:endParaRPr lang="fr-FR" dirty="0" smtClean="0"/>
          </a:p>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4</a:t>
            </a:fld>
            <a:endParaRPr lang="fr-FR"/>
          </a:p>
        </p:txBody>
      </p:sp>
    </p:spTree>
    <p:extLst>
      <p:ext uri="{BB962C8B-B14F-4D97-AF65-F5344CB8AC3E}">
        <p14:creationId xmlns:p14="http://schemas.microsoft.com/office/powerpoint/2010/main" val="263868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 the framework of the first innovation cycle, MIKADO has been upgraded in</a:t>
            </a:r>
            <a:r>
              <a:rPr lang="en-GB" baseline="0" dirty="0" smtClean="0"/>
              <a:t> order to take into account :</a:t>
            </a:r>
            <a:endParaRPr lang="en-US" sz="1200" dirty="0" smtClean="0"/>
          </a:p>
          <a:p>
            <a:r>
              <a:rPr lang="en-US" sz="1200" dirty="0" smtClean="0"/>
              <a:t>Migration to new </a:t>
            </a:r>
            <a:r>
              <a:rPr lang="fr-FR" sz="1200" dirty="0" smtClean="0"/>
              <a:t>NVS 2.0 of </a:t>
            </a:r>
            <a:r>
              <a:rPr lang="fr-FR" sz="1200" dirty="0" err="1" smtClean="0"/>
              <a:t>common</a:t>
            </a:r>
            <a:r>
              <a:rPr lang="fr-FR" sz="1200" dirty="0" smtClean="0"/>
              <a:t> BODC </a:t>
            </a:r>
            <a:r>
              <a:rPr lang="fr-FR" sz="1200" dirty="0" err="1" smtClean="0"/>
              <a:t>vocabulary</a:t>
            </a:r>
            <a:endParaRPr lang="fr-FR" sz="1200" dirty="0" smtClean="0"/>
          </a:p>
          <a:p>
            <a:r>
              <a:rPr lang="fr-FR" sz="1200" dirty="0" smtClean="0"/>
              <a:t>Change of </a:t>
            </a:r>
            <a:r>
              <a:rPr lang="fr-FR" sz="1200" dirty="0" err="1" smtClean="0"/>
              <a:t>sea</a:t>
            </a:r>
            <a:r>
              <a:rPr lang="fr-FR" sz="1200" dirty="0" smtClean="0"/>
              <a:t> areas</a:t>
            </a:r>
            <a:r>
              <a:rPr lang="fr-FR" sz="1200" baseline="0" dirty="0" smtClean="0"/>
              <a:t> </a:t>
            </a:r>
            <a:r>
              <a:rPr lang="fr-FR" sz="1200" baseline="0" dirty="0" err="1" smtClean="0"/>
              <a:t>vocabulary</a:t>
            </a:r>
            <a:r>
              <a:rPr lang="fr-FR" sz="1200" baseline="0" dirty="0" smtClean="0"/>
              <a:t> </a:t>
            </a:r>
            <a:r>
              <a:rPr lang="fr-FR" sz="1200" baseline="0" dirty="0" err="1" smtClean="0"/>
              <a:t>list</a:t>
            </a:r>
            <a:endParaRPr lang="fr-FR" sz="1200" dirty="0" smtClean="0"/>
          </a:p>
          <a:p>
            <a:r>
              <a:rPr lang="en-US" sz="1200" dirty="0" smtClean="0"/>
              <a:t>Migration to INSPIRE compliance (ISO 19139)</a:t>
            </a:r>
          </a:p>
          <a:p>
            <a:r>
              <a:rPr lang="fr-FR" sz="1200" dirty="0" smtClean="0"/>
              <a:t>On en a profité pour</a:t>
            </a:r>
            <a:r>
              <a:rPr lang="fr-FR" sz="1200" baseline="0" dirty="0" smtClean="0"/>
              <a:t> … </a:t>
            </a:r>
            <a:r>
              <a:rPr lang="fr-FR" sz="1200" dirty="0" err="1" smtClean="0"/>
              <a:t>Improvements</a:t>
            </a:r>
            <a:r>
              <a:rPr lang="fr-FR" sz="1200" dirty="0" smtClean="0"/>
              <a:t> (</a:t>
            </a:r>
            <a:r>
              <a:rPr lang="fr-FR" sz="1200" dirty="0" err="1" smtClean="0"/>
              <a:t>Fixed</a:t>
            </a:r>
            <a:r>
              <a:rPr lang="fr-FR" sz="1200" dirty="0" smtClean="0"/>
              <a:t> bugs, New </a:t>
            </a:r>
            <a:r>
              <a:rPr lang="fr-FR" sz="1200" dirty="0" err="1" smtClean="0"/>
              <a:t>functionnalities</a:t>
            </a:r>
            <a:r>
              <a:rPr lang="fr-FR" sz="1200" dirty="0" smtClean="0"/>
              <a:t>)</a:t>
            </a:r>
          </a:p>
          <a:p>
            <a:endParaRPr lang="fr-FR" dirty="0" smtClean="0"/>
          </a:p>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5</a:t>
            </a:fld>
            <a:endParaRPr lang="fr-FR"/>
          </a:p>
        </p:txBody>
      </p:sp>
    </p:spTree>
    <p:extLst>
      <p:ext uri="{BB962C8B-B14F-4D97-AF65-F5344CB8AC3E}">
        <p14:creationId xmlns:p14="http://schemas.microsoft.com/office/powerpoint/2010/main" val="263868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As MIKADO is the tool used by </a:t>
            </a:r>
            <a:r>
              <a:rPr lang="en-GB" dirty="0" err="1" smtClean="0"/>
              <a:t>SeaDataNet</a:t>
            </a:r>
            <a:r>
              <a:rPr lang="en-GB" dirty="0" smtClean="0"/>
              <a:t> to create ISO XML descriptions of the </a:t>
            </a:r>
            <a:r>
              <a:rPr lang="en-GB" dirty="0" err="1" smtClean="0"/>
              <a:t>SeaDataNet</a:t>
            </a:r>
            <a:r>
              <a:rPr lang="en-GB" dirty="0" smtClean="0"/>
              <a:t> catalogues, the part of the tool concerning CDI has been upgraded in order to be able to generate (manually or automatically) ISO 19139 CDI descriptions instead of ISO 19115 ones.</a:t>
            </a:r>
          </a:p>
          <a:p>
            <a:r>
              <a:rPr lang="en-GB" dirty="0" smtClean="0"/>
              <a:t>The compatibility has been kept as much as possible between the input screens of MIKADO, but some new information has been input and has leaded to the creation of new fields in MIKADO manual mode and automatic mode.</a:t>
            </a:r>
          </a:p>
          <a:p>
            <a:r>
              <a:rPr lang="en-GB" dirty="0" smtClean="0"/>
              <a:t>The main changes in</a:t>
            </a:r>
            <a:r>
              <a:rPr lang="en-GB" baseline="0" dirty="0" smtClean="0"/>
              <a:t> MIKADO are :</a:t>
            </a:r>
          </a:p>
          <a:p>
            <a:pPr marL="171450" indent="-171450">
              <a:buFont typeface="Arial" pitchFamily="34" charset="0"/>
              <a:buChar char="•"/>
            </a:pPr>
            <a:r>
              <a:rPr lang="en-GB" baseline="0" dirty="0" smtClean="0"/>
              <a:t>The addition of new optional fields, such as documentation, data quality information, </a:t>
            </a:r>
            <a:r>
              <a:rPr lang="en-GB" baseline="0" dirty="0" err="1" smtClean="0"/>
              <a:t>edmed</a:t>
            </a:r>
            <a:r>
              <a:rPr lang="en-GB" baseline="0" dirty="0" smtClean="0"/>
              <a:t> reference and </a:t>
            </a:r>
            <a:r>
              <a:rPr lang="en-GB" baseline="0" dirty="0" err="1" smtClean="0"/>
              <a:t>csr</a:t>
            </a:r>
            <a:r>
              <a:rPr lang="en-GB" baseline="0" dirty="0" smtClean="0"/>
              <a:t> reference in the MIKADO CDI interface.</a:t>
            </a:r>
          </a:p>
          <a:p>
            <a:pPr marL="171450" indent="-171450">
              <a:buFont typeface="Arial" pitchFamily="34" charset="0"/>
              <a:buChar char="•"/>
            </a:pPr>
            <a:r>
              <a:rPr lang="en-GB" baseline="0" dirty="0" smtClean="0"/>
              <a:t>Some date formats have changed, such as the format of the revision date and the station date </a:t>
            </a:r>
          </a:p>
          <a:p>
            <a:pPr marL="171450" indent="-171450">
              <a:buFont typeface="Arial" pitchFamily="34" charset="0"/>
              <a:buChar char="•"/>
            </a:pPr>
            <a:r>
              <a:rPr lang="en-GB" baseline="0" dirty="0" smtClean="0"/>
              <a:t>The Sampling interval fields became Time resolution .</a:t>
            </a:r>
          </a:p>
          <a:p>
            <a:pPr marL="0" indent="0">
              <a:buFont typeface="Arial" pitchFamily="34" charset="0"/>
              <a:buNone/>
            </a:pPr>
            <a:r>
              <a:rPr lang="en-GB" baseline="0" dirty="0" smtClean="0"/>
              <a:t>I am going to describe in details these changes.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7</a:t>
            </a:fld>
            <a:endParaRPr lang="fr-FR"/>
          </a:p>
        </p:txBody>
      </p:sp>
    </p:spTree>
    <p:extLst>
      <p:ext uri="{BB962C8B-B14F-4D97-AF65-F5344CB8AC3E}">
        <p14:creationId xmlns:p14="http://schemas.microsoft.com/office/powerpoint/2010/main" val="18445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References to …  So, every CDI can be liked to a particular EDMED Entry…</a:t>
            </a:r>
          </a:p>
          <a:p>
            <a:r>
              <a:rPr lang="en-GB" dirty="0" smtClean="0"/>
              <a:t>Consequently, a new field has been added in</a:t>
            </a:r>
            <a:r>
              <a:rPr lang="en-GB" baseline="0" dirty="0" smtClean="0"/>
              <a:t> the MIKADO interface.</a:t>
            </a:r>
            <a:endParaRPr lang="en-GB" dirty="0" smtClean="0"/>
          </a:p>
          <a:p>
            <a:r>
              <a:rPr lang="fr-FR" sz="1200" kern="1200" dirty="0" smtClean="0">
                <a:solidFill>
                  <a:schemeClr val="tx1"/>
                </a:solidFill>
                <a:effectLst/>
                <a:latin typeface="Arial" charset="0"/>
                <a:ea typeface="+mn-ea"/>
                <a:cs typeface="Arial" charset="0"/>
              </a:rPr>
              <a:t>In MIKADO </a:t>
            </a:r>
            <a:r>
              <a:rPr lang="fr-FR" sz="1200" kern="1200" dirty="0" err="1" smtClean="0">
                <a:solidFill>
                  <a:schemeClr val="tx1"/>
                </a:solidFill>
                <a:effectLst/>
                <a:latin typeface="Arial" charset="0"/>
                <a:ea typeface="+mn-ea"/>
                <a:cs typeface="Arial" charset="0"/>
              </a:rPr>
              <a:t>manual</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you</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could</a:t>
            </a:r>
            <a:r>
              <a:rPr lang="fr-FR" sz="1200" kern="1200" dirty="0" smtClean="0">
                <a:solidFill>
                  <a:schemeClr val="tx1"/>
                </a:solidFill>
                <a:effectLst/>
                <a:latin typeface="Arial" charset="0"/>
                <a:ea typeface="+mn-ea"/>
                <a:cs typeface="Arial" charset="0"/>
              </a:rPr>
              <a:t> select </a:t>
            </a:r>
            <a:r>
              <a:rPr lang="fr-FR" sz="1200" kern="1200" dirty="0" err="1" smtClean="0">
                <a:solidFill>
                  <a:schemeClr val="tx1"/>
                </a:solidFill>
                <a:effectLst/>
                <a:latin typeface="Arial" charset="0"/>
                <a:ea typeface="+mn-ea"/>
                <a:cs typeface="Arial" charset="0"/>
              </a:rPr>
              <a:t>your</a:t>
            </a:r>
            <a:r>
              <a:rPr lang="fr-FR" sz="1200" kern="1200" dirty="0" smtClean="0">
                <a:solidFill>
                  <a:schemeClr val="tx1"/>
                </a:solidFill>
                <a:effectLst/>
                <a:latin typeface="Arial" charset="0"/>
                <a:ea typeface="+mn-ea"/>
                <a:cs typeface="Arial" charset="0"/>
              </a:rPr>
              <a:t> publications in a </a:t>
            </a:r>
            <a:r>
              <a:rPr lang="fr-FR" sz="1200" kern="1200" dirty="0" err="1" smtClean="0">
                <a:solidFill>
                  <a:schemeClr val="tx1"/>
                </a:solidFill>
                <a:effectLst/>
                <a:latin typeface="Arial" charset="0"/>
                <a:ea typeface="+mn-ea"/>
                <a:cs typeface="Arial" charset="0"/>
              </a:rPr>
              <a:t>dropdownlist</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uploaded</a:t>
            </a:r>
            <a:r>
              <a:rPr lang="fr-FR" sz="1200" kern="1200" dirty="0" smtClean="0">
                <a:solidFill>
                  <a:schemeClr val="tx1"/>
                </a:solidFill>
                <a:effectLst/>
                <a:latin typeface="Arial" charset="0"/>
                <a:ea typeface="+mn-ea"/>
                <a:cs typeface="Arial" charset="0"/>
              </a:rPr>
              <a:t> by MIKADO </a:t>
            </a:r>
            <a:r>
              <a:rPr lang="fr-FR" sz="1200" kern="1200" dirty="0" err="1" smtClean="0">
                <a:solidFill>
                  <a:schemeClr val="tx1"/>
                </a:solidFill>
                <a:effectLst/>
                <a:latin typeface="Arial" charset="0"/>
                <a:ea typeface="+mn-ea"/>
                <a:cs typeface="Arial" charset="0"/>
              </a:rPr>
              <a:t>using</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webservices</a:t>
            </a:r>
            <a:r>
              <a:rPr lang="fr-FR" sz="1200" kern="1200" dirty="0" smtClean="0">
                <a:solidFill>
                  <a:schemeClr val="tx1"/>
                </a:solidFill>
                <a:effectLst/>
                <a:latin typeface="Arial" charset="0"/>
                <a:ea typeface="+mn-ea"/>
                <a:cs typeface="Arial" charset="0"/>
              </a:rPr>
              <a:t>.</a:t>
            </a:r>
          </a:p>
          <a:p>
            <a:r>
              <a:rPr lang="fr-FR" sz="1200" kern="1200" dirty="0" smtClean="0">
                <a:solidFill>
                  <a:schemeClr val="tx1"/>
                </a:solidFill>
                <a:effectLst/>
                <a:latin typeface="Arial" charset="0"/>
                <a:ea typeface="+mn-ea"/>
                <a:cs typeface="Arial" charset="0"/>
              </a:rPr>
              <a:t>In MIKADO </a:t>
            </a:r>
            <a:r>
              <a:rPr lang="fr-FR" sz="1200" kern="1200" dirty="0" err="1" smtClean="0">
                <a:solidFill>
                  <a:schemeClr val="tx1"/>
                </a:solidFill>
                <a:effectLst/>
                <a:latin typeface="Arial" charset="0"/>
                <a:ea typeface="+mn-ea"/>
                <a:cs typeface="Arial" charset="0"/>
              </a:rPr>
              <a:t>automatic</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you</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will</a:t>
            </a:r>
            <a:r>
              <a:rPr lang="fr-FR" sz="1200" kern="1200" dirty="0" smtClean="0">
                <a:solidFill>
                  <a:schemeClr val="tx1"/>
                </a:solidFill>
                <a:effectLst/>
                <a:latin typeface="Arial" charset="0"/>
                <a:ea typeface="+mn-ea"/>
                <a:cs typeface="Arial" charset="0"/>
              </a:rPr>
              <a:t> have to </a:t>
            </a:r>
            <a:r>
              <a:rPr lang="fr-FR" sz="1200" kern="1200" dirty="0" err="1" smtClean="0">
                <a:solidFill>
                  <a:schemeClr val="tx1"/>
                </a:solidFill>
                <a:effectLst/>
                <a:latin typeface="Arial" charset="0"/>
                <a:ea typeface="+mn-ea"/>
                <a:cs typeface="Arial" charset="0"/>
              </a:rPr>
              <a:t>include</a:t>
            </a:r>
            <a:r>
              <a:rPr lang="fr-FR" sz="1200" kern="1200" dirty="0" smtClean="0">
                <a:solidFill>
                  <a:schemeClr val="tx1"/>
                </a:solidFill>
                <a:effectLst/>
                <a:latin typeface="Arial" charset="0"/>
                <a:ea typeface="+mn-ea"/>
                <a:cs typeface="Arial" charset="0"/>
              </a:rPr>
              <a:t> a </a:t>
            </a:r>
            <a:r>
              <a:rPr lang="fr-FR" sz="1200" kern="1200" dirty="0" err="1" smtClean="0">
                <a:solidFill>
                  <a:schemeClr val="tx1"/>
                </a:solidFill>
                <a:effectLst/>
                <a:latin typeface="Arial" charset="0"/>
                <a:ea typeface="+mn-ea"/>
                <a:cs typeface="Arial" charset="0"/>
              </a:rPr>
              <a:t>reference</a:t>
            </a:r>
            <a:r>
              <a:rPr lang="fr-FR" sz="1200" kern="1200" dirty="0" smtClean="0">
                <a:solidFill>
                  <a:schemeClr val="tx1"/>
                </a:solidFill>
                <a:effectLst/>
                <a:latin typeface="Arial" charset="0"/>
                <a:ea typeface="+mn-ea"/>
                <a:cs typeface="Arial" charset="0"/>
              </a:rPr>
              <a:t> to the EDMED entry </a:t>
            </a:r>
            <a:r>
              <a:rPr lang="fr-FR" sz="1200" kern="1200" baseline="0" dirty="0" smtClean="0">
                <a:solidFill>
                  <a:schemeClr val="tx1"/>
                </a:solidFill>
                <a:effectLst/>
                <a:latin typeface="Arial" charset="0"/>
                <a:ea typeface="+mn-ea"/>
                <a:cs typeface="Arial" charset="0"/>
              </a:rPr>
              <a:t>in </a:t>
            </a:r>
            <a:r>
              <a:rPr lang="fr-FR" sz="1200" kern="1200" baseline="0" dirty="0" err="1" smtClean="0">
                <a:solidFill>
                  <a:schemeClr val="tx1"/>
                </a:solidFill>
                <a:effectLst/>
                <a:latin typeface="Arial" charset="0"/>
                <a:ea typeface="+mn-ea"/>
                <a:cs typeface="Arial" charset="0"/>
              </a:rPr>
              <a:t>your</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queries</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We</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recommend</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you</a:t>
            </a:r>
            <a:r>
              <a:rPr lang="fr-FR" sz="1200" kern="1200" baseline="0" dirty="0" smtClean="0">
                <a:solidFill>
                  <a:schemeClr val="tx1"/>
                </a:solidFill>
                <a:effectLst/>
                <a:latin typeface="Arial" charset="0"/>
                <a:ea typeface="+mn-ea"/>
                <a:cs typeface="Arial" charset="0"/>
              </a:rPr>
              <a:t> to use EDMED Central ID or </a:t>
            </a:r>
            <a:r>
              <a:rPr lang="fr-FR" sz="1200" kern="1200" baseline="0" dirty="0" err="1" smtClean="0">
                <a:solidFill>
                  <a:schemeClr val="tx1"/>
                </a:solidFill>
                <a:effectLst/>
                <a:latin typeface="Arial" charset="0"/>
                <a:ea typeface="+mn-ea"/>
                <a:cs typeface="Arial" charset="0"/>
              </a:rPr>
              <a:t>EDMOCode_LocalEDMEDId</a:t>
            </a:r>
            <a:r>
              <a:rPr lang="fr-FR" sz="1200" kern="1200" baseline="0" dirty="0" smtClean="0">
                <a:solidFill>
                  <a:schemeClr val="tx1"/>
                </a:solidFill>
                <a:effectLst/>
                <a:latin typeface="Arial" charset="0"/>
                <a:ea typeface="+mn-ea"/>
                <a:cs typeface="Arial" charset="0"/>
              </a:rPr>
              <a:t> to </a:t>
            </a:r>
            <a:r>
              <a:rPr lang="fr-FR" sz="1200" kern="1200" baseline="0" dirty="0" err="1" smtClean="0">
                <a:solidFill>
                  <a:schemeClr val="tx1"/>
                </a:solidFill>
                <a:effectLst/>
                <a:latin typeface="Arial" charset="0"/>
                <a:ea typeface="+mn-ea"/>
                <a:cs typeface="Arial" charset="0"/>
              </a:rPr>
              <a:t>avoid</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mapping</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during</a:t>
            </a:r>
            <a:r>
              <a:rPr lang="fr-FR" sz="1200" kern="1200" baseline="0" dirty="0" smtClean="0">
                <a:solidFill>
                  <a:schemeClr val="tx1"/>
                </a:solidFill>
                <a:effectLst/>
                <a:latin typeface="Arial" charset="0"/>
                <a:ea typeface="+mn-ea"/>
                <a:cs typeface="Arial" charset="0"/>
              </a:rPr>
              <a:t> the </a:t>
            </a:r>
            <a:r>
              <a:rPr lang="fr-FR" sz="1200" kern="1200" baseline="0" dirty="0" err="1" smtClean="0">
                <a:solidFill>
                  <a:schemeClr val="tx1"/>
                </a:solidFill>
                <a:effectLst/>
                <a:latin typeface="Arial" charset="0"/>
                <a:ea typeface="+mn-ea"/>
                <a:cs typeface="Arial" charset="0"/>
              </a:rPr>
              <a:t>generation</a:t>
            </a:r>
            <a:r>
              <a:rPr lang="fr-FR" sz="1200" kern="1200" baseline="0" dirty="0" smtClean="0">
                <a:solidFill>
                  <a:schemeClr val="tx1"/>
                </a:solidFill>
                <a:effectLst/>
                <a:latin typeface="Arial" charset="0"/>
                <a:ea typeface="+mn-ea"/>
                <a:cs typeface="Arial" charset="0"/>
              </a:rPr>
              <a:t> of </a:t>
            </a:r>
            <a:r>
              <a:rPr lang="fr-FR" sz="1200" kern="1200" baseline="0" dirty="0" err="1" smtClean="0">
                <a:solidFill>
                  <a:schemeClr val="tx1"/>
                </a:solidFill>
                <a:effectLst/>
                <a:latin typeface="Arial" charset="0"/>
                <a:ea typeface="+mn-ea"/>
                <a:cs typeface="Arial" charset="0"/>
              </a:rPr>
              <a:t>your</a:t>
            </a:r>
            <a:r>
              <a:rPr lang="fr-FR" sz="1200" kern="1200" baseline="0" dirty="0" smtClean="0">
                <a:solidFill>
                  <a:schemeClr val="tx1"/>
                </a:solidFill>
                <a:effectLst/>
                <a:latin typeface="Arial" charset="0"/>
                <a:ea typeface="+mn-ea"/>
                <a:cs typeface="Arial" charset="0"/>
              </a:rPr>
              <a:t> CDI XML files.</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a:t>
            </a:r>
          </a:p>
          <a:p>
            <a:endParaRPr lang="fr-FR" sz="1200" kern="1200" dirty="0" smtClean="0">
              <a:solidFill>
                <a:schemeClr val="tx1"/>
              </a:solidFill>
              <a:effectLst/>
              <a:latin typeface="Arial" charset="0"/>
              <a:ea typeface="+mn-ea"/>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9</a:t>
            </a:fld>
            <a:endParaRPr lang="fr-FR"/>
          </a:p>
        </p:txBody>
      </p:sp>
    </p:spTree>
    <p:extLst>
      <p:ext uri="{BB962C8B-B14F-4D97-AF65-F5344CB8AC3E}">
        <p14:creationId xmlns:p14="http://schemas.microsoft.com/office/powerpoint/2010/main" val="222514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References to …  So, every CDI can be liked to a particular CSR Entry…</a:t>
            </a:r>
          </a:p>
          <a:p>
            <a:r>
              <a:rPr lang="en-GB" dirty="0" smtClean="0"/>
              <a:t>Consequently, a new field has been added in</a:t>
            </a:r>
            <a:r>
              <a:rPr lang="en-GB" baseline="0" dirty="0" smtClean="0"/>
              <a:t> the MIKADO interface.</a:t>
            </a:r>
            <a:endParaRPr lang="en-GB" dirty="0" smtClean="0"/>
          </a:p>
          <a:p>
            <a:r>
              <a:rPr lang="fr-FR" sz="1200" kern="1200" dirty="0" smtClean="0">
                <a:solidFill>
                  <a:schemeClr val="tx1"/>
                </a:solidFill>
                <a:effectLst/>
                <a:latin typeface="Arial" charset="0"/>
                <a:ea typeface="+mn-ea"/>
                <a:cs typeface="Arial" charset="0"/>
              </a:rPr>
              <a:t>In MIKADO </a:t>
            </a:r>
            <a:r>
              <a:rPr lang="fr-FR" sz="1200" kern="1200" dirty="0" err="1" smtClean="0">
                <a:solidFill>
                  <a:schemeClr val="tx1"/>
                </a:solidFill>
                <a:effectLst/>
                <a:latin typeface="Arial" charset="0"/>
                <a:ea typeface="+mn-ea"/>
                <a:cs typeface="Arial" charset="0"/>
              </a:rPr>
              <a:t>manual</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you</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could</a:t>
            </a:r>
            <a:r>
              <a:rPr lang="fr-FR" sz="1200" kern="1200" dirty="0" smtClean="0">
                <a:solidFill>
                  <a:schemeClr val="tx1"/>
                </a:solidFill>
                <a:effectLst/>
                <a:latin typeface="Arial" charset="0"/>
                <a:ea typeface="+mn-ea"/>
                <a:cs typeface="Arial" charset="0"/>
              </a:rPr>
              <a:t> select </a:t>
            </a:r>
            <a:r>
              <a:rPr lang="fr-FR" sz="1200" kern="1200" dirty="0" err="1" smtClean="0">
                <a:solidFill>
                  <a:schemeClr val="tx1"/>
                </a:solidFill>
                <a:effectLst/>
                <a:latin typeface="Arial" charset="0"/>
                <a:ea typeface="+mn-ea"/>
                <a:cs typeface="Arial" charset="0"/>
              </a:rPr>
              <a:t>your</a:t>
            </a:r>
            <a:r>
              <a:rPr lang="fr-FR" sz="1200" kern="1200" dirty="0" smtClean="0">
                <a:solidFill>
                  <a:schemeClr val="tx1"/>
                </a:solidFill>
                <a:effectLst/>
                <a:latin typeface="Arial" charset="0"/>
                <a:ea typeface="+mn-ea"/>
                <a:cs typeface="Arial" charset="0"/>
              </a:rPr>
              <a:t> publications in a </a:t>
            </a:r>
            <a:r>
              <a:rPr lang="fr-FR" sz="1200" kern="1200" dirty="0" err="1" smtClean="0">
                <a:solidFill>
                  <a:schemeClr val="tx1"/>
                </a:solidFill>
                <a:effectLst/>
                <a:latin typeface="Arial" charset="0"/>
                <a:ea typeface="+mn-ea"/>
                <a:cs typeface="Arial" charset="0"/>
              </a:rPr>
              <a:t>dropdownlist</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uploaded</a:t>
            </a:r>
            <a:r>
              <a:rPr lang="fr-FR" sz="1200" kern="1200" dirty="0" smtClean="0">
                <a:solidFill>
                  <a:schemeClr val="tx1"/>
                </a:solidFill>
                <a:effectLst/>
                <a:latin typeface="Arial" charset="0"/>
                <a:ea typeface="+mn-ea"/>
                <a:cs typeface="Arial" charset="0"/>
              </a:rPr>
              <a:t> by MIKADO </a:t>
            </a:r>
            <a:r>
              <a:rPr lang="fr-FR" sz="1200" kern="1200" dirty="0" err="1" smtClean="0">
                <a:solidFill>
                  <a:schemeClr val="tx1"/>
                </a:solidFill>
                <a:effectLst/>
                <a:latin typeface="Arial" charset="0"/>
                <a:ea typeface="+mn-ea"/>
                <a:cs typeface="Arial" charset="0"/>
              </a:rPr>
              <a:t>using</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webservices</a:t>
            </a:r>
            <a:r>
              <a:rPr lang="fr-FR" sz="1200" kern="1200" dirty="0" smtClean="0">
                <a:solidFill>
                  <a:schemeClr val="tx1"/>
                </a:solidFill>
                <a:effectLst/>
                <a:latin typeface="Arial" charset="0"/>
                <a:ea typeface="+mn-ea"/>
                <a:cs typeface="Arial" charset="0"/>
              </a:rPr>
              <a:t>.</a:t>
            </a:r>
          </a:p>
          <a:p>
            <a:r>
              <a:rPr lang="fr-FR" sz="1200" kern="1200" dirty="0" smtClean="0">
                <a:solidFill>
                  <a:schemeClr val="tx1"/>
                </a:solidFill>
                <a:effectLst/>
                <a:latin typeface="Arial" charset="0"/>
                <a:ea typeface="+mn-ea"/>
                <a:cs typeface="Arial" charset="0"/>
              </a:rPr>
              <a:t>In MIKADO </a:t>
            </a:r>
            <a:r>
              <a:rPr lang="fr-FR" sz="1200" kern="1200" dirty="0" err="1" smtClean="0">
                <a:solidFill>
                  <a:schemeClr val="tx1"/>
                </a:solidFill>
                <a:effectLst/>
                <a:latin typeface="Arial" charset="0"/>
                <a:ea typeface="+mn-ea"/>
                <a:cs typeface="Arial" charset="0"/>
              </a:rPr>
              <a:t>automatic</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you</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will</a:t>
            </a:r>
            <a:r>
              <a:rPr lang="fr-FR" sz="1200" kern="1200" dirty="0" smtClean="0">
                <a:solidFill>
                  <a:schemeClr val="tx1"/>
                </a:solidFill>
                <a:effectLst/>
                <a:latin typeface="Arial" charset="0"/>
                <a:ea typeface="+mn-ea"/>
                <a:cs typeface="Arial" charset="0"/>
              </a:rPr>
              <a:t> have to </a:t>
            </a:r>
            <a:r>
              <a:rPr lang="fr-FR" sz="1200" kern="1200" dirty="0" err="1" smtClean="0">
                <a:solidFill>
                  <a:schemeClr val="tx1"/>
                </a:solidFill>
                <a:effectLst/>
                <a:latin typeface="Arial" charset="0"/>
                <a:ea typeface="+mn-ea"/>
                <a:cs typeface="Arial" charset="0"/>
              </a:rPr>
              <a:t>include</a:t>
            </a:r>
            <a:r>
              <a:rPr lang="fr-FR" sz="1200" kern="1200" dirty="0" smtClean="0">
                <a:solidFill>
                  <a:schemeClr val="tx1"/>
                </a:solidFill>
                <a:effectLst/>
                <a:latin typeface="Arial" charset="0"/>
                <a:ea typeface="+mn-ea"/>
                <a:cs typeface="Arial" charset="0"/>
              </a:rPr>
              <a:t> a </a:t>
            </a:r>
            <a:r>
              <a:rPr lang="fr-FR" sz="1200" kern="1200" dirty="0" err="1" smtClean="0">
                <a:solidFill>
                  <a:schemeClr val="tx1"/>
                </a:solidFill>
                <a:effectLst/>
                <a:latin typeface="Arial" charset="0"/>
                <a:ea typeface="+mn-ea"/>
                <a:cs typeface="Arial" charset="0"/>
              </a:rPr>
              <a:t>reference</a:t>
            </a:r>
            <a:r>
              <a:rPr lang="fr-FR" sz="1200" kern="1200" dirty="0" smtClean="0">
                <a:solidFill>
                  <a:schemeClr val="tx1"/>
                </a:solidFill>
                <a:effectLst/>
                <a:latin typeface="Arial" charset="0"/>
                <a:ea typeface="+mn-ea"/>
                <a:cs typeface="Arial" charset="0"/>
              </a:rPr>
              <a:t> to the CSR entry </a:t>
            </a:r>
            <a:r>
              <a:rPr lang="fr-FR" sz="1200" kern="1200" baseline="0" dirty="0" smtClean="0">
                <a:solidFill>
                  <a:schemeClr val="tx1"/>
                </a:solidFill>
                <a:effectLst/>
                <a:latin typeface="Arial" charset="0"/>
                <a:ea typeface="+mn-ea"/>
                <a:cs typeface="Arial" charset="0"/>
              </a:rPr>
              <a:t>in </a:t>
            </a:r>
            <a:r>
              <a:rPr lang="fr-FR" sz="1200" kern="1200" baseline="0" dirty="0" err="1" smtClean="0">
                <a:solidFill>
                  <a:schemeClr val="tx1"/>
                </a:solidFill>
                <a:effectLst/>
                <a:latin typeface="Arial" charset="0"/>
                <a:ea typeface="+mn-ea"/>
                <a:cs typeface="Arial" charset="0"/>
              </a:rPr>
              <a:t>your</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queries</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We</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recommend</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you</a:t>
            </a:r>
            <a:r>
              <a:rPr lang="fr-FR" sz="1200" kern="1200" baseline="0" dirty="0" smtClean="0">
                <a:solidFill>
                  <a:schemeClr val="tx1"/>
                </a:solidFill>
                <a:effectLst/>
                <a:latin typeface="Arial" charset="0"/>
                <a:ea typeface="+mn-ea"/>
                <a:cs typeface="Arial" charset="0"/>
              </a:rPr>
              <a:t> to use CSR Central ID or </a:t>
            </a:r>
            <a:r>
              <a:rPr lang="fr-FR" sz="1200" kern="1200" baseline="0" dirty="0" err="1" smtClean="0">
                <a:solidFill>
                  <a:schemeClr val="tx1"/>
                </a:solidFill>
                <a:effectLst/>
                <a:latin typeface="Arial" charset="0"/>
                <a:ea typeface="+mn-ea"/>
                <a:cs typeface="Arial" charset="0"/>
              </a:rPr>
              <a:t>EDMOCode_LocalCSRId</a:t>
            </a:r>
            <a:r>
              <a:rPr lang="fr-FR" sz="1200" kern="1200" baseline="0" dirty="0" smtClean="0">
                <a:solidFill>
                  <a:schemeClr val="tx1"/>
                </a:solidFill>
                <a:effectLst/>
                <a:latin typeface="Arial" charset="0"/>
                <a:ea typeface="+mn-ea"/>
                <a:cs typeface="Arial" charset="0"/>
              </a:rPr>
              <a:t> to </a:t>
            </a:r>
            <a:r>
              <a:rPr lang="fr-FR" sz="1200" kern="1200" baseline="0" dirty="0" err="1" smtClean="0">
                <a:solidFill>
                  <a:schemeClr val="tx1"/>
                </a:solidFill>
                <a:effectLst/>
                <a:latin typeface="Arial" charset="0"/>
                <a:ea typeface="+mn-ea"/>
                <a:cs typeface="Arial" charset="0"/>
              </a:rPr>
              <a:t>avoid</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mapping</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during</a:t>
            </a:r>
            <a:r>
              <a:rPr lang="fr-FR" sz="1200" kern="1200" baseline="0" dirty="0" smtClean="0">
                <a:solidFill>
                  <a:schemeClr val="tx1"/>
                </a:solidFill>
                <a:effectLst/>
                <a:latin typeface="Arial" charset="0"/>
                <a:ea typeface="+mn-ea"/>
                <a:cs typeface="Arial" charset="0"/>
              </a:rPr>
              <a:t> the </a:t>
            </a:r>
            <a:r>
              <a:rPr lang="fr-FR" sz="1200" kern="1200" baseline="0" dirty="0" err="1" smtClean="0">
                <a:solidFill>
                  <a:schemeClr val="tx1"/>
                </a:solidFill>
                <a:effectLst/>
                <a:latin typeface="Arial" charset="0"/>
                <a:ea typeface="+mn-ea"/>
                <a:cs typeface="Arial" charset="0"/>
              </a:rPr>
              <a:t>generation</a:t>
            </a:r>
            <a:r>
              <a:rPr lang="fr-FR" sz="1200" kern="1200" baseline="0" dirty="0" smtClean="0">
                <a:solidFill>
                  <a:schemeClr val="tx1"/>
                </a:solidFill>
                <a:effectLst/>
                <a:latin typeface="Arial" charset="0"/>
                <a:ea typeface="+mn-ea"/>
                <a:cs typeface="Arial" charset="0"/>
              </a:rPr>
              <a:t> of </a:t>
            </a:r>
            <a:r>
              <a:rPr lang="fr-FR" sz="1200" kern="1200" baseline="0" dirty="0" err="1" smtClean="0">
                <a:solidFill>
                  <a:schemeClr val="tx1"/>
                </a:solidFill>
                <a:effectLst/>
                <a:latin typeface="Arial" charset="0"/>
                <a:ea typeface="+mn-ea"/>
                <a:cs typeface="Arial" charset="0"/>
              </a:rPr>
              <a:t>your</a:t>
            </a:r>
            <a:r>
              <a:rPr lang="fr-FR" sz="1200" kern="1200" baseline="0" dirty="0" smtClean="0">
                <a:solidFill>
                  <a:schemeClr val="tx1"/>
                </a:solidFill>
                <a:effectLst/>
                <a:latin typeface="Arial" charset="0"/>
                <a:ea typeface="+mn-ea"/>
                <a:cs typeface="Arial" charset="0"/>
              </a:rPr>
              <a:t> CSR XML files.</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a:t>
            </a:r>
            <a:endParaRPr lang="fr-FR" sz="1200" kern="1200" dirty="0" smtClean="0">
              <a:solidFill>
                <a:schemeClr val="tx1"/>
              </a:solidFill>
              <a:effectLst/>
              <a:latin typeface="Arial" charset="0"/>
              <a:ea typeface="+mn-ea"/>
              <a:cs typeface="Arial" charset="0"/>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10</a:t>
            </a:fld>
            <a:endParaRPr lang="fr-FR"/>
          </a:p>
        </p:txBody>
      </p:sp>
    </p:spTree>
    <p:extLst>
      <p:ext uri="{BB962C8B-B14F-4D97-AF65-F5344CB8AC3E}">
        <p14:creationId xmlns:p14="http://schemas.microsoft.com/office/powerpoint/2010/main" val="7301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References to …  So, every CDI …</a:t>
            </a:r>
          </a:p>
          <a:p>
            <a:r>
              <a:rPr lang="en-GB" dirty="0" smtClean="0"/>
              <a:t>Consequently, a new field has been added in</a:t>
            </a:r>
            <a:r>
              <a:rPr lang="en-GB" baseline="0" dirty="0" smtClean="0"/>
              <a:t> the MIKADO interface.</a:t>
            </a:r>
            <a:endParaRPr lang="en-GB" dirty="0" smtClean="0"/>
          </a:p>
          <a:p>
            <a:r>
              <a:rPr lang="en-GB" dirty="0" smtClean="0"/>
              <a:t>F</a:t>
            </a:r>
            <a:r>
              <a:rPr lang="en-US" dirty="0" smtClean="0"/>
              <a:t>or the sake of</a:t>
            </a:r>
            <a:r>
              <a:rPr lang="en-GB" dirty="0" smtClean="0"/>
              <a:t> homogeneity and stability, these publications must be referenced in the form of permanent URLs and must be stored and </a:t>
            </a:r>
            <a:r>
              <a:rPr lang="en-US" dirty="0" smtClean="0"/>
              <a:t>identified in a central catalogue of publications managed by MARIS.</a:t>
            </a:r>
          </a:p>
          <a:p>
            <a:r>
              <a:rPr lang="fr-FR" sz="1200" kern="1200" dirty="0" smtClean="0">
                <a:solidFill>
                  <a:schemeClr val="tx1"/>
                </a:solidFill>
                <a:effectLst/>
                <a:latin typeface="Arial" charset="0"/>
                <a:ea typeface="+mn-ea"/>
                <a:cs typeface="Arial" charset="0"/>
              </a:rPr>
              <a:t>In MIKADO </a:t>
            </a:r>
            <a:r>
              <a:rPr lang="fr-FR" sz="1200" kern="1200" dirty="0" err="1" smtClean="0">
                <a:solidFill>
                  <a:schemeClr val="tx1"/>
                </a:solidFill>
                <a:effectLst/>
                <a:latin typeface="Arial" charset="0"/>
                <a:ea typeface="+mn-ea"/>
                <a:cs typeface="Arial" charset="0"/>
              </a:rPr>
              <a:t>manual</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you</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could</a:t>
            </a:r>
            <a:r>
              <a:rPr lang="fr-FR" sz="1200" kern="1200" dirty="0" smtClean="0">
                <a:solidFill>
                  <a:schemeClr val="tx1"/>
                </a:solidFill>
                <a:effectLst/>
                <a:latin typeface="Arial" charset="0"/>
                <a:ea typeface="+mn-ea"/>
                <a:cs typeface="Arial" charset="0"/>
              </a:rPr>
              <a:t> select </a:t>
            </a:r>
            <a:r>
              <a:rPr lang="fr-FR" sz="1200" kern="1200" dirty="0" err="1" smtClean="0">
                <a:solidFill>
                  <a:schemeClr val="tx1"/>
                </a:solidFill>
                <a:effectLst/>
                <a:latin typeface="Arial" charset="0"/>
                <a:ea typeface="+mn-ea"/>
                <a:cs typeface="Arial" charset="0"/>
              </a:rPr>
              <a:t>your</a:t>
            </a:r>
            <a:r>
              <a:rPr lang="fr-FR" sz="1200" kern="1200" dirty="0" smtClean="0">
                <a:solidFill>
                  <a:schemeClr val="tx1"/>
                </a:solidFill>
                <a:effectLst/>
                <a:latin typeface="Arial" charset="0"/>
                <a:ea typeface="+mn-ea"/>
                <a:cs typeface="Arial" charset="0"/>
              </a:rPr>
              <a:t> publications in a </a:t>
            </a:r>
            <a:r>
              <a:rPr lang="fr-FR" sz="1200" kern="1200" dirty="0" err="1" smtClean="0">
                <a:solidFill>
                  <a:schemeClr val="tx1"/>
                </a:solidFill>
                <a:effectLst/>
                <a:latin typeface="Arial" charset="0"/>
                <a:ea typeface="+mn-ea"/>
                <a:cs typeface="Arial" charset="0"/>
              </a:rPr>
              <a:t>dropdownlist</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uploaded</a:t>
            </a:r>
            <a:r>
              <a:rPr lang="fr-FR" sz="1200" kern="1200" dirty="0" smtClean="0">
                <a:solidFill>
                  <a:schemeClr val="tx1"/>
                </a:solidFill>
                <a:effectLst/>
                <a:latin typeface="Arial" charset="0"/>
                <a:ea typeface="+mn-ea"/>
                <a:cs typeface="Arial" charset="0"/>
              </a:rPr>
              <a:t> by MIKADO </a:t>
            </a:r>
            <a:r>
              <a:rPr lang="fr-FR" sz="1200" kern="1200" dirty="0" err="1" smtClean="0">
                <a:solidFill>
                  <a:schemeClr val="tx1"/>
                </a:solidFill>
                <a:effectLst/>
                <a:latin typeface="Arial" charset="0"/>
                <a:ea typeface="+mn-ea"/>
                <a:cs typeface="Arial" charset="0"/>
              </a:rPr>
              <a:t>using</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webservices</a:t>
            </a:r>
            <a:r>
              <a:rPr lang="fr-FR" sz="1200" kern="1200" dirty="0" smtClean="0">
                <a:solidFill>
                  <a:schemeClr val="tx1"/>
                </a:solidFill>
                <a:effectLst/>
                <a:latin typeface="Arial" charset="0"/>
                <a:ea typeface="+mn-ea"/>
                <a:cs typeface="Arial" charset="0"/>
              </a:rPr>
              <a:t>.</a:t>
            </a:r>
          </a:p>
          <a:p>
            <a:r>
              <a:rPr lang="fr-FR" sz="1200" kern="1200" dirty="0" smtClean="0">
                <a:solidFill>
                  <a:schemeClr val="tx1"/>
                </a:solidFill>
                <a:effectLst/>
                <a:latin typeface="Arial" charset="0"/>
                <a:ea typeface="+mn-ea"/>
                <a:cs typeface="Arial" charset="0"/>
              </a:rPr>
              <a:t>In MIKADO </a:t>
            </a:r>
            <a:r>
              <a:rPr lang="fr-FR" sz="1200" kern="1200" dirty="0" err="1" smtClean="0">
                <a:solidFill>
                  <a:schemeClr val="tx1"/>
                </a:solidFill>
                <a:effectLst/>
                <a:latin typeface="Arial" charset="0"/>
                <a:ea typeface="+mn-ea"/>
                <a:cs typeface="Arial" charset="0"/>
              </a:rPr>
              <a:t>automatic</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you</a:t>
            </a:r>
            <a:r>
              <a:rPr lang="fr-FR" sz="1200" kern="1200" dirty="0" smtClean="0">
                <a:solidFill>
                  <a:schemeClr val="tx1"/>
                </a:solidFill>
                <a:effectLst/>
                <a:latin typeface="Arial" charset="0"/>
                <a:ea typeface="+mn-ea"/>
                <a:cs typeface="Arial" charset="0"/>
              </a:rPr>
              <a:t> </a:t>
            </a:r>
            <a:r>
              <a:rPr lang="fr-FR" sz="1200" kern="1200" dirty="0" err="1" smtClean="0">
                <a:solidFill>
                  <a:schemeClr val="tx1"/>
                </a:solidFill>
                <a:effectLst/>
                <a:latin typeface="Arial" charset="0"/>
                <a:ea typeface="+mn-ea"/>
                <a:cs typeface="Arial" charset="0"/>
              </a:rPr>
              <a:t>will</a:t>
            </a:r>
            <a:r>
              <a:rPr lang="fr-FR" sz="1200" kern="1200" dirty="0" smtClean="0">
                <a:solidFill>
                  <a:schemeClr val="tx1"/>
                </a:solidFill>
                <a:effectLst/>
                <a:latin typeface="Arial" charset="0"/>
                <a:ea typeface="+mn-ea"/>
                <a:cs typeface="Arial" charset="0"/>
              </a:rPr>
              <a:t> have to </a:t>
            </a:r>
            <a:r>
              <a:rPr lang="fr-FR" sz="1200" kern="1200" dirty="0" err="1" smtClean="0">
                <a:solidFill>
                  <a:schemeClr val="tx1"/>
                </a:solidFill>
                <a:effectLst/>
                <a:latin typeface="Arial" charset="0"/>
                <a:ea typeface="+mn-ea"/>
                <a:cs typeface="Arial" charset="0"/>
              </a:rPr>
              <a:t>include</a:t>
            </a:r>
            <a:r>
              <a:rPr lang="fr-FR" sz="1200" kern="1200" dirty="0" smtClean="0">
                <a:solidFill>
                  <a:schemeClr val="tx1"/>
                </a:solidFill>
                <a:effectLst/>
                <a:latin typeface="Arial" charset="0"/>
                <a:ea typeface="+mn-ea"/>
                <a:cs typeface="Arial" charset="0"/>
              </a:rPr>
              <a:t> a </a:t>
            </a:r>
            <a:r>
              <a:rPr lang="fr-FR" sz="1200" kern="1200" dirty="0" err="1" smtClean="0">
                <a:solidFill>
                  <a:schemeClr val="tx1"/>
                </a:solidFill>
                <a:effectLst/>
                <a:latin typeface="Arial" charset="0"/>
                <a:ea typeface="+mn-ea"/>
                <a:cs typeface="Arial" charset="0"/>
              </a:rPr>
              <a:t>reference</a:t>
            </a:r>
            <a:r>
              <a:rPr lang="fr-FR" sz="1200" kern="1200" dirty="0" smtClean="0">
                <a:solidFill>
                  <a:schemeClr val="tx1"/>
                </a:solidFill>
                <a:effectLst/>
                <a:latin typeface="Arial" charset="0"/>
                <a:ea typeface="+mn-ea"/>
                <a:cs typeface="Arial" charset="0"/>
              </a:rPr>
              <a:t> to MARIS publications</a:t>
            </a:r>
            <a:r>
              <a:rPr lang="fr-FR" sz="1200" kern="1200" baseline="0" dirty="0" smtClean="0">
                <a:solidFill>
                  <a:schemeClr val="tx1"/>
                </a:solidFill>
                <a:effectLst/>
                <a:latin typeface="Arial" charset="0"/>
                <a:ea typeface="+mn-ea"/>
                <a:cs typeface="Arial" charset="0"/>
              </a:rPr>
              <a:t> catalogue in </a:t>
            </a:r>
            <a:r>
              <a:rPr lang="fr-FR" sz="1200" kern="1200" baseline="0" dirty="0" err="1" smtClean="0">
                <a:solidFill>
                  <a:schemeClr val="tx1"/>
                </a:solidFill>
                <a:effectLst/>
                <a:latin typeface="Arial" charset="0"/>
                <a:ea typeface="+mn-ea"/>
                <a:cs typeface="Arial" charset="0"/>
              </a:rPr>
              <a:t>your</a:t>
            </a:r>
            <a:r>
              <a:rPr lang="fr-FR" sz="1200" kern="1200" baseline="0" dirty="0" smtClean="0">
                <a:solidFill>
                  <a:schemeClr val="tx1"/>
                </a:solidFill>
                <a:effectLst/>
                <a:latin typeface="Arial" charset="0"/>
                <a:ea typeface="+mn-ea"/>
                <a:cs typeface="Arial" charset="0"/>
              </a:rPr>
              <a:t> </a:t>
            </a:r>
            <a:r>
              <a:rPr lang="fr-FR" sz="1200" kern="1200" baseline="0" dirty="0" err="1" smtClean="0">
                <a:solidFill>
                  <a:schemeClr val="tx1"/>
                </a:solidFill>
                <a:effectLst/>
                <a:latin typeface="Arial" charset="0"/>
                <a:ea typeface="+mn-ea"/>
                <a:cs typeface="Arial" charset="0"/>
              </a:rPr>
              <a:t>queries</a:t>
            </a:r>
            <a:r>
              <a:rPr lang="fr-FR" sz="1200" kern="1200" baseline="0" dirty="0" smtClean="0">
                <a:solidFill>
                  <a:schemeClr val="tx1"/>
                </a:solidFill>
                <a:effectLst/>
                <a:latin typeface="Arial" charset="0"/>
                <a:ea typeface="+mn-ea"/>
                <a:cs typeface="Arial" charset="0"/>
              </a:rPr>
              <a:t>.</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a:t>
            </a:r>
            <a:endParaRPr lang="fr-FR" sz="1200" kern="1200" dirty="0" smtClean="0">
              <a:solidFill>
                <a:schemeClr val="tx1"/>
              </a:solidFill>
              <a:effectLst/>
              <a:latin typeface="Arial" charset="0"/>
              <a:ea typeface="+mn-ea"/>
              <a:cs typeface="Arial" charset="0"/>
            </a:endParaRPr>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11</a:t>
            </a:fld>
            <a:endParaRPr lang="fr-FR"/>
          </a:p>
        </p:txBody>
      </p:sp>
    </p:spTree>
    <p:extLst>
      <p:ext uri="{BB962C8B-B14F-4D97-AF65-F5344CB8AC3E}">
        <p14:creationId xmlns:p14="http://schemas.microsoft.com/office/powerpoint/2010/main" val="174354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A principle goal of CDI metadata is to ensure that the data they describe can be independently understood and used efficiently. Data quality tests and reports play a critical role in achieving this goal. Connecting these to the CDI record is clearly important.</a:t>
            </a:r>
          </a:p>
          <a:p>
            <a:r>
              <a:rPr lang="en-US" sz="1200" kern="1200" dirty="0" smtClean="0">
                <a:solidFill>
                  <a:schemeClr val="tx1"/>
                </a:solidFill>
                <a:effectLst/>
                <a:latin typeface="Arial" charset="0"/>
                <a:ea typeface="+mn-ea"/>
                <a:cs typeface="Arial" charset="0"/>
              </a:rPr>
              <a:t>That is why data quality information has been added in CDI ISO 19139 profile and MIKADO has been updated to integrate the following new fields:</a:t>
            </a:r>
            <a:endParaRPr lang="fr-FR" sz="1200" kern="1200" dirty="0" smtClean="0">
              <a:solidFill>
                <a:schemeClr val="tx1"/>
              </a:solidFill>
              <a:effectLst/>
              <a:latin typeface="Arial" charset="0"/>
              <a:ea typeface="+mn-ea"/>
              <a:cs typeface="Arial" charset="0"/>
            </a:endParaRPr>
          </a:p>
          <a:p>
            <a:pPr lvl="0"/>
            <a:r>
              <a:rPr lang="en-US" sz="1200" kern="1200" dirty="0" smtClean="0">
                <a:solidFill>
                  <a:schemeClr val="tx1"/>
                </a:solidFill>
                <a:effectLst/>
                <a:latin typeface="Arial" charset="0"/>
                <a:ea typeface="+mn-ea"/>
                <a:cs typeface="Arial" charset="0"/>
              </a:rPr>
              <a:t>Name: name of the QC standards applied to the data,</a:t>
            </a:r>
            <a:endParaRPr lang="fr-FR" sz="1200" kern="1200" dirty="0" smtClean="0">
              <a:solidFill>
                <a:schemeClr val="tx1"/>
              </a:solidFill>
              <a:effectLst/>
              <a:latin typeface="Arial" charset="0"/>
              <a:ea typeface="+mn-ea"/>
              <a:cs typeface="Arial" charset="0"/>
            </a:endParaRPr>
          </a:p>
          <a:p>
            <a:pPr lvl="0"/>
            <a:r>
              <a:rPr lang="en-US" sz="1200" kern="1200" dirty="0" smtClean="0">
                <a:solidFill>
                  <a:schemeClr val="tx1"/>
                </a:solidFill>
                <a:effectLst/>
                <a:latin typeface="Arial" charset="0"/>
                <a:ea typeface="+mn-ea"/>
                <a:cs typeface="Arial" charset="0"/>
              </a:rPr>
              <a:t>Date: reference date of the cited QC standards (</a:t>
            </a:r>
            <a:r>
              <a:rPr lang="en-US" sz="1200" kern="1200" dirty="0" err="1" smtClean="0">
                <a:solidFill>
                  <a:schemeClr val="tx1"/>
                </a:solidFill>
                <a:effectLst/>
                <a:latin typeface="Arial" charset="0"/>
                <a:ea typeface="+mn-ea"/>
                <a:cs typeface="Arial" charset="0"/>
              </a:rPr>
              <a:t>dd</a:t>
            </a:r>
            <a:r>
              <a:rPr lang="en-US" sz="1200" kern="1200" dirty="0" smtClean="0">
                <a:solidFill>
                  <a:schemeClr val="tx1"/>
                </a:solidFill>
                <a:effectLst/>
                <a:latin typeface="Arial" charset="0"/>
                <a:ea typeface="+mn-ea"/>
                <a:cs typeface="Arial" charset="0"/>
              </a:rPr>
              <a:t>/mm/</a:t>
            </a:r>
            <a:r>
              <a:rPr lang="en-US" sz="1200" kern="1200" dirty="0" err="1" smtClean="0">
                <a:solidFill>
                  <a:schemeClr val="tx1"/>
                </a:solidFill>
                <a:effectLst/>
                <a:latin typeface="Arial" charset="0"/>
                <a:ea typeface="+mn-ea"/>
                <a:cs typeface="Arial" charset="0"/>
              </a:rPr>
              <a:t>yyyy</a:t>
            </a:r>
            <a:r>
              <a:rPr lang="en-US" sz="1200" kern="1200" dirty="0" smtClean="0">
                <a:solidFill>
                  <a:schemeClr val="tx1"/>
                </a:solidFill>
                <a:effectLst/>
                <a:latin typeface="Arial" charset="0"/>
                <a:ea typeface="+mn-ea"/>
                <a:cs typeface="Arial" charset="0"/>
              </a:rPr>
              <a:t>),</a:t>
            </a:r>
            <a:endParaRPr lang="fr-FR" sz="1200" kern="1200" dirty="0" smtClean="0">
              <a:solidFill>
                <a:schemeClr val="tx1"/>
              </a:solidFill>
              <a:effectLst/>
              <a:latin typeface="Arial" charset="0"/>
              <a:ea typeface="+mn-ea"/>
              <a:cs typeface="Arial" charset="0"/>
            </a:endParaRPr>
          </a:p>
          <a:p>
            <a:pPr lvl="0"/>
            <a:r>
              <a:rPr lang="en-US" sz="1200" kern="1200" dirty="0" smtClean="0">
                <a:solidFill>
                  <a:schemeClr val="tx1"/>
                </a:solidFill>
                <a:effectLst/>
                <a:latin typeface="Arial" charset="0"/>
                <a:ea typeface="+mn-ea"/>
                <a:cs typeface="Arial" charset="0"/>
              </a:rPr>
              <a:t>Comment: comment or explanation about the QC evaluation and its result,</a:t>
            </a:r>
            <a:endParaRPr lang="fr-FR" sz="1200" kern="1200" dirty="0" smtClean="0">
              <a:solidFill>
                <a:schemeClr val="tx1"/>
              </a:solidFill>
              <a:effectLst/>
              <a:latin typeface="Arial" charset="0"/>
              <a:ea typeface="+mn-ea"/>
              <a:cs typeface="Arial" charset="0"/>
            </a:endParaRPr>
          </a:p>
          <a:p>
            <a:pPr lvl="0"/>
            <a:r>
              <a:rPr lang="en-US" sz="1200" kern="1200" dirty="0" smtClean="0">
                <a:solidFill>
                  <a:schemeClr val="tx1"/>
                </a:solidFill>
                <a:effectLst/>
                <a:latin typeface="Arial" charset="0"/>
                <a:ea typeface="+mn-ea"/>
                <a:cs typeface="Arial" charset="0"/>
              </a:rPr>
              <a:t>Status: indication of the conformance result (True/False).</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For example, the data quality information could refer to the Manual of Quality Control Procedures for Validation of </a:t>
            </a:r>
            <a:r>
              <a:rPr lang="en-US" sz="1200" kern="1200" dirty="0" err="1" smtClean="0">
                <a:solidFill>
                  <a:schemeClr val="tx1"/>
                </a:solidFill>
                <a:effectLst/>
                <a:latin typeface="Arial" charset="0"/>
                <a:ea typeface="+mn-ea"/>
                <a:cs typeface="Arial" charset="0"/>
              </a:rPr>
              <a:t>Oceangraphic</a:t>
            </a:r>
            <a:r>
              <a:rPr lang="en-US" sz="1200" kern="1200" dirty="0" smtClean="0">
                <a:solidFill>
                  <a:schemeClr val="tx1"/>
                </a:solidFill>
                <a:effectLst/>
                <a:latin typeface="Arial" charset="0"/>
                <a:ea typeface="+mn-ea"/>
                <a:cs typeface="Arial" charset="0"/>
              </a:rPr>
              <a:t> Data, IOC Manuals and guides No. 26, published on 01/01/1993:</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Name = Manual of Quality Control Procedures for Validation of Oceanographic Data, IOC Manuals and guides No. 26</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Date = 01/01/1993</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Comment = See the referenced specification</a:t>
            </a:r>
            <a:endParaRPr lang="fr-FR"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Status = true</a:t>
            </a:r>
            <a:endParaRPr lang="fr-FR" sz="1200" kern="1200" dirty="0" smtClean="0">
              <a:solidFill>
                <a:schemeClr val="tx1"/>
              </a:solidFill>
              <a:effectLst/>
              <a:latin typeface="Arial" charset="0"/>
              <a:ea typeface="+mn-ea"/>
              <a:cs typeface="Arial" charset="0"/>
            </a:endParaRPr>
          </a:p>
          <a:p>
            <a:endParaRPr lang="fr-FR" sz="1200" kern="1200" dirty="0" smtClean="0">
              <a:solidFill>
                <a:schemeClr val="tx1"/>
              </a:solidFill>
              <a:effectLst/>
              <a:latin typeface="Arial" charset="0"/>
              <a:ea typeface="+mn-ea"/>
              <a:cs typeface="Arial" charset="0"/>
            </a:endParaRPr>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12</a:t>
            </a:fld>
            <a:endParaRPr lang="fr-FR"/>
          </a:p>
        </p:txBody>
      </p:sp>
    </p:spTree>
    <p:extLst>
      <p:ext uri="{BB962C8B-B14F-4D97-AF65-F5344CB8AC3E}">
        <p14:creationId xmlns:p14="http://schemas.microsoft.com/office/powerpoint/2010/main" val="554242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a:srcRect/>
          <a:stretch>
            <a:fillRect r="-8333"/>
          </a:stretch>
        </a:blipFill>
        <a:effectLst/>
      </p:bgPr>
    </p:bg>
    <p:spTree>
      <p:nvGrpSpPr>
        <p:cNvPr id="1" name=""/>
        <p:cNvGrpSpPr/>
        <p:nvPr/>
      </p:nvGrpSpPr>
      <p:grpSpPr>
        <a:xfrm>
          <a:off x="0" y="0"/>
          <a:ext cx="0" cy="0"/>
          <a:chOff x="0" y="0"/>
          <a:chExt cx="0" cy="0"/>
        </a:xfrm>
      </p:grpSpPr>
      <p:sp>
        <p:nvSpPr>
          <p:cNvPr id="4" name="ZoneTexte 8"/>
          <p:cNvSpPr txBox="1">
            <a:spLocks noChangeArrowheads="1"/>
          </p:cNvSpPr>
          <p:nvPr/>
        </p:nvSpPr>
        <p:spPr bwMode="auto">
          <a:xfrm>
            <a:off x="4716463" y="1196975"/>
            <a:ext cx="3384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i="1" dirty="0" smtClean="0">
                <a:solidFill>
                  <a:schemeClr val="bg1"/>
                </a:solidFill>
              </a:rPr>
              <a:t>Second training course</a:t>
            </a:r>
          </a:p>
          <a:p>
            <a:pPr eaLnBrk="1" hangingPunct="1"/>
            <a:r>
              <a:rPr lang="fr-FR" i="1" dirty="0" smtClean="0">
                <a:solidFill>
                  <a:schemeClr val="bg1"/>
                </a:solidFill>
              </a:rPr>
              <a:t>Ostende, 20-22 May 2014</a:t>
            </a:r>
            <a:endParaRPr lang="fr-FR" i="1" dirty="0">
              <a:solidFill>
                <a:schemeClr val="bg1"/>
              </a:solidFill>
            </a:endParaRPr>
          </a:p>
        </p:txBody>
      </p:sp>
      <p:sp>
        <p:nvSpPr>
          <p:cNvPr id="5122" name="Rectangle 2"/>
          <p:cNvSpPr>
            <a:spLocks noGrp="1" noChangeArrowheads="1"/>
          </p:cNvSpPr>
          <p:nvPr>
            <p:ph type="ctrTitle"/>
          </p:nvPr>
        </p:nvSpPr>
        <p:spPr>
          <a:xfrm>
            <a:off x="1763713" y="4652963"/>
            <a:ext cx="7200900" cy="288925"/>
          </a:xfrm>
        </p:spPr>
        <p:txBody>
          <a:bodyPr/>
          <a:lstStyle>
            <a:lvl1pPr>
              <a:defRPr sz="2500"/>
            </a:lvl1pPr>
          </a:lstStyle>
          <a:p>
            <a:pPr lvl="0"/>
            <a:r>
              <a:rPr lang="fr-FR" noProof="0" smtClean="0"/>
              <a:t>Modifiez le style du titre</a:t>
            </a:r>
          </a:p>
        </p:txBody>
      </p:sp>
      <p:sp>
        <p:nvSpPr>
          <p:cNvPr id="5123" name="Rectangle 3"/>
          <p:cNvSpPr>
            <a:spLocks noGrp="1" noChangeArrowheads="1"/>
          </p:cNvSpPr>
          <p:nvPr>
            <p:ph type="subTitle" idx="1"/>
          </p:nvPr>
        </p:nvSpPr>
        <p:spPr>
          <a:xfrm>
            <a:off x="1763713" y="5013325"/>
            <a:ext cx="7200900" cy="215900"/>
          </a:xfrm>
        </p:spPr>
        <p:txBody>
          <a:bodyPr/>
          <a:lstStyle>
            <a:lvl1pPr marL="0" indent="0">
              <a:buFontTx/>
              <a:buNone/>
              <a:defRPr sz="1200">
                <a:solidFill>
                  <a:srgbClr val="00519D"/>
                </a:solidFill>
              </a:defRPr>
            </a:lvl1pPr>
          </a:lstStyle>
          <a:p>
            <a:pPr lvl="0"/>
            <a:r>
              <a:rPr lang="fr-FR" noProof="0" smtClean="0"/>
              <a:t>Modifiez le style des sous-titres du masque</a:t>
            </a:r>
          </a:p>
        </p:txBody>
      </p:sp>
    </p:spTree>
    <p:extLst>
      <p:ext uri="{BB962C8B-B14F-4D97-AF65-F5344CB8AC3E}">
        <p14:creationId xmlns:p14="http://schemas.microsoft.com/office/powerpoint/2010/main" val="100079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5CA6C3E-47C3-4ABB-886F-F32DD7FFC920}" type="slidenum">
              <a:rPr lang="fr-FR"/>
              <a:pPr>
                <a:defRPr/>
              </a:pPr>
              <a:t>‹N°›</a:t>
            </a:fld>
            <a:endParaRPr lang="fr-FR"/>
          </a:p>
        </p:txBody>
      </p:sp>
    </p:spTree>
    <p:extLst>
      <p:ext uri="{BB962C8B-B14F-4D97-AF65-F5344CB8AC3E}">
        <p14:creationId xmlns:p14="http://schemas.microsoft.com/office/powerpoint/2010/main" val="317400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4513" y="1484313"/>
            <a:ext cx="2070100" cy="4537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1484313"/>
            <a:ext cx="6057900" cy="45370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7716CA3-F8DF-4CC7-BD80-DFDA06E71C57}" type="slidenum">
              <a:rPr lang="fr-FR"/>
              <a:pPr>
                <a:defRPr/>
              </a:pPr>
              <a:t>‹N°›</a:t>
            </a:fld>
            <a:endParaRPr lang="fr-FR"/>
          </a:p>
        </p:txBody>
      </p:sp>
    </p:spTree>
    <p:extLst>
      <p:ext uri="{BB962C8B-B14F-4D97-AF65-F5344CB8AC3E}">
        <p14:creationId xmlns:p14="http://schemas.microsoft.com/office/powerpoint/2010/main" val="51122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marL="457200" indent="-457200">
              <a:buFont typeface="Arial" pitchFamily="34" charset="0"/>
              <a:buChar cha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7ED762F-63A4-4BED-90B1-0FF561EA7E87}" type="slidenum">
              <a:rPr lang="fr-FR"/>
              <a:pPr>
                <a:defRPr/>
              </a:pPr>
              <a:t>‹N°›</a:t>
            </a:fld>
            <a:endParaRPr lang="fr-FR"/>
          </a:p>
        </p:txBody>
      </p:sp>
    </p:spTree>
    <p:extLst>
      <p:ext uri="{BB962C8B-B14F-4D97-AF65-F5344CB8AC3E}">
        <p14:creationId xmlns:p14="http://schemas.microsoft.com/office/powerpoint/2010/main" val="145633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2CD57CC-848E-4DB3-8D3F-8DEC7CC689A0}" type="slidenum">
              <a:rPr lang="fr-FR"/>
              <a:pPr>
                <a:defRPr/>
              </a:pPr>
              <a:t>‹N°›</a:t>
            </a:fld>
            <a:endParaRPr lang="fr-FR"/>
          </a:p>
        </p:txBody>
      </p:sp>
    </p:spTree>
    <p:extLst>
      <p:ext uri="{BB962C8B-B14F-4D97-AF65-F5344CB8AC3E}">
        <p14:creationId xmlns:p14="http://schemas.microsoft.com/office/powerpoint/2010/main" val="66959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4213" y="2060575"/>
            <a:ext cx="40640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00613" y="2060575"/>
            <a:ext cx="40640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A4CA7E9-CF05-4094-BA9B-1ABCC36EB6AE}" type="slidenum">
              <a:rPr lang="fr-FR"/>
              <a:pPr>
                <a:defRPr/>
              </a:pPr>
              <a:t>‹N°›</a:t>
            </a:fld>
            <a:endParaRPr lang="fr-FR"/>
          </a:p>
        </p:txBody>
      </p:sp>
    </p:spTree>
    <p:extLst>
      <p:ext uri="{BB962C8B-B14F-4D97-AF65-F5344CB8AC3E}">
        <p14:creationId xmlns:p14="http://schemas.microsoft.com/office/powerpoint/2010/main" val="116387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D0F4C8E-0611-4B54-9942-858C8EA09FE1}" type="slidenum">
              <a:rPr lang="fr-FR"/>
              <a:pPr>
                <a:defRPr/>
              </a:pPr>
              <a:t>‹N°›</a:t>
            </a:fld>
            <a:endParaRPr lang="fr-FR"/>
          </a:p>
        </p:txBody>
      </p:sp>
    </p:spTree>
    <p:extLst>
      <p:ext uri="{BB962C8B-B14F-4D97-AF65-F5344CB8AC3E}">
        <p14:creationId xmlns:p14="http://schemas.microsoft.com/office/powerpoint/2010/main" val="302281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0255D6A-CB60-4204-8B37-93D8EA75236E}" type="slidenum">
              <a:rPr lang="fr-FR"/>
              <a:pPr>
                <a:defRPr/>
              </a:pPr>
              <a:t>‹N°›</a:t>
            </a:fld>
            <a:endParaRPr lang="fr-FR"/>
          </a:p>
        </p:txBody>
      </p:sp>
    </p:spTree>
    <p:extLst>
      <p:ext uri="{BB962C8B-B14F-4D97-AF65-F5344CB8AC3E}">
        <p14:creationId xmlns:p14="http://schemas.microsoft.com/office/powerpoint/2010/main" val="251250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C3B8385-29BF-44CB-8A31-399B1A862E42}" type="slidenum">
              <a:rPr lang="fr-FR"/>
              <a:pPr>
                <a:defRPr/>
              </a:pPr>
              <a:t>‹N°›</a:t>
            </a:fld>
            <a:endParaRPr lang="fr-FR"/>
          </a:p>
        </p:txBody>
      </p:sp>
    </p:spTree>
    <p:extLst>
      <p:ext uri="{BB962C8B-B14F-4D97-AF65-F5344CB8AC3E}">
        <p14:creationId xmlns:p14="http://schemas.microsoft.com/office/powerpoint/2010/main" val="332655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695B110-078F-44D0-A2A8-D6F212C592E7}" type="slidenum">
              <a:rPr lang="fr-FR"/>
              <a:pPr>
                <a:defRPr/>
              </a:pPr>
              <a:t>‹N°›</a:t>
            </a:fld>
            <a:endParaRPr lang="fr-FR"/>
          </a:p>
        </p:txBody>
      </p:sp>
    </p:spTree>
    <p:extLst>
      <p:ext uri="{BB962C8B-B14F-4D97-AF65-F5344CB8AC3E}">
        <p14:creationId xmlns:p14="http://schemas.microsoft.com/office/powerpoint/2010/main" val="422297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D9FE1AA-7472-47A9-AA79-D2252058A303}" type="slidenum">
              <a:rPr lang="fr-FR"/>
              <a:pPr>
                <a:defRPr/>
              </a:pPr>
              <a:t>‹N°›</a:t>
            </a:fld>
            <a:endParaRPr lang="fr-FR"/>
          </a:p>
        </p:txBody>
      </p:sp>
    </p:spTree>
    <p:extLst>
      <p:ext uri="{BB962C8B-B14F-4D97-AF65-F5344CB8AC3E}">
        <p14:creationId xmlns:p14="http://schemas.microsoft.com/office/powerpoint/2010/main" val="35298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r="-8333"/>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484313"/>
            <a:ext cx="828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684213" y="2060575"/>
            <a:ext cx="8280400"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0" y="6232525"/>
            <a:ext cx="9144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0" smtClean="0">
                <a:solidFill>
                  <a:srgbClr val="808080"/>
                </a:solidFill>
              </a:defRPr>
            </a:lvl1pPr>
          </a:lstStyle>
          <a:p>
            <a:pPr>
              <a:defRPr/>
            </a:pPr>
            <a:endParaRPr lang="fr-FR"/>
          </a:p>
        </p:txBody>
      </p:sp>
      <p:sp>
        <p:nvSpPr>
          <p:cNvPr id="1029" name="Rectangle 5"/>
          <p:cNvSpPr>
            <a:spLocks noGrp="1" noChangeArrowheads="1"/>
          </p:cNvSpPr>
          <p:nvPr>
            <p:ph type="ftr" sz="quarter" idx="3"/>
          </p:nvPr>
        </p:nvSpPr>
        <p:spPr bwMode="auto">
          <a:xfrm>
            <a:off x="0" y="6016625"/>
            <a:ext cx="91440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0" smtClean="0">
                <a:solidFill>
                  <a:srgbClr val="808080"/>
                </a:solidFill>
              </a:defRPr>
            </a:lvl1pPr>
          </a:lstStyle>
          <a:p>
            <a:pPr>
              <a:defRPr/>
            </a:pPr>
            <a:endParaRPr lang="fr-FR"/>
          </a:p>
        </p:txBody>
      </p:sp>
      <p:sp>
        <p:nvSpPr>
          <p:cNvPr id="1030" name="Rectangle 6"/>
          <p:cNvSpPr>
            <a:spLocks noGrp="1" noChangeArrowheads="1"/>
          </p:cNvSpPr>
          <p:nvPr>
            <p:ph type="sldNum" sz="quarter" idx="4"/>
          </p:nvPr>
        </p:nvSpPr>
        <p:spPr bwMode="auto">
          <a:xfrm>
            <a:off x="0" y="6640513"/>
            <a:ext cx="91440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smtClean="0">
                <a:solidFill>
                  <a:srgbClr val="00519D"/>
                </a:solidFill>
              </a:defRPr>
            </a:lvl1pPr>
          </a:lstStyle>
          <a:p>
            <a:pPr>
              <a:defRPr/>
            </a:pPr>
            <a:fld id="{5FA3003C-A3C2-4528-A478-D0BEDB1257E4}" type="slidenum">
              <a:rPr lang="fr-FR"/>
              <a:pPr>
                <a:defRPr/>
              </a:pPr>
              <a:t>‹N°›</a:t>
            </a:fld>
            <a:endParaRPr lang="fr-FR"/>
          </a:p>
        </p:txBody>
      </p:sp>
      <p:sp>
        <p:nvSpPr>
          <p:cNvPr id="1031" name="Text Box 8"/>
          <p:cNvSpPr txBox="1">
            <a:spLocks noChangeArrowheads="1"/>
          </p:cNvSpPr>
          <p:nvPr/>
        </p:nvSpPr>
        <p:spPr bwMode="auto">
          <a:xfrm>
            <a:off x="0" y="6464300"/>
            <a:ext cx="91440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100" b="1">
                <a:solidFill>
                  <a:srgbClr val="00A7E5"/>
                </a:solidFill>
              </a:rPr>
              <a:t>sdn-userdesk@seadatanet.org – www.seadatanet.org</a:t>
            </a:r>
          </a:p>
        </p:txBody>
      </p:sp>
      <p:sp>
        <p:nvSpPr>
          <p:cNvPr id="8" name="ZoneTexte 7"/>
          <p:cNvSpPr txBox="1"/>
          <p:nvPr/>
        </p:nvSpPr>
        <p:spPr>
          <a:xfrm>
            <a:off x="6156325" y="682625"/>
            <a:ext cx="2952750" cy="415498"/>
          </a:xfrm>
          <a:prstGeom prst="rect">
            <a:avLst/>
          </a:prstGeom>
          <a:noFill/>
        </p:spPr>
        <p:txBody>
          <a:bodyPr>
            <a:spAutoFit/>
          </a:bodyPr>
          <a:lstStyle/>
          <a:p>
            <a:pPr>
              <a:defRPr/>
            </a:pPr>
            <a:r>
              <a:rPr lang="fr-FR" sz="1050" i="1" dirty="0" smtClean="0">
                <a:solidFill>
                  <a:srgbClr val="00529E"/>
                </a:solidFill>
                <a:latin typeface="+mj-lt"/>
              </a:rPr>
              <a:t>Second Training Course</a:t>
            </a:r>
          </a:p>
          <a:p>
            <a:pPr>
              <a:defRPr/>
            </a:pPr>
            <a:r>
              <a:rPr lang="fr-FR" sz="1050" i="1" dirty="0" smtClean="0">
                <a:solidFill>
                  <a:srgbClr val="00529E"/>
                </a:solidFill>
                <a:latin typeface="+mj-lt"/>
              </a:rPr>
              <a:t>Ostende, 20-22 May 2014</a:t>
            </a:r>
            <a:endParaRPr lang="fr-FR" sz="1050" i="1" dirty="0">
              <a:solidFill>
                <a:srgbClr val="00529E"/>
              </a:solidFill>
              <a:latin typeface="+mj-lt"/>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200" b="1" i="1">
          <a:solidFill>
            <a:srgbClr val="00519D"/>
          </a:solidFill>
          <a:latin typeface="+mj-lt"/>
          <a:ea typeface="+mj-ea"/>
          <a:cs typeface="+mj-cs"/>
        </a:defRPr>
      </a:lvl1pPr>
      <a:lvl2pPr algn="l" rtl="0" eaLnBrk="1" fontAlgn="base" hangingPunct="1">
        <a:spcBef>
          <a:spcPct val="0"/>
        </a:spcBef>
        <a:spcAft>
          <a:spcPct val="0"/>
        </a:spcAft>
        <a:defRPr sz="3200" b="1" i="1">
          <a:solidFill>
            <a:srgbClr val="00519D"/>
          </a:solidFill>
          <a:latin typeface="Arial" charset="0"/>
          <a:cs typeface="Arial" charset="0"/>
        </a:defRPr>
      </a:lvl2pPr>
      <a:lvl3pPr algn="l" rtl="0" eaLnBrk="1" fontAlgn="base" hangingPunct="1">
        <a:spcBef>
          <a:spcPct val="0"/>
        </a:spcBef>
        <a:spcAft>
          <a:spcPct val="0"/>
        </a:spcAft>
        <a:defRPr sz="3200" b="1" i="1">
          <a:solidFill>
            <a:srgbClr val="00519D"/>
          </a:solidFill>
          <a:latin typeface="Arial" charset="0"/>
          <a:cs typeface="Arial" charset="0"/>
        </a:defRPr>
      </a:lvl3pPr>
      <a:lvl4pPr algn="l" rtl="0" eaLnBrk="1" fontAlgn="base" hangingPunct="1">
        <a:spcBef>
          <a:spcPct val="0"/>
        </a:spcBef>
        <a:spcAft>
          <a:spcPct val="0"/>
        </a:spcAft>
        <a:defRPr sz="3200" b="1" i="1">
          <a:solidFill>
            <a:srgbClr val="00519D"/>
          </a:solidFill>
          <a:latin typeface="Arial" charset="0"/>
          <a:cs typeface="Arial" charset="0"/>
        </a:defRPr>
      </a:lvl4pPr>
      <a:lvl5pPr algn="l" rtl="0" eaLnBrk="1" fontAlgn="base" hangingPunct="1">
        <a:spcBef>
          <a:spcPct val="0"/>
        </a:spcBef>
        <a:spcAft>
          <a:spcPct val="0"/>
        </a:spcAft>
        <a:defRPr sz="3200" b="1" i="1">
          <a:solidFill>
            <a:srgbClr val="00519D"/>
          </a:solidFill>
          <a:latin typeface="Arial" charset="0"/>
          <a:cs typeface="Arial"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rgbClr val="00A7E5"/>
          </a:solidFill>
          <a:latin typeface="+mn-lt"/>
          <a:ea typeface="+mn-ea"/>
          <a:cs typeface="+mn-cs"/>
        </a:defRPr>
      </a:lvl1pPr>
      <a:lvl2pPr marL="742950" indent="-285750" algn="l" rtl="0" eaLnBrk="1" fontAlgn="base" hangingPunct="1">
        <a:spcBef>
          <a:spcPct val="20000"/>
        </a:spcBef>
        <a:spcAft>
          <a:spcPct val="0"/>
        </a:spcAft>
        <a:buChar char="–"/>
        <a:defRPr sz="2400">
          <a:solidFill>
            <a:srgbClr val="00519D"/>
          </a:solidFill>
          <a:latin typeface="+mn-lt"/>
          <a:cs typeface="+mn-cs"/>
        </a:defRPr>
      </a:lvl2pPr>
      <a:lvl3pPr marL="1143000" indent="-228600" algn="l" rtl="0" eaLnBrk="1" fontAlgn="base" hangingPunct="1">
        <a:spcBef>
          <a:spcPct val="20000"/>
        </a:spcBef>
        <a:spcAft>
          <a:spcPct val="0"/>
        </a:spcAft>
        <a:buChar char="•"/>
        <a:defRPr sz="2200">
          <a:solidFill>
            <a:srgbClr val="00A7E5"/>
          </a:solidFill>
          <a:latin typeface="+mn-lt"/>
          <a:cs typeface="+mn-cs"/>
        </a:defRPr>
      </a:lvl3pPr>
      <a:lvl4pPr marL="1600200" indent="-228600" algn="l" rtl="0" eaLnBrk="1" fontAlgn="base" hangingPunct="1">
        <a:spcBef>
          <a:spcPct val="20000"/>
        </a:spcBef>
        <a:spcAft>
          <a:spcPct val="0"/>
        </a:spcAft>
        <a:buChar char="–"/>
        <a:defRPr sz="2000">
          <a:solidFill>
            <a:srgbClr val="00519D"/>
          </a:solidFill>
          <a:latin typeface="+mn-lt"/>
          <a:cs typeface="+mn-cs"/>
        </a:defRPr>
      </a:lvl4pPr>
      <a:lvl5pPr marL="2057400" indent="-228600" algn="l" rtl="0" eaLnBrk="1" fontAlgn="base" hangingPunct="1">
        <a:spcBef>
          <a:spcPct val="20000"/>
        </a:spcBef>
        <a:spcAft>
          <a:spcPct val="0"/>
        </a:spcAft>
        <a:buFont typeface="Arial" charset="0"/>
        <a:buChar char="○"/>
        <a:defRPr sz="2000">
          <a:solidFill>
            <a:srgbClr val="00A7E5"/>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eadatanet.org/validat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eadatanet.org/Standards-Software/Metadata-formats/CD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4652963"/>
            <a:ext cx="8281045" cy="288925"/>
          </a:xfrm>
        </p:spPr>
        <p:txBody>
          <a:bodyPr/>
          <a:lstStyle/>
          <a:p>
            <a:r>
              <a:rPr lang="en-GB" sz="2800" dirty="0" smtClean="0"/>
              <a:t>MIKADO: Generation of CDI ISO19139 XML files</a:t>
            </a:r>
          </a:p>
        </p:txBody>
      </p:sp>
      <p:sp>
        <p:nvSpPr>
          <p:cNvPr id="3075" name="Rectangle 3"/>
          <p:cNvSpPr>
            <a:spLocks noGrp="1" noChangeArrowheads="1"/>
          </p:cNvSpPr>
          <p:nvPr>
            <p:ph type="subTitle" idx="1"/>
          </p:nvPr>
        </p:nvSpPr>
        <p:spPr>
          <a:xfrm>
            <a:off x="683568" y="5157192"/>
            <a:ext cx="7200900" cy="215900"/>
          </a:xfrm>
        </p:spPr>
        <p:txBody>
          <a:bodyPr/>
          <a:lstStyle/>
          <a:p>
            <a:r>
              <a:rPr lang="en-GB" sz="1800" dirty="0" smtClean="0"/>
              <a:t>V. </a:t>
            </a:r>
            <a:r>
              <a:rPr lang="en-GB" sz="1800" dirty="0" err="1" smtClean="0"/>
              <a:t>Tosello</a:t>
            </a:r>
            <a:r>
              <a:rPr lang="en-GB" sz="1800" dirty="0" smtClean="0"/>
              <a:t>, IFREMER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40768"/>
            <a:ext cx="8280400" cy="495300"/>
          </a:xfrm>
        </p:spPr>
        <p:txBody>
          <a:bodyPr/>
          <a:lstStyle/>
          <a:p>
            <a:r>
              <a:rPr lang="fr-FR" dirty="0" smtClean="0"/>
              <a:t>CDI </a:t>
            </a:r>
            <a:r>
              <a:rPr lang="fr-FR" dirty="0"/>
              <a:t>ISO </a:t>
            </a:r>
            <a:r>
              <a:rPr lang="fr-FR" dirty="0" smtClean="0"/>
              <a:t>19139 (5/9)</a:t>
            </a:r>
            <a:endParaRPr lang="fr-FR" dirty="0"/>
          </a:p>
        </p:txBody>
      </p:sp>
      <p:sp>
        <p:nvSpPr>
          <p:cNvPr id="7" name="Espace réservé du contenu 2"/>
          <p:cNvSpPr txBox="1">
            <a:spLocks/>
          </p:cNvSpPr>
          <p:nvPr/>
        </p:nvSpPr>
        <p:spPr bwMode="auto">
          <a:xfrm>
            <a:off x="107504" y="1917303"/>
            <a:ext cx="8712968" cy="4680520"/>
          </a:xfrm>
          <a:prstGeom prst="rect">
            <a:avLst/>
          </a:prstGeom>
          <a:noFill/>
          <a:ln>
            <a:noFill/>
          </a:ln>
          <a:effectLs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mn-lt"/>
                <a:ea typeface="+mn-ea"/>
                <a:cs typeface="+mn-cs"/>
              </a:defRPr>
            </a:lvl1pPr>
            <a:lvl2pPr marL="742950" indent="-285750" algn="l" rtl="0" eaLnBrk="1" fontAlgn="base" hangingPunct="1">
              <a:spcBef>
                <a:spcPct val="20000"/>
              </a:spcBef>
              <a:spcAft>
                <a:spcPct val="0"/>
              </a:spcAft>
              <a:buChar char="–"/>
              <a:defRPr sz="2400">
                <a:solidFill>
                  <a:srgbClr val="00519D"/>
                </a:solidFill>
                <a:latin typeface="+mn-lt"/>
                <a:cs typeface="+mn-cs"/>
              </a:defRPr>
            </a:lvl2pPr>
            <a:lvl3pPr marL="1143000" indent="-228600" algn="l" rtl="0" eaLnBrk="1" fontAlgn="base" hangingPunct="1">
              <a:spcBef>
                <a:spcPct val="20000"/>
              </a:spcBef>
              <a:spcAft>
                <a:spcPct val="0"/>
              </a:spcAft>
              <a:buChar char="•"/>
              <a:defRPr sz="2200">
                <a:solidFill>
                  <a:srgbClr val="00A7E5"/>
                </a:solidFill>
                <a:latin typeface="+mn-lt"/>
                <a:cs typeface="+mn-cs"/>
              </a:defRPr>
            </a:lvl3pPr>
            <a:lvl4pPr marL="1600200" indent="-228600" algn="l" rtl="0" eaLnBrk="1" fontAlgn="base" hangingPunct="1">
              <a:spcBef>
                <a:spcPct val="20000"/>
              </a:spcBef>
              <a:spcAft>
                <a:spcPct val="0"/>
              </a:spcAft>
              <a:buChar char="–"/>
              <a:defRPr sz="2000">
                <a:solidFill>
                  <a:srgbClr val="00519D"/>
                </a:solidFill>
                <a:latin typeface="+mn-lt"/>
                <a:cs typeface="+mn-cs"/>
              </a:defRPr>
            </a:lvl4pPr>
            <a:lvl5pPr marL="2057400" indent="-228600" algn="l" rtl="0" eaLnBrk="1" fontAlgn="base" hangingPunct="1">
              <a:spcBef>
                <a:spcPct val="20000"/>
              </a:spcBef>
              <a:spcAft>
                <a:spcPct val="0"/>
              </a:spcAft>
              <a:buFont typeface="Arial" charset="0"/>
              <a:buChar char="○"/>
              <a:defRPr sz="2000">
                <a:solidFill>
                  <a:srgbClr val="00A7E5"/>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r>
              <a:rPr lang="en-GB" sz="2400" u="sng" dirty="0" smtClean="0">
                <a:solidFill>
                  <a:srgbClr val="00B0F0"/>
                </a:solidFill>
              </a:rPr>
              <a:t>CSR Reference</a:t>
            </a:r>
          </a:p>
          <a:p>
            <a:r>
              <a:rPr lang="en-GB" sz="2000" dirty="0" smtClean="0">
                <a:solidFill>
                  <a:srgbClr val="00519D"/>
                </a:solidFill>
              </a:rPr>
              <a:t>A reference to the CSR directory has been added in CDI ISO 19139 profile.</a:t>
            </a:r>
          </a:p>
          <a:p>
            <a:r>
              <a:rPr lang="en-GB" sz="2000" dirty="0" smtClean="0">
                <a:solidFill>
                  <a:srgbClr val="00519D"/>
                </a:solidFill>
              </a:rPr>
              <a:t>Optional field in MIKADO</a:t>
            </a:r>
          </a:p>
          <a:p>
            <a:pPr lvl="1"/>
            <a:r>
              <a:rPr lang="en-GB" sz="2000" dirty="0" smtClean="0">
                <a:solidFill>
                  <a:srgbClr val="00B0F0"/>
                </a:solidFill>
              </a:rPr>
              <a:t>CSR reference (manual)</a:t>
            </a:r>
          </a:p>
          <a:p>
            <a:pPr marL="1200150" lvl="2" indent="-342900">
              <a:buFont typeface="Arial" pitchFamily="34" charset="0"/>
              <a:buChar char="•"/>
            </a:pPr>
            <a:r>
              <a:rPr lang="en-GB" sz="2000" dirty="0">
                <a:solidFill>
                  <a:srgbClr val="00519D"/>
                </a:solidFill>
              </a:rPr>
              <a:t>Dropdown list</a:t>
            </a:r>
          </a:p>
          <a:p>
            <a:pPr marL="1200150" lvl="2" indent="-342900">
              <a:buFont typeface="Arial" pitchFamily="34" charset="0"/>
              <a:buChar char="•"/>
            </a:pPr>
            <a:r>
              <a:rPr lang="en-GB" sz="2000" dirty="0">
                <a:solidFill>
                  <a:srgbClr val="00519D"/>
                </a:solidFill>
              </a:rPr>
              <a:t>Uploaded using </a:t>
            </a:r>
            <a:r>
              <a:rPr lang="en-GB" sz="2000" dirty="0" err="1">
                <a:solidFill>
                  <a:srgbClr val="00519D"/>
                </a:solidFill>
              </a:rPr>
              <a:t>webservices</a:t>
            </a:r>
            <a:endParaRPr lang="en-GB" sz="2000" dirty="0">
              <a:solidFill>
                <a:srgbClr val="00519D"/>
              </a:solidFill>
            </a:endParaRPr>
          </a:p>
          <a:p>
            <a:pPr marL="1200150" lvl="2" indent="-342900">
              <a:buFont typeface="Arial" pitchFamily="34" charset="0"/>
              <a:buChar char="•"/>
            </a:pPr>
            <a:r>
              <a:rPr lang="en-GB" sz="2000" dirty="0">
                <a:solidFill>
                  <a:srgbClr val="00519D"/>
                </a:solidFill>
              </a:rPr>
              <a:t>Sorted by EDMO </a:t>
            </a:r>
            <a:r>
              <a:rPr lang="en-GB" sz="2000" dirty="0" smtClean="0">
                <a:solidFill>
                  <a:srgbClr val="00519D"/>
                </a:solidFill>
              </a:rPr>
              <a:t>code</a:t>
            </a:r>
          </a:p>
          <a:p>
            <a:pPr marL="800100" lvl="1" indent="-342900"/>
            <a:r>
              <a:rPr lang="en-GB" sz="2000" dirty="0" smtClean="0">
                <a:solidFill>
                  <a:srgbClr val="00B0F0"/>
                </a:solidFill>
              </a:rPr>
              <a:t>Var81 (automatic)</a:t>
            </a:r>
          </a:p>
          <a:p>
            <a:pPr marL="1200150" lvl="2" indent="-342900"/>
            <a:r>
              <a:rPr lang="en-GB" sz="2000" dirty="0" smtClean="0">
                <a:solidFill>
                  <a:srgbClr val="00519D"/>
                </a:solidFill>
              </a:rPr>
              <a:t>Mapping available</a:t>
            </a:r>
          </a:p>
          <a:p>
            <a:pPr marL="1200150" lvl="2" indent="-342900"/>
            <a:r>
              <a:rPr lang="en-GB" sz="2000" dirty="0" smtClean="0">
                <a:solidFill>
                  <a:srgbClr val="00519D"/>
                </a:solidFill>
              </a:rPr>
              <a:t>Central </a:t>
            </a:r>
            <a:r>
              <a:rPr lang="en-GB" sz="2000" dirty="0" err="1" smtClean="0">
                <a:solidFill>
                  <a:srgbClr val="00519D"/>
                </a:solidFill>
              </a:rPr>
              <a:t>CSRId</a:t>
            </a:r>
            <a:r>
              <a:rPr lang="en-GB" sz="2000" dirty="0" smtClean="0">
                <a:solidFill>
                  <a:srgbClr val="00519D"/>
                </a:solidFill>
              </a:rPr>
              <a:t> or </a:t>
            </a:r>
            <a:r>
              <a:rPr lang="en-GB" sz="2000" dirty="0" err="1" smtClean="0">
                <a:solidFill>
                  <a:srgbClr val="00519D"/>
                </a:solidFill>
              </a:rPr>
              <a:t>EDMOCode_LocalCSRId</a:t>
            </a:r>
            <a:endParaRPr lang="en-GB" sz="2000" dirty="0" smtClean="0">
              <a:solidFill>
                <a:srgbClr val="00519D"/>
              </a:solidFill>
            </a:endParaRPr>
          </a:p>
          <a:p>
            <a:pPr marL="800100" lvl="1" indent="-342900">
              <a:buFont typeface="Arial" pitchFamily="34" charset="0"/>
              <a:buChar char="•"/>
            </a:pPr>
            <a:endParaRPr lang="en-GB" sz="2000" dirty="0">
              <a:solidFill>
                <a:schemeClr val="accent2"/>
              </a:solidFill>
            </a:endParaRPr>
          </a:p>
          <a:p>
            <a:pPr lvl="2"/>
            <a:endParaRPr lang="en-GB" sz="1800" dirty="0" smtClean="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708919"/>
            <a:ext cx="4320480" cy="269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pPr>
              <a:defRPr/>
            </a:pPr>
            <a:fld id="{97ED762F-63A4-4BED-90B1-0FF561EA7E87}" type="slidenum">
              <a:rPr lang="fr-FR" smtClean="0"/>
              <a:pPr>
                <a:defRPr/>
              </a:pPr>
              <a:t>10</a:t>
            </a:fld>
            <a:endParaRPr lang="fr-FR" dirty="0"/>
          </a:p>
        </p:txBody>
      </p:sp>
      <p:sp>
        <p:nvSpPr>
          <p:cNvPr id="8" name="Ellipse 7"/>
          <p:cNvSpPr/>
          <p:nvPr/>
        </p:nvSpPr>
        <p:spPr>
          <a:xfrm>
            <a:off x="5724128" y="548681"/>
            <a:ext cx="2539009" cy="151216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solidFill>
                  <a:srgbClr val="00519D"/>
                </a:solidFill>
              </a:rPr>
              <a:t>Do not </a:t>
            </a:r>
            <a:r>
              <a:rPr lang="fr-FR" sz="1600" dirty="0" err="1" smtClean="0">
                <a:solidFill>
                  <a:srgbClr val="00519D"/>
                </a:solidFill>
              </a:rPr>
              <a:t>forget</a:t>
            </a:r>
            <a:r>
              <a:rPr lang="fr-FR" sz="1600" dirty="0" smtClean="0">
                <a:solidFill>
                  <a:srgbClr val="00519D"/>
                </a:solidFill>
              </a:rPr>
              <a:t> to </a:t>
            </a:r>
            <a:r>
              <a:rPr lang="fr-FR" sz="1600" dirty="0" err="1" smtClean="0">
                <a:solidFill>
                  <a:srgbClr val="00519D"/>
                </a:solidFill>
              </a:rPr>
              <a:t>create</a:t>
            </a:r>
            <a:r>
              <a:rPr lang="fr-FR" sz="1600" dirty="0" smtClean="0">
                <a:solidFill>
                  <a:srgbClr val="00519D"/>
                </a:solidFill>
              </a:rPr>
              <a:t> first </a:t>
            </a:r>
            <a:r>
              <a:rPr lang="fr-FR" sz="1600" dirty="0" err="1" smtClean="0">
                <a:solidFill>
                  <a:srgbClr val="00519D"/>
                </a:solidFill>
              </a:rPr>
              <a:t>your</a:t>
            </a:r>
            <a:r>
              <a:rPr lang="fr-FR" sz="1600" dirty="0" smtClean="0">
                <a:solidFill>
                  <a:srgbClr val="00519D"/>
                </a:solidFill>
              </a:rPr>
              <a:t> entry in CSR Catalogue!</a:t>
            </a:r>
            <a:endParaRPr lang="fr-FR" sz="1600" dirty="0">
              <a:solidFill>
                <a:srgbClr val="00519D"/>
              </a:solidFill>
            </a:endParaRPr>
          </a:p>
        </p:txBody>
      </p:sp>
    </p:spTree>
    <p:extLst>
      <p:ext uri="{BB962C8B-B14F-4D97-AF65-F5344CB8AC3E}">
        <p14:creationId xmlns:p14="http://schemas.microsoft.com/office/powerpoint/2010/main" val="3389025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CDI </a:t>
            </a:r>
            <a:r>
              <a:rPr lang="fr-FR" dirty="0"/>
              <a:t>ISO </a:t>
            </a:r>
            <a:r>
              <a:rPr lang="fr-FR" dirty="0" smtClean="0"/>
              <a:t>19139 (7/9)</a:t>
            </a:r>
            <a:endParaRPr lang="fr-FR"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356992"/>
            <a:ext cx="433075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a:spLocks noGrp="1"/>
          </p:cNvSpPr>
          <p:nvPr>
            <p:ph idx="1"/>
          </p:nvPr>
        </p:nvSpPr>
        <p:spPr>
          <a:xfrm>
            <a:off x="179512" y="2132856"/>
            <a:ext cx="8891030" cy="4104456"/>
          </a:xfrm>
        </p:spPr>
        <p:txBody>
          <a:bodyPr/>
          <a:lstStyle/>
          <a:p>
            <a:r>
              <a:rPr lang="fr-FR" sz="2400" u="sng" dirty="0" err="1">
                <a:solidFill>
                  <a:srgbClr val="00B0F0"/>
                </a:solidFill>
              </a:rPr>
              <a:t>Additional</a:t>
            </a:r>
            <a:r>
              <a:rPr lang="fr-FR" sz="2400" u="sng" dirty="0">
                <a:solidFill>
                  <a:srgbClr val="00B0F0"/>
                </a:solidFill>
              </a:rPr>
              <a:t> documentation</a:t>
            </a:r>
            <a:endParaRPr lang="en-GB" sz="2400" u="sng" dirty="0" smtClean="0">
              <a:solidFill>
                <a:srgbClr val="00B0F0"/>
              </a:solidFill>
            </a:endParaRPr>
          </a:p>
          <a:p>
            <a:r>
              <a:rPr lang="en-GB" sz="2000" dirty="0" smtClean="0">
                <a:solidFill>
                  <a:srgbClr val="00519D"/>
                </a:solidFill>
              </a:rPr>
              <a:t>References </a:t>
            </a:r>
            <a:r>
              <a:rPr lang="en-GB" sz="2000" dirty="0">
                <a:solidFill>
                  <a:srgbClr val="00519D"/>
                </a:solidFill>
              </a:rPr>
              <a:t>to publications and documentations have been </a:t>
            </a:r>
            <a:r>
              <a:rPr lang="en-GB" sz="2000" dirty="0" smtClean="0">
                <a:solidFill>
                  <a:srgbClr val="00519D"/>
                </a:solidFill>
              </a:rPr>
              <a:t>added in CDI ISO 19139 profile. Every CDI record can reference any number of publications.</a:t>
            </a:r>
          </a:p>
          <a:p>
            <a:r>
              <a:rPr lang="en-GB" sz="2000" dirty="0" smtClean="0">
                <a:solidFill>
                  <a:srgbClr val="00519D"/>
                </a:solidFill>
              </a:rPr>
              <a:t>Optional field in MIKADO</a:t>
            </a:r>
          </a:p>
          <a:p>
            <a:pPr lvl="1"/>
            <a:r>
              <a:rPr lang="en-GB" sz="1800" dirty="0" smtClean="0">
                <a:solidFill>
                  <a:srgbClr val="00B0F0"/>
                </a:solidFill>
              </a:rPr>
              <a:t>Documentation tab (manual mode)</a:t>
            </a:r>
          </a:p>
          <a:p>
            <a:pPr lvl="2"/>
            <a:r>
              <a:rPr lang="en-GB" sz="1600" dirty="0" smtClean="0">
                <a:solidFill>
                  <a:srgbClr val="00B0F0"/>
                </a:solidFill>
              </a:rPr>
              <a:t>Dropdown list, </a:t>
            </a:r>
          </a:p>
          <a:p>
            <a:pPr lvl="2"/>
            <a:r>
              <a:rPr lang="en-GB" sz="1600" dirty="0">
                <a:solidFill>
                  <a:srgbClr val="00B0F0"/>
                </a:solidFill>
              </a:rPr>
              <a:t>U</a:t>
            </a:r>
            <a:r>
              <a:rPr lang="en-GB" sz="1600" dirty="0" smtClean="0">
                <a:solidFill>
                  <a:srgbClr val="00B0F0"/>
                </a:solidFill>
              </a:rPr>
              <a:t>pload using </a:t>
            </a:r>
            <a:r>
              <a:rPr lang="en-GB" sz="1600" dirty="0" err="1" smtClean="0">
                <a:solidFill>
                  <a:srgbClr val="00B0F0"/>
                </a:solidFill>
              </a:rPr>
              <a:t>webservices</a:t>
            </a:r>
            <a:endParaRPr lang="en-GB" sz="1600" dirty="0" smtClean="0">
              <a:solidFill>
                <a:srgbClr val="00B0F0"/>
              </a:solidFill>
            </a:endParaRPr>
          </a:p>
          <a:p>
            <a:pPr lvl="1"/>
            <a:r>
              <a:rPr lang="en-GB" sz="1800" dirty="0" err="1" smtClean="0">
                <a:solidFill>
                  <a:srgbClr val="00B0F0"/>
                </a:solidFill>
              </a:rPr>
              <a:t>Var</a:t>
            </a:r>
            <a:r>
              <a:rPr lang="en-GB" sz="1800" dirty="0" smtClean="0">
                <a:solidFill>
                  <a:srgbClr val="00B0F0"/>
                </a:solidFill>
              </a:rPr>
              <a:t> 90 (automatic mode)</a:t>
            </a:r>
            <a:endParaRPr lang="en-GB" sz="2000" dirty="0" smtClean="0">
              <a:solidFill>
                <a:srgbClr val="00B0F0"/>
              </a:solidFill>
            </a:endParaRPr>
          </a:p>
          <a:p>
            <a:r>
              <a:rPr lang="en-GB" sz="2000" dirty="0" smtClean="0">
                <a:solidFill>
                  <a:srgbClr val="00519D"/>
                </a:solidFill>
              </a:rPr>
              <a:t>Use of permanent URLs:</a:t>
            </a:r>
          </a:p>
          <a:p>
            <a:pPr lvl="1"/>
            <a:r>
              <a:rPr lang="en-US" sz="1800" dirty="0">
                <a:solidFill>
                  <a:srgbClr val="00B0F0"/>
                </a:solidFill>
              </a:rPr>
              <a:t>C</a:t>
            </a:r>
            <a:r>
              <a:rPr lang="en-US" sz="1800" dirty="0" smtClean="0">
                <a:solidFill>
                  <a:srgbClr val="00B0F0"/>
                </a:solidFill>
              </a:rPr>
              <a:t>atalogue of publications (MARIS)</a:t>
            </a:r>
          </a:p>
        </p:txBody>
      </p:sp>
      <p:sp>
        <p:nvSpPr>
          <p:cNvPr id="3" name="Espace réservé du numéro de diapositive 2"/>
          <p:cNvSpPr>
            <a:spLocks noGrp="1"/>
          </p:cNvSpPr>
          <p:nvPr>
            <p:ph type="sldNum" sz="quarter" idx="12"/>
          </p:nvPr>
        </p:nvSpPr>
        <p:spPr/>
        <p:txBody>
          <a:bodyPr/>
          <a:lstStyle/>
          <a:p>
            <a:pPr>
              <a:defRPr/>
            </a:pPr>
            <a:fld id="{97ED762F-63A4-4BED-90B1-0FF561EA7E87}" type="slidenum">
              <a:rPr lang="fr-FR" smtClean="0"/>
              <a:pPr>
                <a:defRPr/>
              </a:pPr>
              <a:t>11</a:t>
            </a:fld>
            <a:endParaRPr lang="fr-FR" dirty="0"/>
          </a:p>
        </p:txBody>
      </p:sp>
    </p:spTree>
    <p:extLst>
      <p:ext uri="{BB962C8B-B14F-4D97-AF65-F5344CB8AC3E}">
        <p14:creationId xmlns:p14="http://schemas.microsoft.com/office/powerpoint/2010/main" val="1238753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CDI </a:t>
            </a:r>
            <a:r>
              <a:rPr lang="fr-FR" dirty="0"/>
              <a:t>ISO </a:t>
            </a:r>
            <a:r>
              <a:rPr lang="fr-FR" dirty="0" smtClean="0"/>
              <a:t>19139 (5/9)</a:t>
            </a:r>
            <a:endParaRPr lang="fr-FR"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273336"/>
            <a:ext cx="4255534" cy="324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2"/>
          <p:cNvSpPr txBox="1">
            <a:spLocks noGrp="1"/>
          </p:cNvSpPr>
          <p:nvPr>
            <p:ph idx="1"/>
          </p:nvPr>
        </p:nvSpPr>
        <p:spPr bwMode="auto">
          <a:xfrm>
            <a:off x="179512" y="2348880"/>
            <a:ext cx="417646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mn-lt"/>
                <a:ea typeface="+mn-ea"/>
                <a:cs typeface="+mn-cs"/>
              </a:defRPr>
            </a:lvl1pPr>
            <a:lvl2pPr marL="742950" indent="-285750" algn="l" rtl="0" eaLnBrk="1" fontAlgn="base" hangingPunct="1">
              <a:spcBef>
                <a:spcPct val="20000"/>
              </a:spcBef>
              <a:spcAft>
                <a:spcPct val="0"/>
              </a:spcAft>
              <a:buChar char="–"/>
              <a:defRPr sz="2400">
                <a:solidFill>
                  <a:srgbClr val="00519D"/>
                </a:solidFill>
                <a:latin typeface="+mn-lt"/>
                <a:cs typeface="+mn-cs"/>
              </a:defRPr>
            </a:lvl2pPr>
            <a:lvl3pPr marL="1143000" indent="-228600" algn="l" rtl="0" eaLnBrk="1" fontAlgn="base" hangingPunct="1">
              <a:spcBef>
                <a:spcPct val="20000"/>
              </a:spcBef>
              <a:spcAft>
                <a:spcPct val="0"/>
              </a:spcAft>
              <a:buChar char="•"/>
              <a:defRPr sz="2200">
                <a:solidFill>
                  <a:srgbClr val="00A7E5"/>
                </a:solidFill>
                <a:latin typeface="+mn-lt"/>
                <a:cs typeface="+mn-cs"/>
              </a:defRPr>
            </a:lvl3pPr>
            <a:lvl4pPr marL="1600200" indent="-228600" algn="l" rtl="0" eaLnBrk="1" fontAlgn="base" hangingPunct="1">
              <a:spcBef>
                <a:spcPct val="20000"/>
              </a:spcBef>
              <a:spcAft>
                <a:spcPct val="0"/>
              </a:spcAft>
              <a:buChar char="–"/>
              <a:defRPr sz="2000">
                <a:solidFill>
                  <a:srgbClr val="00519D"/>
                </a:solidFill>
                <a:latin typeface="+mn-lt"/>
                <a:cs typeface="+mn-cs"/>
              </a:defRPr>
            </a:lvl4pPr>
            <a:lvl5pPr marL="2057400" indent="-228600" algn="l" rtl="0" eaLnBrk="1" fontAlgn="base" hangingPunct="1">
              <a:spcBef>
                <a:spcPct val="20000"/>
              </a:spcBef>
              <a:spcAft>
                <a:spcPct val="0"/>
              </a:spcAft>
              <a:buFont typeface="Arial" charset="0"/>
              <a:buChar char="○"/>
              <a:defRPr sz="2000">
                <a:solidFill>
                  <a:srgbClr val="00A7E5"/>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r>
              <a:rPr lang="en-US" sz="2400" u="sng" kern="1200" dirty="0" smtClean="0">
                <a:solidFill>
                  <a:srgbClr val="00B0F0"/>
                </a:solidFill>
                <a:cs typeface="Arial" charset="0"/>
              </a:rPr>
              <a:t>Data Quality Information</a:t>
            </a:r>
            <a:endParaRPr lang="en-GB" sz="2400" u="sng" dirty="0" smtClean="0">
              <a:solidFill>
                <a:srgbClr val="00B0F0"/>
              </a:solidFill>
            </a:endParaRPr>
          </a:p>
          <a:p>
            <a:pPr lvl="1"/>
            <a:r>
              <a:rPr lang="en-GB" sz="2000" dirty="0" smtClean="0"/>
              <a:t>Every </a:t>
            </a:r>
            <a:r>
              <a:rPr lang="en-GB" sz="2000" dirty="0"/>
              <a:t>CDI </a:t>
            </a:r>
            <a:r>
              <a:rPr lang="en-GB" sz="2000" dirty="0" smtClean="0"/>
              <a:t>record </a:t>
            </a:r>
            <a:r>
              <a:rPr lang="en-GB" sz="2000" dirty="0"/>
              <a:t>can reference </a:t>
            </a:r>
            <a:r>
              <a:rPr lang="en-GB" sz="2000" dirty="0" smtClean="0"/>
              <a:t>any </a:t>
            </a:r>
            <a:r>
              <a:rPr lang="en-GB" sz="2000" dirty="0"/>
              <a:t>number of </a:t>
            </a:r>
            <a:r>
              <a:rPr lang="en-GB" sz="2000" dirty="0" smtClean="0"/>
              <a:t>data quality reports.</a:t>
            </a:r>
          </a:p>
          <a:p>
            <a:pPr lvl="1"/>
            <a:r>
              <a:rPr lang="en-GB" sz="2000" dirty="0" smtClean="0"/>
              <a:t>Optional fields in MIKADO:</a:t>
            </a:r>
          </a:p>
          <a:p>
            <a:pPr lvl="2"/>
            <a:r>
              <a:rPr lang="en-GB" sz="1800" dirty="0" smtClean="0"/>
              <a:t>Quality tab (manual)</a:t>
            </a:r>
          </a:p>
          <a:p>
            <a:pPr lvl="2"/>
            <a:r>
              <a:rPr lang="en-GB" sz="1800" dirty="0" smtClean="0"/>
              <a:t>Var95 to var98 (automatic)</a:t>
            </a:r>
          </a:p>
          <a:p>
            <a:pPr marL="0" indent="0">
              <a:buNone/>
            </a:pPr>
            <a:endParaRPr lang="en-GB" sz="2400" dirty="0"/>
          </a:p>
          <a:p>
            <a:endParaRPr lang="fr-FR" dirty="0"/>
          </a:p>
        </p:txBody>
      </p:sp>
      <p:sp>
        <p:nvSpPr>
          <p:cNvPr id="3" name="Espace réservé du numéro de diapositive 2"/>
          <p:cNvSpPr>
            <a:spLocks noGrp="1"/>
          </p:cNvSpPr>
          <p:nvPr>
            <p:ph type="sldNum" sz="quarter" idx="12"/>
          </p:nvPr>
        </p:nvSpPr>
        <p:spPr/>
        <p:txBody>
          <a:bodyPr/>
          <a:lstStyle/>
          <a:p>
            <a:pPr>
              <a:defRPr/>
            </a:pPr>
            <a:fld id="{97ED762F-63A4-4BED-90B1-0FF561EA7E87}" type="slidenum">
              <a:rPr lang="fr-FR" smtClean="0"/>
              <a:pPr>
                <a:defRPr/>
              </a:pPr>
              <a:t>12</a:t>
            </a:fld>
            <a:endParaRPr lang="fr-FR" dirty="0"/>
          </a:p>
        </p:txBody>
      </p:sp>
    </p:spTree>
    <p:extLst>
      <p:ext uri="{BB962C8B-B14F-4D97-AF65-F5344CB8AC3E}">
        <p14:creationId xmlns:p14="http://schemas.microsoft.com/office/powerpoint/2010/main" val="772794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40768"/>
            <a:ext cx="8280400" cy="495300"/>
          </a:xfrm>
        </p:spPr>
        <p:txBody>
          <a:bodyPr/>
          <a:lstStyle/>
          <a:p>
            <a:r>
              <a:rPr lang="fr-FR" dirty="0" smtClean="0"/>
              <a:t>CDI </a:t>
            </a:r>
            <a:r>
              <a:rPr lang="fr-FR" dirty="0"/>
              <a:t>ISO </a:t>
            </a:r>
            <a:r>
              <a:rPr lang="fr-FR" dirty="0" smtClean="0"/>
              <a:t>19139 (8/9)</a:t>
            </a:r>
            <a:endParaRPr lang="fr-FR" dirty="0"/>
          </a:p>
        </p:txBody>
      </p:sp>
      <p:sp>
        <p:nvSpPr>
          <p:cNvPr id="7" name="Espace réservé du contenu 2"/>
          <p:cNvSpPr txBox="1">
            <a:spLocks/>
          </p:cNvSpPr>
          <p:nvPr/>
        </p:nvSpPr>
        <p:spPr bwMode="auto">
          <a:xfrm>
            <a:off x="467544" y="2060848"/>
            <a:ext cx="8568952" cy="4680520"/>
          </a:xfrm>
          <a:prstGeom prst="rect">
            <a:avLst/>
          </a:prstGeom>
          <a:noFill/>
          <a:ln>
            <a:noFill/>
          </a:ln>
          <a:effectLs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mn-lt"/>
                <a:ea typeface="+mn-ea"/>
                <a:cs typeface="+mn-cs"/>
              </a:defRPr>
            </a:lvl1pPr>
            <a:lvl2pPr marL="742950" indent="-285750" algn="l" rtl="0" eaLnBrk="1" fontAlgn="base" hangingPunct="1">
              <a:spcBef>
                <a:spcPct val="20000"/>
              </a:spcBef>
              <a:spcAft>
                <a:spcPct val="0"/>
              </a:spcAft>
              <a:buChar char="–"/>
              <a:defRPr sz="2400">
                <a:solidFill>
                  <a:srgbClr val="00519D"/>
                </a:solidFill>
                <a:latin typeface="+mn-lt"/>
                <a:cs typeface="+mn-cs"/>
              </a:defRPr>
            </a:lvl2pPr>
            <a:lvl3pPr marL="1143000" indent="-228600" algn="l" rtl="0" eaLnBrk="1" fontAlgn="base" hangingPunct="1">
              <a:spcBef>
                <a:spcPct val="20000"/>
              </a:spcBef>
              <a:spcAft>
                <a:spcPct val="0"/>
              </a:spcAft>
              <a:buChar char="•"/>
              <a:defRPr sz="2200">
                <a:solidFill>
                  <a:srgbClr val="00A7E5"/>
                </a:solidFill>
                <a:latin typeface="+mn-lt"/>
                <a:cs typeface="+mn-cs"/>
              </a:defRPr>
            </a:lvl3pPr>
            <a:lvl4pPr marL="1600200" indent="-228600" algn="l" rtl="0" eaLnBrk="1" fontAlgn="base" hangingPunct="1">
              <a:spcBef>
                <a:spcPct val="20000"/>
              </a:spcBef>
              <a:spcAft>
                <a:spcPct val="0"/>
              </a:spcAft>
              <a:buChar char="–"/>
              <a:defRPr sz="2000">
                <a:solidFill>
                  <a:srgbClr val="00519D"/>
                </a:solidFill>
                <a:latin typeface="+mn-lt"/>
                <a:cs typeface="+mn-cs"/>
              </a:defRPr>
            </a:lvl4pPr>
            <a:lvl5pPr marL="2057400" indent="-228600" algn="l" rtl="0" eaLnBrk="1" fontAlgn="base" hangingPunct="1">
              <a:spcBef>
                <a:spcPct val="20000"/>
              </a:spcBef>
              <a:spcAft>
                <a:spcPct val="0"/>
              </a:spcAft>
              <a:buFont typeface="Arial" charset="0"/>
              <a:buChar char="○"/>
              <a:defRPr sz="2000">
                <a:solidFill>
                  <a:srgbClr val="00A7E5"/>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r>
              <a:rPr lang="en-GB" sz="2400" u="sng" dirty="0" smtClean="0">
                <a:solidFill>
                  <a:srgbClr val="00B0F0"/>
                </a:solidFill>
              </a:rPr>
              <a:t>Changes in date format:</a:t>
            </a:r>
            <a:r>
              <a:rPr lang="en-GB" sz="2400" dirty="0" smtClean="0">
                <a:solidFill>
                  <a:srgbClr val="00B0F0"/>
                </a:solidFill>
              </a:rPr>
              <a:t> </a:t>
            </a:r>
            <a:r>
              <a:rPr lang="fr-FR" sz="2000" dirty="0" smtClean="0"/>
              <a:t>YYYY-MM-DDTHH:MM </a:t>
            </a:r>
            <a:r>
              <a:rPr lang="fr-FR" sz="2000" dirty="0">
                <a:sym typeface="Wingdings" pitchFamily="2" charset="2"/>
              </a:rPr>
              <a:t> </a:t>
            </a:r>
            <a:r>
              <a:rPr lang="fr-FR" sz="2000" dirty="0" smtClean="0">
                <a:sym typeface="Wingdings" pitchFamily="2" charset="2"/>
              </a:rPr>
              <a:t>YYYY-MM-DD</a:t>
            </a:r>
            <a:endParaRPr lang="en-GB" sz="2000" u="sng" dirty="0" smtClean="0">
              <a:solidFill>
                <a:srgbClr val="00B0F0"/>
              </a:solidFill>
              <a:sym typeface="Wingdings" pitchFamily="2" charset="2"/>
            </a:endParaRPr>
          </a:p>
          <a:p>
            <a:pPr marL="457200" lvl="1" indent="-457200">
              <a:buFont typeface="Wingdings"/>
              <a:buChar char="è"/>
            </a:pPr>
            <a:r>
              <a:rPr lang="fr-FR" sz="2000" dirty="0" err="1" smtClean="0"/>
              <a:t>Revision</a:t>
            </a:r>
            <a:r>
              <a:rPr lang="fr-FR" sz="2000" dirty="0" smtClean="0"/>
              <a:t> date, Station </a:t>
            </a:r>
            <a:r>
              <a:rPr lang="fr-FR" sz="2000" dirty="0"/>
              <a:t>date </a:t>
            </a:r>
            <a:endParaRPr lang="fr-FR" sz="2000" dirty="0" smtClean="0"/>
          </a:p>
          <a:p>
            <a:pPr marL="457200" lvl="1" indent="-457200">
              <a:buFont typeface="Wingdings"/>
              <a:buChar char="è"/>
            </a:pPr>
            <a:endParaRPr lang="fr-FR" sz="2000" dirty="0" smtClean="0"/>
          </a:p>
          <a:p>
            <a:pPr marL="171450"/>
            <a:r>
              <a:rPr lang="fr-FR" sz="2000" dirty="0" smtClean="0"/>
              <a:t>MIKADO </a:t>
            </a:r>
            <a:r>
              <a:rPr lang="fr-FR" sz="2000" dirty="0" err="1" smtClean="0"/>
              <a:t>manual</a:t>
            </a:r>
            <a:r>
              <a:rPr lang="fr-FR" sz="2000" dirty="0" smtClean="0"/>
              <a:t> : </a:t>
            </a:r>
            <a:r>
              <a:rPr lang="fr-FR" sz="2000" dirty="0" err="1"/>
              <a:t>f</a:t>
            </a:r>
            <a:r>
              <a:rPr lang="fr-FR" sz="2000" dirty="0" err="1" smtClean="0"/>
              <a:t>ollow</a:t>
            </a:r>
            <a:r>
              <a:rPr lang="fr-FR" sz="2000" dirty="0" smtClean="0"/>
              <a:t> the instructions in the MIKADO interface</a:t>
            </a:r>
          </a:p>
          <a:p>
            <a:pPr marL="171450"/>
            <a:endParaRPr lang="fr-FR" sz="2000" dirty="0"/>
          </a:p>
          <a:p>
            <a:pPr marL="171450"/>
            <a:endParaRPr lang="fr-FR" sz="2000" dirty="0" smtClean="0"/>
          </a:p>
          <a:p>
            <a:pPr marL="0" indent="0">
              <a:buNone/>
            </a:pPr>
            <a:endParaRPr lang="fr-FR" sz="2000" dirty="0" smtClean="0"/>
          </a:p>
          <a:p>
            <a:pPr marL="171450"/>
            <a:endParaRPr lang="fr-FR" sz="2000" dirty="0" smtClean="0"/>
          </a:p>
          <a:p>
            <a:pPr marL="171450"/>
            <a:endParaRPr lang="fr-FR" sz="2000" dirty="0"/>
          </a:p>
          <a:p>
            <a:pPr marL="171450"/>
            <a:r>
              <a:rPr lang="fr-FR" sz="2000" dirty="0" smtClean="0"/>
              <a:t>MIKADO </a:t>
            </a:r>
            <a:r>
              <a:rPr lang="fr-FR" sz="2000" dirty="0" err="1" smtClean="0"/>
              <a:t>automatic</a:t>
            </a:r>
            <a:r>
              <a:rPr lang="fr-FR" sz="2000" dirty="0" smtClean="0"/>
              <a:t>: use the right format to </a:t>
            </a:r>
            <a:r>
              <a:rPr lang="fr-FR" sz="2000" dirty="0" err="1" smtClean="0"/>
              <a:t>avoid</a:t>
            </a:r>
            <a:r>
              <a:rPr lang="fr-FR" sz="2000" dirty="0" smtClean="0"/>
              <a:t> « date type » </a:t>
            </a:r>
            <a:r>
              <a:rPr lang="fr-FR" sz="2000" dirty="0" err="1" smtClean="0"/>
              <a:t>error</a:t>
            </a:r>
            <a:r>
              <a:rPr lang="fr-FR" sz="2000" dirty="0" smtClean="0"/>
              <a:t> </a:t>
            </a:r>
            <a:r>
              <a:rPr lang="fr-FR" sz="2000" dirty="0" err="1" smtClean="0"/>
              <a:t>during</a:t>
            </a:r>
            <a:r>
              <a:rPr lang="fr-FR" sz="2000" dirty="0" smtClean="0"/>
              <a:t> </a:t>
            </a:r>
            <a:r>
              <a:rPr lang="fr-FR" sz="2000" dirty="0" err="1" smtClean="0"/>
              <a:t>generation</a:t>
            </a:r>
            <a:r>
              <a:rPr lang="fr-FR" sz="2000" dirty="0" smtClean="0"/>
              <a:t> (var06, var 20)</a:t>
            </a:r>
          </a:p>
          <a:p>
            <a:pPr marL="457200" lvl="1"/>
            <a:endParaRPr lang="fr-FR" dirty="0" smtClean="0"/>
          </a:p>
          <a:p>
            <a:pPr marL="0" indent="0">
              <a:buNone/>
            </a:pPr>
            <a:endParaRPr lang="fr-FR" sz="3600" dirty="0"/>
          </a:p>
          <a:p>
            <a:endParaRPr lang="en-GB" u="sng" dirty="0" smtClean="0">
              <a:solidFill>
                <a:srgbClr val="00B0F0"/>
              </a:solidFill>
            </a:endParaRPr>
          </a:p>
          <a:p>
            <a:pPr lvl="1"/>
            <a:endParaRPr lang="en-GB" dirty="0" smtClean="0">
              <a:solidFill>
                <a:srgbClr val="00519D"/>
              </a:solidFill>
            </a:endParaRPr>
          </a:p>
          <a:p>
            <a:pPr marL="800100" lvl="1" indent="-342900">
              <a:buFont typeface="Arial" pitchFamily="34" charset="0"/>
              <a:buChar char="•"/>
            </a:pPr>
            <a:endParaRPr lang="en-GB" sz="2000" dirty="0">
              <a:solidFill>
                <a:schemeClr val="accent2"/>
              </a:solidFill>
            </a:endParaRPr>
          </a:p>
          <a:p>
            <a:pPr lvl="2"/>
            <a:endParaRPr lang="en-GB" sz="1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597129"/>
            <a:ext cx="6120680" cy="170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5292080" y="4729464"/>
            <a:ext cx="2088232"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pPr>
              <a:defRPr/>
            </a:pPr>
            <a:fld id="{97ED762F-63A4-4BED-90B1-0FF561EA7E87}" type="slidenum">
              <a:rPr lang="fr-FR" smtClean="0"/>
              <a:pPr>
                <a:defRPr/>
              </a:pPr>
              <a:t>13</a:t>
            </a:fld>
            <a:endParaRPr lang="fr-FR" dirty="0"/>
          </a:p>
        </p:txBody>
      </p:sp>
    </p:spTree>
    <p:extLst>
      <p:ext uri="{BB962C8B-B14F-4D97-AF65-F5344CB8AC3E}">
        <p14:creationId xmlns:p14="http://schemas.microsoft.com/office/powerpoint/2010/main" val="2508650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40768"/>
            <a:ext cx="8280400" cy="495300"/>
          </a:xfrm>
        </p:spPr>
        <p:txBody>
          <a:bodyPr/>
          <a:lstStyle/>
          <a:p>
            <a:r>
              <a:rPr lang="fr-FR" dirty="0" smtClean="0"/>
              <a:t>CDI </a:t>
            </a:r>
            <a:r>
              <a:rPr lang="fr-FR" dirty="0"/>
              <a:t>ISO </a:t>
            </a:r>
            <a:r>
              <a:rPr lang="fr-FR" dirty="0" smtClean="0"/>
              <a:t>19139 (9/9)</a:t>
            </a:r>
            <a:endParaRPr lang="fr-FR" dirty="0"/>
          </a:p>
        </p:txBody>
      </p:sp>
      <p:sp>
        <p:nvSpPr>
          <p:cNvPr id="7" name="Espace réservé du contenu 2"/>
          <p:cNvSpPr txBox="1">
            <a:spLocks/>
          </p:cNvSpPr>
          <p:nvPr/>
        </p:nvSpPr>
        <p:spPr bwMode="auto">
          <a:xfrm>
            <a:off x="107504" y="1917303"/>
            <a:ext cx="8712968" cy="4680520"/>
          </a:xfrm>
          <a:prstGeom prst="rect">
            <a:avLst/>
          </a:prstGeom>
          <a:noFill/>
          <a:ln>
            <a:noFill/>
          </a:ln>
          <a:effectLst/>
          <a:extLst/>
        </p:spPr>
        <p:txBody>
          <a:bodyPr vert="horz" wrap="square" lIns="0" tIns="0" rIns="0" bIns="0" numCol="1" anchor="t" anchorCtr="0" compatLnSpc="1">
            <a:prstTxWarp prst="textNoShape">
              <a:avLst/>
            </a:prstTxWarp>
          </a:bodyPr>
          <a:lstStyle>
            <a:lvl1pPr marL="457200" indent="-457200" algn="l" rtl="0" eaLnBrk="1" fontAlgn="base" hangingPunct="1">
              <a:spcBef>
                <a:spcPct val="20000"/>
              </a:spcBef>
              <a:spcAft>
                <a:spcPct val="0"/>
              </a:spcAft>
              <a:buFont typeface="Arial" pitchFamily="34" charset="0"/>
              <a:buChar char="•"/>
              <a:defRPr sz="2800">
                <a:solidFill>
                  <a:srgbClr val="00A7E5"/>
                </a:solidFill>
                <a:latin typeface="+mn-lt"/>
                <a:ea typeface="+mn-ea"/>
                <a:cs typeface="+mn-cs"/>
              </a:defRPr>
            </a:lvl1pPr>
            <a:lvl2pPr marL="742950" indent="-285750" algn="l" rtl="0" eaLnBrk="1" fontAlgn="base" hangingPunct="1">
              <a:spcBef>
                <a:spcPct val="20000"/>
              </a:spcBef>
              <a:spcAft>
                <a:spcPct val="0"/>
              </a:spcAft>
              <a:buChar char="–"/>
              <a:defRPr sz="2400">
                <a:solidFill>
                  <a:srgbClr val="00519D"/>
                </a:solidFill>
                <a:latin typeface="+mn-lt"/>
                <a:cs typeface="+mn-cs"/>
              </a:defRPr>
            </a:lvl2pPr>
            <a:lvl3pPr marL="1143000" indent="-228600" algn="l" rtl="0" eaLnBrk="1" fontAlgn="base" hangingPunct="1">
              <a:spcBef>
                <a:spcPct val="20000"/>
              </a:spcBef>
              <a:spcAft>
                <a:spcPct val="0"/>
              </a:spcAft>
              <a:buChar char="•"/>
              <a:defRPr sz="2200">
                <a:solidFill>
                  <a:srgbClr val="00A7E5"/>
                </a:solidFill>
                <a:latin typeface="+mn-lt"/>
                <a:cs typeface="+mn-cs"/>
              </a:defRPr>
            </a:lvl3pPr>
            <a:lvl4pPr marL="1600200" indent="-228600" algn="l" rtl="0" eaLnBrk="1" fontAlgn="base" hangingPunct="1">
              <a:spcBef>
                <a:spcPct val="20000"/>
              </a:spcBef>
              <a:spcAft>
                <a:spcPct val="0"/>
              </a:spcAft>
              <a:buChar char="–"/>
              <a:defRPr sz="2000">
                <a:solidFill>
                  <a:srgbClr val="00519D"/>
                </a:solidFill>
                <a:latin typeface="+mn-lt"/>
                <a:cs typeface="+mn-cs"/>
              </a:defRPr>
            </a:lvl4pPr>
            <a:lvl5pPr marL="2057400" indent="-228600" algn="l" rtl="0" eaLnBrk="1" fontAlgn="base" hangingPunct="1">
              <a:spcBef>
                <a:spcPct val="20000"/>
              </a:spcBef>
              <a:spcAft>
                <a:spcPct val="0"/>
              </a:spcAft>
              <a:buFont typeface="Arial" charset="0"/>
              <a:buChar char="○"/>
              <a:defRPr sz="2000">
                <a:solidFill>
                  <a:srgbClr val="00A7E5"/>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a:lstStyle>
          <a:p>
            <a:r>
              <a:rPr lang="en-GB" sz="2400" u="sng" dirty="0" smtClean="0">
                <a:solidFill>
                  <a:srgbClr val="00B0F0"/>
                </a:solidFill>
              </a:rPr>
              <a:t>Sampling interval</a:t>
            </a:r>
          </a:p>
          <a:p>
            <a:pPr lvl="1" algn="just"/>
            <a:r>
              <a:rPr lang="en-GB" sz="2000" dirty="0"/>
              <a:t>“Sampling interval” </a:t>
            </a:r>
            <a:r>
              <a:rPr lang="en-GB" sz="2000" dirty="0">
                <a:sym typeface="Wingdings" pitchFamily="2" charset="2"/>
              </a:rPr>
              <a:t></a:t>
            </a:r>
            <a:r>
              <a:rPr lang="en-GB" sz="2000" dirty="0"/>
              <a:t> “Time resolution” </a:t>
            </a:r>
          </a:p>
          <a:p>
            <a:pPr lvl="2" algn="just"/>
            <a:r>
              <a:rPr lang="en-GB" sz="1800" dirty="0"/>
              <a:t>“When” tab (manual)</a:t>
            </a:r>
          </a:p>
          <a:p>
            <a:pPr lvl="2" algn="just"/>
            <a:r>
              <a:rPr lang="en-GB" sz="1800" dirty="0"/>
              <a:t>Var21 and 22 (automatic)</a:t>
            </a:r>
          </a:p>
          <a:p>
            <a:pPr lvl="1" algn="just"/>
            <a:r>
              <a:rPr lang="en-GB" sz="2000" dirty="0"/>
              <a:t>Value + L031 “</a:t>
            </a:r>
            <a:r>
              <a:rPr lang="fr-FR" sz="2000" dirty="0"/>
              <a:t>SDN </a:t>
            </a:r>
            <a:r>
              <a:rPr lang="fr-FR" sz="2000" dirty="0" err="1"/>
              <a:t>Measurement</a:t>
            </a:r>
            <a:r>
              <a:rPr lang="fr-FR" sz="2000" dirty="0"/>
              <a:t> </a:t>
            </a:r>
            <a:r>
              <a:rPr lang="fr-FR" sz="2000" dirty="0" err="1"/>
              <a:t>Periodicity</a:t>
            </a:r>
            <a:r>
              <a:rPr lang="fr-FR" sz="2000" dirty="0"/>
              <a:t> </a:t>
            </a:r>
            <a:r>
              <a:rPr lang="fr-FR" sz="2000" dirty="0" err="1"/>
              <a:t>Categories</a:t>
            </a:r>
            <a:r>
              <a:rPr lang="fr-FR" sz="2000" dirty="0"/>
              <a:t> »</a:t>
            </a:r>
            <a:r>
              <a:rPr lang="en-GB" sz="2000" dirty="0"/>
              <a:t>  </a:t>
            </a:r>
            <a:endParaRPr lang="en-GB" sz="2000" dirty="0">
              <a:sym typeface="Wingdings" pitchFamily="2" charset="2"/>
            </a:endParaRPr>
          </a:p>
          <a:p>
            <a:pPr lvl="1" algn="just">
              <a:buFont typeface="Wingdings"/>
              <a:buChar char="è"/>
            </a:pPr>
            <a:r>
              <a:rPr lang="en-GB" sz="2000" dirty="0">
                <a:sym typeface="Wingdings" pitchFamily="2" charset="2"/>
              </a:rPr>
              <a:t> Value + P06 “BODC data storage units</a:t>
            </a:r>
            <a:r>
              <a:rPr lang="en-GB" sz="2000" dirty="0" smtClean="0">
                <a:sym typeface="Wingdings" pitchFamily="2" charset="2"/>
              </a:rPr>
              <a:t>”</a:t>
            </a:r>
            <a:endParaRPr lang="en-GB" sz="2000" u="sng" dirty="0" smtClean="0">
              <a:solidFill>
                <a:srgbClr val="00B0F0"/>
              </a:solidFill>
            </a:endParaRPr>
          </a:p>
          <a:p>
            <a:endParaRPr lang="en-GB" u="sng" dirty="0" smtClean="0">
              <a:solidFill>
                <a:srgbClr val="00B0F0"/>
              </a:solidFill>
            </a:endParaRPr>
          </a:p>
          <a:p>
            <a:pPr lvl="1"/>
            <a:endParaRPr lang="en-GB" dirty="0" smtClean="0">
              <a:solidFill>
                <a:srgbClr val="00519D"/>
              </a:solidFill>
            </a:endParaRPr>
          </a:p>
          <a:p>
            <a:pPr marL="800100" lvl="1" indent="-342900">
              <a:buFont typeface="Arial" pitchFamily="34" charset="0"/>
              <a:buChar char="•"/>
            </a:pPr>
            <a:endParaRPr lang="en-GB" sz="2000" dirty="0">
              <a:solidFill>
                <a:schemeClr val="accent2"/>
              </a:solidFill>
            </a:endParaRPr>
          </a:p>
          <a:p>
            <a:pPr lvl="2"/>
            <a:endParaRPr lang="en-GB" sz="1800" dirty="0" smtClean="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586635"/>
            <a:ext cx="4140421" cy="107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11" y="4293096"/>
            <a:ext cx="420288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lèche droite 9"/>
          <p:cNvSpPr/>
          <p:nvPr/>
        </p:nvSpPr>
        <p:spPr>
          <a:xfrm>
            <a:off x="4499992" y="5046426"/>
            <a:ext cx="360040" cy="1107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Ellipse 10"/>
          <p:cNvSpPr/>
          <p:nvPr/>
        </p:nvSpPr>
        <p:spPr>
          <a:xfrm>
            <a:off x="1894495" y="5517232"/>
            <a:ext cx="1008112" cy="28803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2" name="Ellipse 11"/>
          <p:cNvSpPr/>
          <p:nvPr/>
        </p:nvSpPr>
        <p:spPr>
          <a:xfrm>
            <a:off x="7164288" y="5157192"/>
            <a:ext cx="1008112" cy="28803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3" name="ZoneTexte 12"/>
          <p:cNvSpPr txBox="1"/>
          <p:nvPr/>
        </p:nvSpPr>
        <p:spPr>
          <a:xfrm>
            <a:off x="2873601" y="5676664"/>
            <a:ext cx="697627" cy="369332"/>
          </a:xfrm>
          <a:prstGeom prst="rect">
            <a:avLst/>
          </a:prstGeom>
          <a:noFill/>
        </p:spPr>
        <p:txBody>
          <a:bodyPr wrap="none" rtlCol="0">
            <a:spAutoFit/>
          </a:bodyPr>
          <a:lstStyle/>
          <a:p>
            <a:r>
              <a:rPr lang="fr-FR" dirty="0">
                <a:solidFill>
                  <a:srgbClr val="00519D"/>
                </a:solidFill>
              </a:rPr>
              <a:t>L031</a:t>
            </a:r>
          </a:p>
        </p:txBody>
      </p:sp>
      <p:sp>
        <p:nvSpPr>
          <p:cNvPr id="14" name="ZoneTexte 13"/>
          <p:cNvSpPr txBox="1"/>
          <p:nvPr/>
        </p:nvSpPr>
        <p:spPr>
          <a:xfrm>
            <a:off x="8145663" y="5332566"/>
            <a:ext cx="595035" cy="369332"/>
          </a:xfrm>
          <a:prstGeom prst="rect">
            <a:avLst/>
          </a:prstGeom>
          <a:noFill/>
        </p:spPr>
        <p:txBody>
          <a:bodyPr wrap="none" rtlCol="0">
            <a:spAutoFit/>
          </a:bodyPr>
          <a:lstStyle/>
          <a:p>
            <a:r>
              <a:rPr lang="fr-FR" dirty="0" smtClean="0">
                <a:solidFill>
                  <a:srgbClr val="00519D"/>
                </a:solidFill>
              </a:rPr>
              <a:t>P06</a:t>
            </a:r>
            <a:endParaRPr lang="fr-FR" dirty="0">
              <a:solidFill>
                <a:srgbClr val="00519D"/>
              </a:solidFill>
            </a:endParaRPr>
          </a:p>
        </p:txBody>
      </p:sp>
      <p:sp>
        <p:nvSpPr>
          <p:cNvPr id="3" name="Espace réservé du numéro de diapositive 2"/>
          <p:cNvSpPr>
            <a:spLocks noGrp="1"/>
          </p:cNvSpPr>
          <p:nvPr>
            <p:ph type="sldNum" sz="quarter" idx="12"/>
          </p:nvPr>
        </p:nvSpPr>
        <p:spPr/>
        <p:txBody>
          <a:bodyPr/>
          <a:lstStyle/>
          <a:p>
            <a:pPr>
              <a:defRPr/>
            </a:pPr>
            <a:fld id="{97ED762F-63A4-4BED-90B1-0FF561EA7E87}" type="slidenum">
              <a:rPr lang="fr-FR" smtClean="0"/>
              <a:pPr>
                <a:defRPr/>
              </a:pPr>
              <a:t>14</a:t>
            </a:fld>
            <a:endParaRPr lang="fr-FR" dirty="0"/>
          </a:p>
        </p:txBody>
      </p:sp>
    </p:spTree>
    <p:extLst>
      <p:ext uri="{BB962C8B-B14F-4D97-AF65-F5344CB8AC3E}">
        <p14:creationId xmlns:p14="http://schemas.microsoft.com/office/powerpoint/2010/main" val="1489108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3221732"/>
            <a:ext cx="8280400" cy="495300"/>
          </a:xfrm>
        </p:spPr>
        <p:txBody>
          <a:bodyPr/>
          <a:lstStyle/>
          <a:p>
            <a:r>
              <a:rPr lang="fr-FR" dirty="0" smtClean="0"/>
              <a:t>How to </a:t>
            </a:r>
            <a:r>
              <a:rPr lang="fr-FR" dirty="0" err="1" smtClean="0"/>
              <a:t>create</a:t>
            </a:r>
            <a:r>
              <a:rPr lang="fr-FR" dirty="0" smtClean="0"/>
              <a:t> and update </a:t>
            </a:r>
            <a:r>
              <a:rPr lang="fr-FR" dirty="0" err="1" smtClean="0"/>
              <a:t>my</a:t>
            </a:r>
            <a:r>
              <a:rPr lang="fr-FR" dirty="0" smtClean="0"/>
              <a:t> CDI files?</a:t>
            </a:r>
            <a:endParaRPr lang="fr-FR" dirty="0"/>
          </a:p>
        </p:txBody>
      </p:sp>
    </p:spTree>
    <p:extLst>
      <p:ext uri="{BB962C8B-B14F-4D97-AF65-F5344CB8AC3E}">
        <p14:creationId xmlns:p14="http://schemas.microsoft.com/office/powerpoint/2010/main" val="1196018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40768"/>
            <a:ext cx="8280400" cy="495300"/>
          </a:xfrm>
        </p:spPr>
        <p:txBody>
          <a:bodyPr/>
          <a:lstStyle/>
          <a:p>
            <a:pPr lvl="2"/>
            <a:r>
              <a:rPr lang="fr-FR" sz="2800" dirty="0"/>
              <a:t>MIKADO </a:t>
            </a:r>
            <a:r>
              <a:rPr lang="fr-FR" sz="2800" dirty="0" err="1"/>
              <a:t>manual</a:t>
            </a:r>
            <a:r>
              <a:rPr lang="fr-FR" sz="2800" dirty="0"/>
              <a:t> (« </a:t>
            </a:r>
            <a:r>
              <a:rPr lang="fr-FR" sz="2800" dirty="0" err="1"/>
              <a:t>Manual</a:t>
            </a:r>
            <a:r>
              <a:rPr lang="fr-FR" sz="2800" dirty="0"/>
              <a:t> » menu</a:t>
            </a:r>
            <a:r>
              <a:rPr lang="fr-FR" sz="2800" dirty="0" smtClean="0"/>
              <a:t>) </a:t>
            </a:r>
            <a:endParaRPr lang="fr-FR" dirty="0"/>
          </a:p>
        </p:txBody>
      </p:sp>
      <p:sp>
        <p:nvSpPr>
          <p:cNvPr id="3" name="Espace réservé du contenu 2"/>
          <p:cNvSpPr>
            <a:spLocks noGrp="1"/>
          </p:cNvSpPr>
          <p:nvPr>
            <p:ph idx="1"/>
          </p:nvPr>
        </p:nvSpPr>
        <p:spPr>
          <a:xfrm>
            <a:off x="219708" y="1988840"/>
            <a:ext cx="5216388" cy="4653409"/>
          </a:xfrm>
          <a:solidFill>
            <a:schemeClr val="bg1"/>
          </a:solidFill>
        </p:spPr>
        <p:txBody>
          <a:bodyPr/>
          <a:lstStyle/>
          <a:p>
            <a:pPr marL="457200" lvl="2" indent="-457200">
              <a:buFont typeface="Arial" pitchFamily="34" charset="0"/>
              <a:buChar char="•"/>
            </a:pPr>
            <a:r>
              <a:rPr lang="fr-FR" sz="2400" dirty="0" err="1" smtClean="0"/>
              <a:t>Create</a:t>
            </a:r>
            <a:r>
              <a:rPr lang="fr-FR" sz="2400" dirty="0" smtClean="0"/>
              <a:t> and update XML files</a:t>
            </a:r>
          </a:p>
          <a:p>
            <a:pPr marL="914400" lvl="3" indent="-457200">
              <a:buFont typeface="Arial" pitchFamily="34" charset="0"/>
              <a:buChar char="•"/>
            </a:pPr>
            <a:r>
              <a:rPr lang="fr-FR" dirty="0" err="1" smtClean="0"/>
              <a:t>Create</a:t>
            </a:r>
            <a:r>
              <a:rPr lang="fr-FR" dirty="0" smtClean="0"/>
              <a:t> a new XML file or open </a:t>
            </a:r>
            <a:r>
              <a:rPr lang="fr-FR" dirty="0" err="1"/>
              <a:t>your</a:t>
            </a:r>
            <a:r>
              <a:rPr lang="fr-FR" dirty="0"/>
              <a:t> </a:t>
            </a:r>
            <a:r>
              <a:rPr lang="fr-FR" dirty="0" err="1"/>
              <a:t>existing</a:t>
            </a:r>
            <a:r>
              <a:rPr lang="fr-FR" dirty="0"/>
              <a:t> XML file</a:t>
            </a:r>
          </a:p>
          <a:p>
            <a:pPr marL="914400" lvl="3" indent="-457200">
              <a:buFont typeface="Arial" pitchFamily="34" charset="0"/>
              <a:buChar char="•"/>
            </a:pPr>
            <a:r>
              <a:rPr lang="fr-FR" dirty="0" err="1" smtClean="0"/>
              <a:t>Fulfil</a:t>
            </a:r>
            <a:r>
              <a:rPr lang="fr-FR" dirty="0" smtClean="0"/>
              <a:t> or Update </a:t>
            </a:r>
            <a:r>
              <a:rPr lang="fr-FR" dirty="0"/>
              <a:t>the </a:t>
            </a:r>
            <a:r>
              <a:rPr lang="fr-FR" dirty="0" err="1" smtClean="0"/>
              <a:t>different</a:t>
            </a:r>
            <a:r>
              <a:rPr lang="fr-FR" dirty="0" smtClean="0"/>
              <a:t> </a:t>
            </a:r>
            <a:r>
              <a:rPr lang="fr-FR" dirty="0" err="1" smtClean="0"/>
              <a:t>fields</a:t>
            </a:r>
            <a:endParaRPr lang="fr-FR" dirty="0"/>
          </a:p>
          <a:p>
            <a:pPr marL="914400" lvl="3" indent="-457200">
              <a:buFont typeface="Arial" pitchFamily="34" charset="0"/>
              <a:buChar char="•"/>
            </a:pPr>
            <a:r>
              <a:rPr lang="fr-FR" dirty="0" err="1"/>
              <a:t>Fulfil</a:t>
            </a:r>
            <a:r>
              <a:rPr lang="fr-FR" dirty="0"/>
              <a:t> new </a:t>
            </a:r>
            <a:r>
              <a:rPr lang="fr-FR" dirty="0" err="1" smtClean="0"/>
              <a:t>fields</a:t>
            </a:r>
            <a:r>
              <a:rPr lang="fr-FR" dirty="0" smtClean="0"/>
              <a:t> </a:t>
            </a:r>
            <a:r>
              <a:rPr lang="fr-FR" dirty="0"/>
              <a:t>if possible </a:t>
            </a:r>
            <a:endParaRPr lang="fr-FR" dirty="0" smtClean="0"/>
          </a:p>
          <a:p>
            <a:pPr marL="1371600" lvl="4" indent="-457200">
              <a:buFont typeface="Arial" pitchFamily="34" charset="0"/>
              <a:buChar char="•"/>
            </a:pPr>
            <a:r>
              <a:rPr lang="fr-FR" dirty="0" smtClean="0"/>
              <a:t>EDMED </a:t>
            </a:r>
            <a:r>
              <a:rPr lang="fr-FR" dirty="0" err="1"/>
              <a:t>reference</a:t>
            </a:r>
            <a:r>
              <a:rPr lang="fr-FR" dirty="0"/>
              <a:t>, </a:t>
            </a:r>
            <a:endParaRPr lang="fr-FR" dirty="0" smtClean="0"/>
          </a:p>
          <a:p>
            <a:pPr marL="1371600" lvl="4" indent="-457200">
              <a:buFont typeface="Arial" pitchFamily="34" charset="0"/>
              <a:buChar char="•"/>
            </a:pPr>
            <a:r>
              <a:rPr lang="fr-FR" dirty="0" smtClean="0"/>
              <a:t>CSR </a:t>
            </a:r>
            <a:r>
              <a:rPr lang="fr-FR" dirty="0" err="1"/>
              <a:t>reference</a:t>
            </a:r>
            <a:r>
              <a:rPr lang="fr-FR" dirty="0"/>
              <a:t>, </a:t>
            </a:r>
            <a:endParaRPr lang="fr-FR" dirty="0" smtClean="0"/>
          </a:p>
          <a:p>
            <a:pPr marL="1371600" lvl="4" indent="-457200">
              <a:buFont typeface="Arial" pitchFamily="34" charset="0"/>
              <a:buChar char="•"/>
            </a:pPr>
            <a:r>
              <a:rPr lang="fr-FR" dirty="0" smtClean="0"/>
              <a:t>Data </a:t>
            </a:r>
            <a:r>
              <a:rPr lang="fr-FR" dirty="0" err="1"/>
              <a:t>Quality</a:t>
            </a:r>
            <a:r>
              <a:rPr lang="fr-FR" dirty="0"/>
              <a:t>, </a:t>
            </a:r>
            <a:endParaRPr lang="fr-FR" dirty="0" smtClean="0"/>
          </a:p>
          <a:p>
            <a:pPr marL="1371600" lvl="4" indent="-457200">
              <a:buFont typeface="Arial" pitchFamily="34" charset="0"/>
              <a:buChar char="•"/>
            </a:pPr>
            <a:r>
              <a:rPr lang="fr-FR" dirty="0" smtClean="0"/>
              <a:t>Documentation</a:t>
            </a:r>
            <a:endParaRPr lang="fr-FR" dirty="0"/>
          </a:p>
          <a:p>
            <a:pPr marL="914400" lvl="3" indent="-457200">
              <a:buFont typeface="Arial" pitchFamily="34" charset="0"/>
              <a:buChar char="•"/>
            </a:pPr>
            <a:r>
              <a:rPr lang="fr-FR" dirty="0"/>
              <a:t>Save </a:t>
            </a:r>
            <a:r>
              <a:rPr lang="fr-FR" dirty="0" err="1"/>
              <a:t>your</a:t>
            </a:r>
            <a:r>
              <a:rPr lang="fr-FR" dirty="0"/>
              <a:t> XML file</a:t>
            </a:r>
          </a:p>
          <a:p>
            <a:pPr marL="1371600" lvl="4" indent="-457200">
              <a:buFont typeface="Arial" pitchFamily="34" charset="0"/>
              <a:buChar char="•"/>
            </a:pPr>
            <a:endParaRPr lang="fr-FR" sz="2400" dirty="0"/>
          </a:p>
          <a:p>
            <a:pPr marL="914400" lvl="4" indent="0">
              <a:buNone/>
            </a:pPr>
            <a:endParaRPr lang="fr-FR" sz="2400" dirty="0" smtClean="0"/>
          </a:p>
          <a:p>
            <a:pPr marL="1371600" lvl="4" indent="-457200">
              <a:buFont typeface="Arial" pitchFamily="34" charset="0"/>
              <a:buChar char="•"/>
            </a:pPr>
            <a:endParaRPr lang="fr-FR" sz="2400" dirty="0"/>
          </a:p>
          <a:p>
            <a:pPr marL="1371600" lvl="4" indent="-457200">
              <a:buFont typeface="Arial" pitchFamily="34" charset="0"/>
              <a:buChar char="•"/>
            </a:pPr>
            <a:endParaRPr lang="fr-FR" dirty="0" smtClean="0"/>
          </a:p>
          <a:p>
            <a:pPr marL="1371600" lvl="4" indent="-457200">
              <a:buFont typeface="Arial" pitchFamily="34" charset="0"/>
              <a:buChar char="•"/>
            </a:pPr>
            <a:endParaRPr lang="fr-FR" dirty="0" smtClean="0"/>
          </a:p>
          <a:p>
            <a:pPr marL="457200" lvl="3" indent="0">
              <a:buNone/>
            </a:pPr>
            <a:endParaRPr lang="fr-FR" dirty="0" smtClean="0"/>
          </a:p>
        </p:txBody>
      </p:sp>
      <p:sp>
        <p:nvSpPr>
          <p:cNvPr id="5" name="Espace réservé du numéro de diapositive 4"/>
          <p:cNvSpPr>
            <a:spLocks noGrp="1"/>
          </p:cNvSpPr>
          <p:nvPr>
            <p:ph type="sldNum" sz="quarter" idx="12"/>
          </p:nvPr>
        </p:nvSpPr>
        <p:spPr/>
        <p:txBody>
          <a:bodyPr/>
          <a:lstStyle/>
          <a:p>
            <a:pPr>
              <a:defRPr/>
            </a:pPr>
            <a:fld id="{97ED762F-63A4-4BED-90B1-0FF561EA7E87}" type="slidenum">
              <a:rPr lang="fr-FR" smtClean="0"/>
              <a:pPr>
                <a:defRPr/>
              </a:pPr>
              <a:t>16</a:t>
            </a:fld>
            <a:endParaRPr lang="fr-FR" dirty="0"/>
          </a:p>
        </p:txBody>
      </p:sp>
      <p:sp>
        <p:nvSpPr>
          <p:cNvPr id="10" name="Ellipse 9"/>
          <p:cNvSpPr/>
          <p:nvPr/>
        </p:nvSpPr>
        <p:spPr>
          <a:xfrm>
            <a:off x="5436096" y="2636912"/>
            <a:ext cx="3212728" cy="25922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solidFill>
                  <a:srgbClr val="00519D"/>
                </a:solidFill>
              </a:rPr>
              <a:t>If </a:t>
            </a:r>
            <a:r>
              <a:rPr lang="fr-FR" sz="1600" dirty="0" err="1" smtClean="0">
                <a:solidFill>
                  <a:srgbClr val="00519D"/>
                </a:solidFill>
              </a:rPr>
              <a:t>you</a:t>
            </a:r>
            <a:r>
              <a:rPr lang="fr-FR" sz="1600" dirty="0" smtClean="0">
                <a:solidFill>
                  <a:srgbClr val="00519D"/>
                </a:solidFill>
              </a:rPr>
              <a:t> do not </a:t>
            </a:r>
            <a:r>
              <a:rPr lang="fr-FR" sz="1600" dirty="0" err="1" smtClean="0">
                <a:solidFill>
                  <a:srgbClr val="00519D"/>
                </a:solidFill>
              </a:rPr>
              <a:t>find</a:t>
            </a:r>
            <a:r>
              <a:rPr lang="fr-FR" sz="1600" dirty="0" smtClean="0">
                <a:solidFill>
                  <a:srgbClr val="00519D"/>
                </a:solidFill>
              </a:rPr>
              <a:t> </a:t>
            </a:r>
            <a:r>
              <a:rPr lang="fr-FR" sz="1600" dirty="0" err="1" smtClean="0">
                <a:solidFill>
                  <a:srgbClr val="00519D"/>
                </a:solidFill>
              </a:rPr>
              <a:t>your</a:t>
            </a:r>
            <a:r>
              <a:rPr lang="fr-FR" sz="1600" dirty="0" smtClean="0">
                <a:solidFill>
                  <a:srgbClr val="00519D"/>
                </a:solidFill>
              </a:rPr>
              <a:t> </a:t>
            </a:r>
            <a:r>
              <a:rPr lang="fr-FR" sz="1600" dirty="0">
                <a:solidFill>
                  <a:srgbClr val="00519D"/>
                </a:solidFill>
              </a:rPr>
              <a:t>EDMED, CSR and Documentation </a:t>
            </a:r>
            <a:r>
              <a:rPr lang="fr-FR" sz="1600" dirty="0" smtClean="0">
                <a:solidFill>
                  <a:srgbClr val="00519D"/>
                </a:solidFill>
              </a:rPr>
              <a:t>entries in MIKADO, do not </a:t>
            </a:r>
            <a:r>
              <a:rPr lang="fr-FR" sz="1600" dirty="0" err="1" smtClean="0">
                <a:solidFill>
                  <a:srgbClr val="00519D"/>
                </a:solidFill>
              </a:rPr>
              <a:t>forget</a:t>
            </a:r>
            <a:r>
              <a:rPr lang="fr-FR" sz="1600" dirty="0" smtClean="0">
                <a:solidFill>
                  <a:srgbClr val="00519D"/>
                </a:solidFill>
              </a:rPr>
              <a:t> to update the </a:t>
            </a:r>
            <a:r>
              <a:rPr lang="fr-FR" sz="1600" dirty="0" err="1" smtClean="0">
                <a:solidFill>
                  <a:srgbClr val="00519D"/>
                </a:solidFill>
              </a:rPr>
              <a:t>Vocabulary</a:t>
            </a:r>
            <a:r>
              <a:rPr lang="fr-FR" sz="1600" dirty="0" smtClean="0">
                <a:solidFill>
                  <a:srgbClr val="00519D"/>
                </a:solidFill>
              </a:rPr>
              <a:t> </a:t>
            </a:r>
            <a:r>
              <a:rPr lang="fr-FR" sz="1600" dirty="0" err="1" smtClean="0">
                <a:solidFill>
                  <a:srgbClr val="00519D"/>
                </a:solidFill>
              </a:rPr>
              <a:t>Lists</a:t>
            </a:r>
            <a:r>
              <a:rPr lang="fr-FR" sz="1600" dirty="0" smtClean="0">
                <a:solidFill>
                  <a:srgbClr val="00519D"/>
                </a:solidFill>
              </a:rPr>
              <a:t> (Menu Options)!</a:t>
            </a:r>
            <a:endParaRPr lang="fr-FR" sz="1600" dirty="0">
              <a:solidFill>
                <a:srgbClr val="00519D"/>
              </a:solidFill>
            </a:endParaRPr>
          </a:p>
        </p:txBody>
      </p:sp>
      <p:sp>
        <p:nvSpPr>
          <p:cNvPr id="11" name="Rectangle 10"/>
          <p:cNvSpPr/>
          <p:nvPr/>
        </p:nvSpPr>
        <p:spPr>
          <a:xfrm>
            <a:off x="5436096" y="6461485"/>
            <a:ext cx="936104" cy="20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8114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lvl="2" indent="-457200"/>
            <a:r>
              <a:rPr lang="fr-FR" sz="2800" dirty="0"/>
              <a:t>MIKADO </a:t>
            </a:r>
            <a:r>
              <a:rPr lang="fr-FR" sz="2800" dirty="0" err="1"/>
              <a:t>automatic</a:t>
            </a:r>
            <a:r>
              <a:rPr lang="fr-FR" sz="2800" dirty="0"/>
              <a:t> (« </a:t>
            </a:r>
            <a:r>
              <a:rPr lang="fr-FR" sz="2800" dirty="0" err="1"/>
              <a:t>Automatic</a:t>
            </a:r>
            <a:r>
              <a:rPr lang="fr-FR" sz="2800" dirty="0"/>
              <a:t> » menu)</a:t>
            </a:r>
            <a:endParaRPr lang="fr-FR" dirty="0"/>
          </a:p>
        </p:txBody>
      </p:sp>
      <p:sp>
        <p:nvSpPr>
          <p:cNvPr id="3" name="Espace réservé du contenu 2"/>
          <p:cNvSpPr>
            <a:spLocks noGrp="1"/>
          </p:cNvSpPr>
          <p:nvPr>
            <p:ph idx="1"/>
          </p:nvPr>
        </p:nvSpPr>
        <p:spPr>
          <a:xfrm>
            <a:off x="323528" y="2060575"/>
            <a:ext cx="8712968" cy="4608785"/>
          </a:xfrm>
          <a:solidFill>
            <a:schemeClr val="bg1"/>
          </a:solidFill>
        </p:spPr>
        <p:txBody>
          <a:bodyPr/>
          <a:lstStyle/>
          <a:p>
            <a:pPr marL="457200" lvl="2" indent="-457200">
              <a:buFont typeface="Arial" pitchFamily="34" charset="0"/>
              <a:buChar char="•"/>
            </a:pPr>
            <a:r>
              <a:rPr lang="fr-FR" sz="2400" dirty="0" err="1" smtClean="0"/>
              <a:t>Create</a:t>
            </a:r>
            <a:r>
              <a:rPr lang="fr-FR" sz="2400" dirty="0" smtClean="0"/>
              <a:t> and update XML files</a:t>
            </a:r>
            <a:endParaRPr lang="fr-FR" sz="2400" dirty="0"/>
          </a:p>
          <a:p>
            <a:pPr marL="914400" lvl="3" indent="-457200">
              <a:buFont typeface="Arial" pitchFamily="34" charset="0"/>
              <a:buChar char="•"/>
            </a:pPr>
            <a:r>
              <a:rPr lang="fr-FR" dirty="0" smtClean="0"/>
              <a:t>Update </a:t>
            </a:r>
            <a:r>
              <a:rPr lang="fr-FR" dirty="0" err="1"/>
              <a:t>your</a:t>
            </a:r>
            <a:r>
              <a:rPr lang="fr-FR" dirty="0"/>
              <a:t> MIKADO 2.5 configuration </a:t>
            </a:r>
            <a:r>
              <a:rPr lang="fr-FR" dirty="0" smtClean="0"/>
              <a:t>files</a:t>
            </a:r>
          </a:p>
          <a:p>
            <a:pPr marL="1371600" lvl="4" indent="-457200">
              <a:buFont typeface="Arial" pitchFamily="34" charset="0"/>
              <a:buChar char="•"/>
            </a:pPr>
            <a:r>
              <a:rPr lang="fr-FR" dirty="0" err="1" smtClean="0"/>
              <a:t>Revision</a:t>
            </a:r>
            <a:r>
              <a:rPr lang="fr-FR" dirty="0" smtClean="0"/>
              <a:t> date (var06), Station date (var20): YYYY-MM-DD</a:t>
            </a:r>
          </a:p>
          <a:p>
            <a:pPr marL="1371600" lvl="4" indent="-457200">
              <a:buFont typeface="Arial" pitchFamily="34" charset="0"/>
              <a:buChar char="•"/>
            </a:pPr>
            <a:r>
              <a:rPr lang="fr-FR" dirty="0" err="1" smtClean="0"/>
              <a:t>Sampling</a:t>
            </a:r>
            <a:r>
              <a:rPr lang="fr-FR" dirty="0" smtClean="0"/>
              <a:t> </a:t>
            </a:r>
            <a:r>
              <a:rPr lang="fr-FR" dirty="0" err="1" smtClean="0"/>
              <a:t>interval</a:t>
            </a:r>
            <a:r>
              <a:rPr lang="fr-FR" dirty="0" smtClean="0"/>
              <a:t> (var 21,22) : Use P06 </a:t>
            </a:r>
            <a:r>
              <a:rPr lang="fr-FR" dirty="0" err="1" smtClean="0"/>
              <a:t>instead</a:t>
            </a:r>
            <a:r>
              <a:rPr lang="fr-FR" dirty="0" smtClean="0"/>
              <a:t> of L031</a:t>
            </a:r>
          </a:p>
          <a:p>
            <a:pPr marL="1371600" lvl="4" indent="-457200">
              <a:buFont typeface="Arial" pitchFamily="34" charset="0"/>
              <a:buChar char="•"/>
            </a:pPr>
            <a:r>
              <a:rPr lang="fr-FR" dirty="0" err="1" smtClean="0"/>
              <a:t>Fulfil</a:t>
            </a:r>
            <a:r>
              <a:rPr lang="fr-FR" dirty="0" smtClean="0"/>
              <a:t> the new </a:t>
            </a:r>
            <a:r>
              <a:rPr lang="fr-FR" dirty="0" err="1" smtClean="0"/>
              <a:t>fields</a:t>
            </a:r>
            <a:r>
              <a:rPr lang="fr-FR" dirty="0" smtClean="0"/>
              <a:t> if possible </a:t>
            </a:r>
          </a:p>
          <a:p>
            <a:pPr marL="1828800" lvl="5" indent="-457200">
              <a:buFont typeface="Arial" pitchFamily="34" charset="0"/>
              <a:buChar char="•"/>
            </a:pPr>
            <a:r>
              <a:rPr lang="fr-FR" dirty="0" smtClean="0"/>
              <a:t>EDMED </a:t>
            </a:r>
            <a:r>
              <a:rPr lang="fr-FR" dirty="0" err="1" smtClean="0"/>
              <a:t>reference</a:t>
            </a:r>
            <a:r>
              <a:rPr lang="fr-FR" dirty="0" smtClean="0"/>
              <a:t> var80, </a:t>
            </a:r>
          </a:p>
          <a:p>
            <a:pPr marL="1828800" lvl="5" indent="-457200">
              <a:buFont typeface="Arial" pitchFamily="34" charset="0"/>
              <a:buChar char="•"/>
            </a:pPr>
            <a:r>
              <a:rPr lang="fr-FR" dirty="0" smtClean="0"/>
              <a:t>CSR </a:t>
            </a:r>
            <a:r>
              <a:rPr lang="fr-FR" dirty="0" err="1" smtClean="0"/>
              <a:t>reference</a:t>
            </a:r>
            <a:r>
              <a:rPr lang="fr-FR" dirty="0" smtClean="0"/>
              <a:t> var81, </a:t>
            </a:r>
          </a:p>
          <a:p>
            <a:pPr marL="1828800" lvl="5" indent="-457200">
              <a:buFont typeface="Arial" pitchFamily="34" charset="0"/>
              <a:buChar char="•"/>
            </a:pPr>
            <a:r>
              <a:rPr lang="fr-FR" dirty="0" smtClean="0"/>
              <a:t>Data </a:t>
            </a:r>
            <a:r>
              <a:rPr lang="fr-FR" dirty="0" err="1" smtClean="0"/>
              <a:t>Quality</a:t>
            </a:r>
            <a:r>
              <a:rPr lang="fr-FR" dirty="0" smtClean="0"/>
              <a:t> var95 to var98, </a:t>
            </a:r>
          </a:p>
          <a:p>
            <a:pPr marL="1828800" lvl="5" indent="-457200">
              <a:buFont typeface="Arial" pitchFamily="34" charset="0"/>
              <a:buChar char="•"/>
            </a:pPr>
            <a:r>
              <a:rPr lang="fr-FR" dirty="0" smtClean="0"/>
              <a:t>Documentation var90</a:t>
            </a:r>
          </a:p>
          <a:p>
            <a:pPr marL="914400" lvl="3" indent="-457200">
              <a:buFont typeface="Arial" pitchFamily="34" charset="0"/>
              <a:buChar char="•"/>
            </a:pPr>
            <a:r>
              <a:rPr lang="fr-FR" dirty="0" smtClean="0"/>
              <a:t>Save </a:t>
            </a:r>
            <a:r>
              <a:rPr lang="fr-FR" dirty="0" err="1" smtClean="0"/>
              <a:t>your</a:t>
            </a:r>
            <a:r>
              <a:rPr lang="fr-FR" dirty="0" smtClean="0"/>
              <a:t> configuration files</a:t>
            </a:r>
          </a:p>
          <a:p>
            <a:pPr marL="914400" lvl="3" indent="-457200">
              <a:buFont typeface="Arial" pitchFamily="34" charset="0"/>
              <a:buChar char="•"/>
            </a:pPr>
            <a:r>
              <a:rPr lang="fr-FR" dirty="0" err="1" smtClean="0"/>
              <a:t>Generate</a:t>
            </a:r>
            <a:r>
              <a:rPr lang="fr-FR" dirty="0" smtClean="0"/>
              <a:t> </a:t>
            </a:r>
            <a:r>
              <a:rPr lang="fr-FR" dirty="0" err="1" smtClean="0"/>
              <a:t>your</a:t>
            </a:r>
            <a:r>
              <a:rPr lang="fr-FR" dirty="0" smtClean="0"/>
              <a:t> XML files</a:t>
            </a:r>
          </a:p>
          <a:p>
            <a:pPr marL="914400" lvl="4" indent="0">
              <a:buNone/>
            </a:pPr>
            <a:endParaRPr lang="fr-FR" dirty="0"/>
          </a:p>
        </p:txBody>
      </p:sp>
      <p:sp>
        <p:nvSpPr>
          <p:cNvPr id="7" name="Espace réservé du numéro de diapositive 6"/>
          <p:cNvSpPr>
            <a:spLocks noGrp="1"/>
          </p:cNvSpPr>
          <p:nvPr>
            <p:ph type="sldNum" sz="quarter" idx="12"/>
          </p:nvPr>
        </p:nvSpPr>
        <p:spPr/>
        <p:txBody>
          <a:bodyPr/>
          <a:lstStyle/>
          <a:p>
            <a:pPr>
              <a:defRPr/>
            </a:pPr>
            <a:fld id="{97ED762F-63A4-4BED-90B1-0FF561EA7E87}" type="slidenum">
              <a:rPr lang="fr-FR" smtClean="0"/>
              <a:pPr>
                <a:defRPr/>
              </a:pPr>
              <a:t>17</a:t>
            </a:fld>
            <a:endParaRPr lang="fr-FR" dirty="0"/>
          </a:p>
        </p:txBody>
      </p:sp>
    </p:spTree>
    <p:extLst>
      <p:ext uri="{BB962C8B-B14F-4D97-AF65-F5344CB8AC3E}">
        <p14:creationId xmlns:p14="http://schemas.microsoft.com/office/powerpoint/2010/main" val="3283221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How to </a:t>
            </a:r>
            <a:r>
              <a:rPr lang="fr-FR" dirty="0" err="1" smtClean="0"/>
              <a:t>validate</a:t>
            </a:r>
            <a:r>
              <a:rPr lang="fr-FR" dirty="0" smtClean="0"/>
              <a:t> </a:t>
            </a:r>
            <a:r>
              <a:rPr lang="fr-FR" dirty="0" err="1" smtClean="0"/>
              <a:t>my</a:t>
            </a:r>
            <a:r>
              <a:rPr lang="fr-FR" dirty="0" smtClean="0"/>
              <a:t> CDI files?</a:t>
            </a:r>
            <a:endParaRPr lang="fr-FR" dirty="0"/>
          </a:p>
        </p:txBody>
      </p:sp>
      <p:sp>
        <p:nvSpPr>
          <p:cNvPr id="3" name="Espace réservé du contenu 2"/>
          <p:cNvSpPr>
            <a:spLocks noGrp="1"/>
          </p:cNvSpPr>
          <p:nvPr>
            <p:ph idx="1"/>
          </p:nvPr>
        </p:nvSpPr>
        <p:spPr>
          <a:xfrm>
            <a:off x="684213" y="2060575"/>
            <a:ext cx="8280400" cy="4320753"/>
          </a:xfrm>
        </p:spPr>
        <p:txBody>
          <a:bodyPr/>
          <a:lstStyle/>
          <a:p>
            <a:pPr marL="0" indent="0">
              <a:buNone/>
            </a:pPr>
            <a:endParaRPr lang="en-US" sz="2000" b="1" dirty="0" smtClean="0">
              <a:solidFill>
                <a:srgbClr val="FF0000"/>
              </a:solidFill>
            </a:endParaRPr>
          </a:p>
          <a:p>
            <a:pPr marL="0" indent="0">
              <a:buNone/>
            </a:pPr>
            <a:r>
              <a:rPr lang="en-US" sz="2000" b="1" dirty="0" smtClean="0">
                <a:solidFill>
                  <a:srgbClr val="FF0000"/>
                </a:solidFill>
              </a:rPr>
              <a:t>IMPORTANT</a:t>
            </a:r>
            <a:r>
              <a:rPr lang="en-US" sz="2000" b="1" dirty="0">
                <a:solidFill>
                  <a:srgbClr val="FF0000"/>
                </a:solidFill>
              </a:rPr>
              <a:t>: </a:t>
            </a:r>
            <a:r>
              <a:rPr lang="en-US" sz="2000" dirty="0"/>
              <a:t>The Validation Service (</a:t>
            </a:r>
            <a:r>
              <a:rPr lang="en-US" sz="2000" dirty="0">
                <a:hlinkClick r:id="rId2"/>
              </a:rPr>
              <a:t>www.seadatanet.org/validator</a:t>
            </a:r>
            <a:r>
              <a:rPr lang="en-US" sz="2000" dirty="0"/>
              <a:t>) is not maintained anymore</a:t>
            </a:r>
            <a:r>
              <a:rPr lang="en-US" sz="2000" dirty="0" smtClean="0"/>
              <a:t>.</a:t>
            </a:r>
          </a:p>
          <a:p>
            <a:pPr marL="0" indent="0">
              <a:buNone/>
            </a:pPr>
            <a:r>
              <a:rPr lang="en-US" sz="2000" dirty="0" smtClean="0"/>
              <a:t> </a:t>
            </a:r>
            <a:endParaRPr lang="fr-FR" sz="2000" dirty="0"/>
          </a:p>
          <a:p>
            <a:pPr algn="just"/>
            <a:r>
              <a:rPr lang="en-US" sz="2000" dirty="0" smtClean="0"/>
              <a:t>To begin, </a:t>
            </a:r>
            <a:r>
              <a:rPr lang="en-US" sz="2000" dirty="0"/>
              <a:t>you can </a:t>
            </a:r>
            <a:r>
              <a:rPr lang="fr-FR" sz="2000" dirty="0"/>
              <a:t>open </a:t>
            </a:r>
            <a:r>
              <a:rPr lang="fr-FR" sz="2000" dirty="0" err="1"/>
              <a:t>some</a:t>
            </a:r>
            <a:r>
              <a:rPr lang="fr-FR" sz="2000" dirty="0"/>
              <a:t> of </a:t>
            </a:r>
            <a:r>
              <a:rPr lang="fr-FR" sz="2000" dirty="0" err="1"/>
              <a:t>your</a:t>
            </a:r>
            <a:r>
              <a:rPr lang="fr-FR" sz="2000" dirty="0"/>
              <a:t> XML files in MIKADO </a:t>
            </a:r>
            <a:r>
              <a:rPr lang="fr-FR" sz="2000" dirty="0" err="1"/>
              <a:t>manual</a:t>
            </a:r>
            <a:r>
              <a:rPr lang="fr-FR" sz="2000" dirty="0"/>
              <a:t> and check the content of the </a:t>
            </a:r>
            <a:r>
              <a:rPr lang="fr-FR" sz="2000" dirty="0" err="1"/>
              <a:t>different</a:t>
            </a:r>
            <a:r>
              <a:rPr lang="fr-FR" sz="2000" dirty="0"/>
              <a:t> </a:t>
            </a:r>
            <a:r>
              <a:rPr lang="fr-FR" sz="2000" dirty="0" err="1"/>
              <a:t>fields</a:t>
            </a:r>
            <a:r>
              <a:rPr lang="fr-FR" sz="2000" dirty="0"/>
              <a:t>.</a:t>
            </a:r>
          </a:p>
          <a:p>
            <a:pPr algn="just"/>
            <a:endParaRPr lang="en-US" sz="2000" dirty="0" smtClean="0"/>
          </a:p>
          <a:p>
            <a:pPr algn="just"/>
            <a:r>
              <a:rPr lang="en-US" sz="2000" dirty="0" smtClean="0"/>
              <a:t>CDI </a:t>
            </a:r>
            <a:r>
              <a:rPr lang="en-US" sz="2000" dirty="0"/>
              <a:t>and CSR ISO19139 XML Schemas are dynamically supported by ISO XML lists for EDMED, EDMO, EDMERP, CSR, Vocabs, ISO through </a:t>
            </a:r>
            <a:r>
              <a:rPr lang="en-US" sz="2000" dirty="0" err="1"/>
              <a:t>Schematron</a:t>
            </a:r>
            <a:r>
              <a:rPr lang="en-US" sz="2000" dirty="0"/>
              <a:t>. </a:t>
            </a:r>
            <a:endParaRPr lang="en-US" sz="2000" dirty="0" smtClean="0"/>
          </a:p>
          <a:p>
            <a:pPr lvl="1" algn="just"/>
            <a:r>
              <a:rPr lang="en-US" sz="2000" dirty="0" smtClean="0"/>
              <a:t>This </a:t>
            </a:r>
            <a:r>
              <a:rPr lang="en-US" sz="2000" dirty="0"/>
              <a:t>allows to validate CDI and CSR XML entries using a XML editor (XML Spy or Oxygen or other XML editors</a:t>
            </a:r>
            <a:r>
              <a:rPr lang="en-US" sz="2000" dirty="0" smtClean="0"/>
              <a:t>).</a:t>
            </a:r>
          </a:p>
          <a:p>
            <a:pPr lvl="1" algn="just"/>
            <a:endParaRPr lang="en-US" sz="2000" dirty="0"/>
          </a:p>
          <a:p>
            <a:endParaRPr lang="fr-FR" sz="2000" dirty="0" smtClean="0"/>
          </a:p>
        </p:txBody>
      </p:sp>
    </p:spTree>
    <p:extLst>
      <p:ext uri="{BB962C8B-B14F-4D97-AF65-F5344CB8AC3E}">
        <p14:creationId xmlns:p14="http://schemas.microsoft.com/office/powerpoint/2010/main" val="1449001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Practical</a:t>
            </a:r>
            <a:r>
              <a:rPr lang="fr-FR" dirty="0" smtClean="0"/>
              <a:t> </a:t>
            </a:r>
            <a:r>
              <a:rPr lang="fr-FR" dirty="0" err="1" smtClean="0"/>
              <a:t>work</a:t>
            </a:r>
            <a:r>
              <a:rPr lang="fr-FR" dirty="0" smtClean="0"/>
              <a:t> </a:t>
            </a:r>
            <a:r>
              <a:rPr lang="fr-FR" dirty="0"/>
              <a:t>« CDI workshop »</a:t>
            </a:r>
          </a:p>
        </p:txBody>
      </p:sp>
      <p:sp>
        <p:nvSpPr>
          <p:cNvPr id="3" name="Espace réservé du contenu 2"/>
          <p:cNvSpPr>
            <a:spLocks noGrp="1"/>
          </p:cNvSpPr>
          <p:nvPr>
            <p:ph idx="1"/>
          </p:nvPr>
        </p:nvSpPr>
        <p:spPr/>
        <p:txBody>
          <a:bodyPr/>
          <a:lstStyle/>
          <a:p>
            <a:r>
              <a:rPr lang="fr-FR" dirty="0" smtClean="0"/>
              <a:t>For </a:t>
            </a:r>
            <a:r>
              <a:rPr lang="fr-FR" dirty="0" err="1" smtClean="0"/>
              <a:t>experienced</a:t>
            </a:r>
            <a:r>
              <a:rPr lang="fr-FR" dirty="0" smtClean="0"/>
              <a:t> </a:t>
            </a:r>
            <a:r>
              <a:rPr lang="fr-FR" dirty="0" err="1" smtClean="0"/>
              <a:t>users</a:t>
            </a:r>
            <a:endParaRPr lang="fr-FR" dirty="0" smtClean="0"/>
          </a:p>
          <a:p>
            <a:pPr lvl="1"/>
            <a:r>
              <a:rPr lang="fr-FR" dirty="0" err="1" smtClean="0"/>
              <a:t>Work</a:t>
            </a:r>
            <a:r>
              <a:rPr lang="fr-FR" dirty="0" smtClean="0"/>
              <a:t> on </a:t>
            </a:r>
            <a:r>
              <a:rPr lang="fr-FR" dirty="0" err="1" smtClean="0"/>
              <a:t>your</a:t>
            </a:r>
            <a:r>
              <a:rPr lang="fr-FR" dirty="0" smtClean="0"/>
              <a:t> </a:t>
            </a:r>
            <a:r>
              <a:rPr lang="fr-FR" dirty="0" err="1" smtClean="0"/>
              <a:t>own</a:t>
            </a:r>
            <a:r>
              <a:rPr lang="fr-FR" dirty="0" smtClean="0"/>
              <a:t> data and </a:t>
            </a:r>
            <a:r>
              <a:rPr lang="fr-FR" dirty="0" err="1" smtClean="0"/>
              <a:t>your</a:t>
            </a:r>
            <a:r>
              <a:rPr lang="fr-FR" dirty="0" smtClean="0"/>
              <a:t> </a:t>
            </a:r>
            <a:r>
              <a:rPr lang="fr-FR" dirty="0" err="1" smtClean="0"/>
              <a:t>own</a:t>
            </a:r>
            <a:r>
              <a:rPr lang="fr-FR" dirty="0" smtClean="0"/>
              <a:t> XML files</a:t>
            </a:r>
          </a:p>
          <a:p>
            <a:pPr lvl="2"/>
            <a:r>
              <a:rPr lang="fr-FR" dirty="0" err="1" smtClean="0"/>
              <a:t>Ask</a:t>
            </a:r>
            <a:r>
              <a:rPr lang="fr-FR" dirty="0" smtClean="0"/>
              <a:t> </a:t>
            </a:r>
            <a:r>
              <a:rPr lang="fr-FR" dirty="0" err="1" smtClean="0"/>
              <a:t>your</a:t>
            </a:r>
            <a:r>
              <a:rPr lang="fr-FR" dirty="0" smtClean="0"/>
              <a:t> questions, </a:t>
            </a:r>
          </a:p>
          <a:p>
            <a:pPr lvl="2"/>
            <a:r>
              <a:rPr lang="fr-FR" dirty="0" smtClean="0"/>
              <a:t>Show </a:t>
            </a:r>
            <a:r>
              <a:rPr lang="fr-FR" dirty="0" err="1" smtClean="0"/>
              <a:t>your</a:t>
            </a:r>
            <a:r>
              <a:rPr lang="fr-FR" dirty="0" smtClean="0"/>
              <a:t> </a:t>
            </a:r>
            <a:r>
              <a:rPr lang="fr-FR" dirty="0" err="1" smtClean="0"/>
              <a:t>problems</a:t>
            </a:r>
            <a:r>
              <a:rPr lang="fr-FR" dirty="0" smtClean="0"/>
              <a:t>,  </a:t>
            </a:r>
          </a:p>
          <a:p>
            <a:pPr lvl="2"/>
            <a:r>
              <a:rPr lang="fr-FR" dirty="0" err="1" smtClean="0"/>
              <a:t>Give</a:t>
            </a:r>
            <a:r>
              <a:rPr lang="fr-FR" dirty="0" smtClean="0"/>
              <a:t> feedback</a:t>
            </a:r>
          </a:p>
          <a:p>
            <a:pPr lvl="1">
              <a:buFont typeface="Wingdings"/>
              <a:buChar char="à"/>
            </a:pPr>
            <a:r>
              <a:rPr lang="fr-FR" dirty="0" smtClean="0"/>
              <a:t>NEMO, MIKADO, </a:t>
            </a:r>
            <a:r>
              <a:rPr lang="fr-FR" dirty="0" err="1" smtClean="0"/>
              <a:t>Coupling</a:t>
            </a:r>
            <a:r>
              <a:rPr lang="fr-FR" dirty="0" smtClean="0"/>
              <a:t> table</a:t>
            </a:r>
          </a:p>
          <a:p>
            <a:pPr lvl="1">
              <a:buFont typeface="Wingdings"/>
              <a:buChar char="à"/>
            </a:pPr>
            <a:endParaRPr lang="fr-FR" dirty="0" smtClean="0"/>
          </a:p>
          <a:p>
            <a:r>
              <a:rPr lang="fr-FR" dirty="0" smtClean="0"/>
              <a:t>NEMO and </a:t>
            </a:r>
            <a:r>
              <a:rPr lang="fr-FR" dirty="0" err="1" smtClean="0"/>
              <a:t>NetCDF</a:t>
            </a:r>
            <a:r>
              <a:rPr lang="fr-FR" dirty="0"/>
              <a:t> </a:t>
            </a:r>
            <a:endParaRPr lang="fr-FR" dirty="0" smtClean="0"/>
          </a:p>
          <a:p>
            <a:pPr lvl="1"/>
            <a:r>
              <a:rPr lang="fr-FR" dirty="0" smtClean="0"/>
              <a:t>On Thursday </a:t>
            </a:r>
            <a:r>
              <a:rPr lang="fr-FR" dirty="0" err="1" smtClean="0"/>
              <a:t>during</a:t>
            </a:r>
            <a:r>
              <a:rPr lang="fr-FR" dirty="0" smtClean="0"/>
              <a:t> </a:t>
            </a:r>
            <a:r>
              <a:rPr lang="fr-FR" dirty="0" err="1" smtClean="0"/>
              <a:t>NetCDF</a:t>
            </a:r>
            <a:r>
              <a:rPr lang="fr-FR" dirty="0" smtClean="0"/>
              <a:t> workshop</a:t>
            </a:r>
          </a:p>
          <a:p>
            <a:pPr marL="914400" lvl="2" indent="0">
              <a:buNone/>
            </a:pPr>
            <a:endParaRPr lang="fr-FR" dirty="0" smtClean="0"/>
          </a:p>
          <a:p>
            <a:pPr lvl="1"/>
            <a:endParaRPr lang="fr-FR" dirty="0"/>
          </a:p>
        </p:txBody>
      </p:sp>
    </p:spTree>
    <p:extLst>
      <p:ext uri="{BB962C8B-B14F-4D97-AF65-F5344CB8AC3E}">
        <p14:creationId xmlns:p14="http://schemas.microsoft.com/office/powerpoint/2010/main" val="108377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Overview</a:t>
            </a:r>
            <a:endParaRPr lang="fr-FR" dirty="0"/>
          </a:p>
        </p:txBody>
      </p:sp>
      <p:sp>
        <p:nvSpPr>
          <p:cNvPr id="3" name="Espace réservé du contenu 2"/>
          <p:cNvSpPr>
            <a:spLocks noGrp="1"/>
          </p:cNvSpPr>
          <p:nvPr>
            <p:ph idx="1"/>
          </p:nvPr>
        </p:nvSpPr>
        <p:spPr>
          <a:xfrm>
            <a:off x="251520" y="2060575"/>
            <a:ext cx="8892480" cy="3960813"/>
          </a:xfrm>
        </p:spPr>
        <p:txBody>
          <a:bodyPr/>
          <a:lstStyle/>
          <a:p>
            <a:r>
              <a:rPr lang="fr-FR" dirty="0" err="1" smtClean="0"/>
              <a:t>What’s</a:t>
            </a:r>
            <a:r>
              <a:rPr lang="fr-FR" dirty="0" smtClean="0"/>
              <a:t> Mikado ?</a:t>
            </a:r>
          </a:p>
          <a:p>
            <a:r>
              <a:rPr lang="fr-FR" dirty="0" err="1" smtClean="0"/>
              <a:t>What’s</a:t>
            </a:r>
            <a:r>
              <a:rPr lang="fr-FR" dirty="0" smtClean="0"/>
              <a:t> new in MIKADO 3?</a:t>
            </a:r>
          </a:p>
          <a:p>
            <a:r>
              <a:rPr lang="fr-FR" dirty="0" smtClean="0"/>
              <a:t>Description of CDI ISO 19139</a:t>
            </a:r>
          </a:p>
          <a:p>
            <a:r>
              <a:rPr lang="fr-FR" dirty="0" smtClean="0"/>
              <a:t>How to </a:t>
            </a:r>
            <a:r>
              <a:rPr lang="fr-FR" dirty="0" err="1" smtClean="0"/>
              <a:t>create</a:t>
            </a:r>
            <a:r>
              <a:rPr lang="fr-FR" dirty="0" smtClean="0"/>
              <a:t> and update CDI ISO 19139 XML files?</a:t>
            </a:r>
          </a:p>
          <a:p>
            <a:pPr lvl="1"/>
            <a:r>
              <a:rPr lang="fr-FR" dirty="0" smtClean="0"/>
              <a:t>Mikado </a:t>
            </a:r>
            <a:r>
              <a:rPr lang="fr-FR" dirty="0" err="1" smtClean="0"/>
              <a:t>manual</a:t>
            </a:r>
            <a:endParaRPr lang="fr-FR" dirty="0" smtClean="0"/>
          </a:p>
          <a:p>
            <a:pPr lvl="1"/>
            <a:r>
              <a:rPr lang="fr-FR" dirty="0" smtClean="0"/>
              <a:t>Mikado </a:t>
            </a:r>
            <a:r>
              <a:rPr lang="fr-FR" dirty="0" err="1" smtClean="0"/>
              <a:t>automatic</a:t>
            </a:r>
            <a:endParaRPr lang="fr-FR" dirty="0" smtClean="0"/>
          </a:p>
          <a:p>
            <a:r>
              <a:rPr lang="fr-FR" dirty="0" smtClean="0"/>
              <a:t>How to </a:t>
            </a:r>
            <a:r>
              <a:rPr lang="fr-FR" dirty="0" err="1" smtClean="0"/>
              <a:t>validate</a:t>
            </a:r>
            <a:r>
              <a:rPr lang="fr-FR" dirty="0" smtClean="0"/>
              <a:t> </a:t>
            </a:r>
            <a:r>
              <a:rPr lang="fr-FR" dirty="0" err="1" smtClean="0"/>
              <a:t>my</a:t>
            </a:r>
            <a:r>
              <a:rPr lang="fr-FR" dirty="0" smtClean="0"/>
              <a:t> CDI files?</a:t>
            </a:r>
            <a:endParaRPr lang="fr-FR" dirty="0"/>
          </a:p>
          <a:p>
            <a:r>
              <a:rPr lang="fr-FR" dirty="0" err="1" smtClean="0"/>
              <a:t>Practical</a:t>
            </a:r>
            <a:r>
              <a:rPr lang="fr-FR" dirty="0" smtClean="0"/>
              <a:t> </a:t>
            </a:r>
            <a:r>
              <a:rPr lang="fr-FR" dirty="0" err="1" smtClean="0"/>
              <a:t>work</a:t>
            </a:r>
            <a:endParaRPr lang="fr-FR" dirty="0"/>
          </a:p>
        </p:txBody>
      </p:sp>
    </p:spTree>
    <p:extLst>
      <p:ext uri="{BB962C8B-B14F-4D97-AF65-F5344CB8AC3E}">
        <p14:creationId xmlns:p14="http://schemas.microsoft.com/office/powerpoint/2010/main" val="4225091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Practical</a:t>
            </a:r>
            <a:r>
              <a:rPr lang="fr-FR" dirty="0" smtClean="0"/>
              <a:t> </a:t>
            </a:r>
            <a:r>
              <a:rPr lang="fr-FR" dirty="0" err="1" smtClean="0"/>
              <a:t>work</a:t>
            </a:r>
            <a:r>
              <a:rPr lang="fr-FR" dirty="0" smtClean="0"/>
              <a:t> </a:t>
            </a:r>
            <a:r>
              <a:rPr lang="fr-FR" dirty="0"/>
              <a:t>« CDI workshop </a:t>
            </a:r>
            <a:r>
              <a:rPr lang="fr-FR" dirty="0" smtClean="0"/>
              <a:t>»</a:t>
            </a:r>
            <a:endParaRPr lang="fr-FR" dirty="0"/>
          </a:p>
        </p:txBody>
      </p:sp>
      <p:sp>
        <p:nvSpPr>
          <p:cNvPr id="3" name="Espace réservé du contenu 2"/>
          <p:cNvSpPr>
            <a:spLocks noGrp="1"/>
          </p:cNvSpPr>
          <p:nvPr>
            <p:ph idx="1"/>
          </p:nvPr>
        </p:nvSpPr>
        <p:spPr/>
        <p:txBody>
          <a:bodyPr/>
          <a:lstStyle/>
          <a:p>
            <a:r>
              <a:rPr lang="fr-FR" sz="2400" dirty="0" smtClean="0"/>
              <a:t>For new </a:t>
            </a:r>
            <a:r>
              <a:rPr lang="fr-FR" sz="2400" dirty="0" err="1" smtClean="0"/>
              <a:t>users</a:t>
            </a:r>
            <a:r>
              <a:rPr lang="fr-FR" sz="2400" dirty="0" smtClean="0"/>
              <a:t> </a:t>
            </a:r>
          </a:p>
          <a:p>
            <a:pPr lvl="1"/>
            <a:r>
              <a:rPr lang="fr-FR" sz="2000" dirty="0" smtClean="0"/>
              <a:t>  </a:t>
            </a:r>
            <a:r>
              <a:rPr lang="fr-FR" sz="2000" dirty="0"/>
              <a:t> « </a:t>
            </a:r>
            <a:r>
              <a:rPr lang="fr-FR" sz="2000" dirty="0" smtClean="0"/>
              <a:t>For new </a:t>
            </a:r>
            <a:r>
              <a:rPr lang="fr-FR" sz="2000" dirty="0" err="1" smtClean="0"/>
              <a:t>users</a:t>
            </a:r>
            <a:r>
              <a:rPr lang="fr-FR" sz="2000" dirty="0" smtClean="0"/>
              <a:t> » </a:t>
            </a:r>
            <a:r>
              <a:rPr lang="fr-FR" sz="2000" dirty="0" err="1" smtClean="0"/>
              <a:t>folder</a:t>
            </a:r>
            <a:endParaRPr lang="fr-FR" sz="2000" dirty="0" smtClean="0"/>
          </a:p>
          <a:p>
            <a:pPr lvl="2"/>
            <a:r>
              <a:rPr lang="fr-FR" sz="2000" dirty="0" smtClean="0"/>
              <a:t>SDNtools.ppt = lecture about NEMO and MIKADO </a:t>
            </a:r>
            <a:r>
              <a:rPr lang="fr-FR" sz="2000" dirty="0" err="1" smtClean="0"/>
              <a:t>tools</a:t>
            </a:r>
            <a:endParaRPr lang="fr-FR" sz="2000" dirty="0" smtClean="0"/>
          </a:p>
          <a:p>
            <a:pPr lvl="2"/>
            <a:r>
              <a:rPr lang="fr-FR" sz="2000" dirty="0" smtClean="0"/>
              <a:t>Practicalwork.ppt = </a:t>
            </a:r>
            <a:r>
              <a:rPr lang="fr-FR" sz="2000" dirty="0" err="1" smtClean="0"/>
              <a:t>exercises</a:t>
            </a:r>
            <a:r>
              <a:rPr lang="fr-FR" sz="2000" dirty="0" smtClean="0"/>
              <a:t> on NEMO and MIKADO</a:t>
            </a:r>
          </a:p>
          <a:p>
            <a:pPr lvl="2"/>
            <a:endParaRPr lang="fr-FR"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505" y="3789040"/>
            <a:ext cx="5420791" cy="299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84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Practical</a:t>
            </a:r>
            <a:r>
              <a:rPr lang="fr-FR" dirty="0" smtClean="0"/>
              <a:t> </a:t>
            </a:r>
            <a:r>
              <a:rPr lang="fr-FR" dirty="0" err="1" smtClean="0"/>
              <a:t>work</a:t>
            </a:r>
            <a:r>
              <a:rPr lang="fr-FR" dirty="0" smtClean="0"/>
              <a:t> </a:t>
            </a:r>
            <a:r>
              <a:rPr lang="fr-FR" dirty="0"/>
              <a:t>« CDI workshop »</a:t>
            </a:r>
          </a:p>
        </p:txBody>
      </p:sp>
      <p:sp>
        <p:nvSpPr>
          <p:cNvPr id="3" name="Espace réservé du contenu 2"/>
          <p:cNvSpPr>
            <a:spLocks noGrp="1"/>
          </p:cNvSpPr>
          <p:nvPr>
            <p:ph idx="1"/>
          </p:nvPr>
        </p:nvSpPr>
        <p:spPr/>
        <p:txBody>
          <a:bodyPr/>
          <a:lstStyle/>
          <a:p>
            <a:r>
              <a:rPr lang="fr-FR" dirty="0" smtClean="0"/>
              <a:t>For </a:t>
            </a:r>
            <a:r>
              <a:rPr lang="fr-FR" dirty="0" err="1" smtClean="0"/>
              <a:t>experienced</a:t>
            </a:r>
            <a:r>
              <a:rPr lang="fr-FR" dirty="0" smtClean="0"/>
              <a:t> </a:t>
            </a:r>
            <a:r>
              <a:rPr lang="fr-FR" dirty="0" err="1" smtClean="0"/>
              <a:t>users</a:t>
            </a:r>
            <a:r>
              <a:rPr lang="fr-FR" dirty="0" smtClean="0"/>
              <a:t> </a:t>
            </a:r>
            <a:r>
              <a:rPr lang="fr-FR" dirty="0" err="1" smtClean="0"/>
              <a:t>who</a:t>
            </a:r>
            <a:r>
              <a:rPr lang="fr-FR" dirty="0" smtClean="0"/>
              <a:t> </a:t>
            </a:r>
            <a:r>
              <a:rPr lang="fr-FR" dirty="0" err="1" smtClean="0"/>
              <a:t>did</a:t>
            </a:r>
            <a:r>
              <a:rPr lang="fr-FR" dirty="0" smtClean="0"/>
              <a:t> </a:t>
            </a:r>
            <a:r>
              <a:rPr lang="fr-FR" dirty="0"/>
              <a:t>not </a:t>
            </a:r>
            <a:r>
              <a:rPr lang="fr-FR" dirty="0" err="1"/>
              <a:t>bring</a:t>
            </a:r>
            <a:r>
              <a:rPr lang="fr-FR" dirty="0"/>
              <a:t> </a:t>
            </a:r>
            <a:r>
              <a:rPr lang="fr-FR" dirty="0" err="1" smtClean="0"/>
              <a:t>their</a:t>
            </a:r>
            <a:r>
              <a:rPr lang="fr-FR" dirty="0" smtClean="0"/>
              <a:t> </a:t>
            </a:r>
            <a:r>
              <a:rPr lang="fr-FR" dirty="0" err="1"/>
              <a:t>own</a:t>
            </a:r>
            <a:r>
              <a:rPr lang="fr-FR" dirty="0"/>
              <a:t> </a:t>
            </a:r>
            <a:r>
              <a:rPr lang="fr-FR" dirty="0" smtClean="0"/>
              <a:t>files: </a:t>
            </a:r>
          </a:p>
          <a:p>
            <a:pPr lvl="1"/>
            <a:r>
              <a:rPr lang="fr-FR" dirty="0" err="1" smtClean="0"/>
              <a:t>Work</a:t>
            </a:r>
            <a:r>
              <a:rPr lang="fr-FR" dirty="0" smtClean="0"/>
              <a:t> on the </a:t>
            </a:r>
            <a:r>
              <a:rPr lang="fr-FR" dirty="0" err="1" smtClean="0"/>
              <a:t>provided</a:t>
            </a:r>
            <a:r>
              <a:rPr lang="fr-FR" dirty="0" smtClean="0"/>
              <a:t> data and XML files in « MIKADO » </a:t>
            </a:r>
            <a:r>
              <a:rPr lang="fr-FR" dirty="0" err="1" smtClean="0"/>
              <a:t>folder</a:t>
            </a:r>
            <a:r>
              <a:rPr lang="fr-FR" dirty="0" smtClean="0"/>
              <a:t> </a:t>
            </a:r>
            <a:r>
              <a:rPr lang="fr-FR" dirty="0" err="1" smtClean="0"/>
              <a:t>which</a:t>
            </a:r>
            <a:r>
              <a:rPr lang="fr-FR" dirty="0" smtClean="0"/>
              <a:t> </a:t>
            </a:r>
            <a:r>
              <a:rPr lang="fr-FR" dirty="0" err="1" smtClean="0"/>
              <a:t>contains</a:t>
            </a:r>
            <a:endParaRPr lang="fr-FR" dirty="0" smtClean="0"/>
          </a:p>
          <a:p>
            <a:pPr lvl="3"/>
            <a:r>
              <a:rPr lang="fr-FR" dirty="0">
                <a:solidFill>
                  <a:srgbClr val="00A7E5"/>
                </a:solidFill>
              </a:rPr>
              <a:t>An </a:t>
            </a:r>
            <a:r>
              <a:rPr lang="fr-FR" dirty="0" err="1">
                <a:solidFill>
                  <a:srgbClr val="00A7E5"/>
                </a:solidFill>
              </a:rPr>
              <a:t>excel</a:t>
            </a:r>
            <a:r>
              <a:rPr lang="fr-FR" dirty="0">
                <a:solidFill>
                  <a:srgbClr val="00A7E5"/>
                </a:solidFill>
              </a:rPr>
              <a:t> file of CDI </a:t>
            </a:r>
            <a:r>
              <a:rPr lang="fr-FR" dirty="0" err="1">
                <a:solidFill>
                  <a:srgbClr val="00A7E5"/>
                </a:solidFill>
              </a:rPr>
              <a:t>metadata</a:t>
            </a:r>
            <a:r>
              <a:rPr lang="fr-FR" dirty="0">
                <a:solidFill>
                  <a:srgbClr val="00A7E5"/>
                </a:solidFill>
              </a:rPr>
              <a:t> (</a:t>
            </a:r>
            <a:r>
              <a:rPr lang="fr-FR" dirty="0" err="1">
                <a:solidFill>
                  <a:srgbClr val="00A7E5"/>
                </a:solidFill>
              </a:rPr>
              <a:t>generated</a:t>
            </a:r>
            <a:r>
              <a:rPr lang="fr-FR" dirty="0">
                <a:solidFill>
                  <a:srgbClr val="00A7E5"/>
                </a:solidFill>
              </a:rPr>
              <a:t> by NEMO): </a:t>
            </a:r>
            <a:r>
              <a:rPr lang="fr-FR" dirty="0" smtClean="0">
                <a:solidFill>
                  <a:srgbClr val="00A7E5"/>
                </a:solidFill>
              </a:rPr>
              <a:t>NEMO_CDI_summary.xls</a:t>
            </a:r>
            <a:endParaRPr lang="fr-FR" dirty="0">
              <a:solidFill>
                <a:srgbClr val="00A7E5"/>
              </a:solidFill>
            </a:endParaRPr>
          </a:p>
          <a:p>
            <a:pPr lvl="3"/>
            <a:r>
              <a:rPr lang="fr-FR" dirty="0" smtClean="0"/>
              <a:t>« ISO19115 » </a:t>
            </a:r>
            <a:r>
              <a:rPr lang="fr-FR" dirty="0" err="1" smtClean="0"/>
              <a:t>folder</a:t>
            </a:r>
            <a:endParaRPr lang="fr-FR" dirty="0" smtClean="0"/>
          </a:p>
          <a:p>
            <a:pPr lvl="4"/>
            <a:r>
              <a:rPr lang="fr-FR" dirty="0" smtClean="0"/>
              <a:t>a CDI ISO 19115 file</a:t>
            </a:r>
            <a:r>
              <a:rPr lang="fr-FR" dirty="0"/>
              <a:t>:  </a:t>
            </a:r>
            <a:r>
              <a:rPr lang="fr-FR" dirty="0" smtClean="0"/>
              <a:t>CDI_ISO19115_test_training_00005_H10.xml</a:t>
            </a:r>
          </a:p>
          <a:p>
            <a:pPr lvl="4"/>
            <a:r>
              <a:rPr lang="fr-FR" dirty="0" smtClean="0"/>
              <a:t>a MIKADO configuration file for CDI XML </a:t>
            </a:r>
            <a:r>
              <a:rPr lang="fr-FR" dirty="0" err="1" smtClean="0"/>
              <a:t>generation</a:t>
            </a:r>
            <a:r>
              <a:rPr lang="fr-FR" dirty="0" smtClean="0"/>
              <a:t> (</a:t>
            </a:r>
            <a:r>
              <a:rPr lang="fr-FR" dirty="0" err="1" smtClean="0"/>
              <a:t>provided</a:t>
            </a:r>
            <a:r>
              <a:rPr lang="fr-FR" dirty="0" smtClean="0"/>
              <a:t> in NEMO): summary_CDI_NEMO.xml</a:t>
            </a:r>
          </a:p>
          <a:p>
            <a:pPr lvl="3"/>
            <a:endParaRPr lang="fr-FR" dirty="0" smtClean="0"/>
          </a:p>
          <a:p>
            <a:pPr marL="914400" lvl="2" indent="0">
              <a:buNone/>
            </a:pPr>
            <a:endParaRPr lang="fr-FR" dirty="0" smtClean="0"/>
          </a:p>
          <a:p>
            <a:pPr lvl="1"/>
            <a:endParaRPr lang="fr-FR" dirty="0"/>
          </a:p>
        </p:txBody>
      </p:sp>
    </p:spTree>
    <p:extLst>
      <p:ext uri="{BB962C8B-B14F-4D97-AF65-F5344CB8AC3E}">
        <p14:creationId xmlns:p14="http://schemas.microsoft.com/office/powerpoint/2010/main" val="1398398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Practical</a:t>
            </a:r>
            <a:r>
              <a:rPr lang="fr-FR" dirty="0" smtClean="0"/>
              <a:t> </a:t>
            </a:r>
            <a:r>
              <a:rPr lang="fr-FR" dirty="0" err="1" smtClean="0"/>
              <a:t>work</a:t>
            </a:r>
            <a:r>
              <a:rPr lang="fr-FR" dirty="0" smtClean="0"/>
              <a:t> </a:t>
            </a:r>
            <a:r>
              <a:rPr lang="fr-FR" dirty="0"/>
              <a:t>« CDI workshop »</a:t>
            </a:r>
          </a:p>
        </p:txBody>
      </p:sp>
      <p:sp>
        <p:nvSpPr>
          <p:cNvPr id="3" name="Espace réservé du contenu 2"/>
          <p:cNvSpPr>
            <a:spLocks noGrp="1"/>
          </p:cNvSpPr>
          <p:nvPr>
            <p:ph idx="1"/>
          </p:nvPr>
        </p:nvSpPr>
        <p:spPr/>
        <p:txBody>
          <a:bodyPr/>
          <a:lstStyle/>
          <a:p>
            <a:r>
              <a:rPr lang="fr-FR" dirty="0" err="1" smtClean="0"/>
              <a:t>Exercise</a:t>
            </a:r>
            <a:r>
              <a:rPr lang="fr-FR" dirty="0" smtClean="0"/>
              <a:t> 1: MIKADO </a:t>
            </a:r>
            <a:r>
              <a:rPr lang="fr-FR" dirty="0" err="1" smtClean="0"/>
              <a:t>manual</a:t>
            </a:r>
            <a:endParaRPr lang="fr-FR" dirty="0" smtClean="0"/>
          </a:p>
          <a:p>
            <a:pPr marL="971550" lvl="1" indent="-457200">
              <a:buFont typeface="+mj-lt"/>
              <a:buAutoNum type="arabicPeriod"/>
            </a:pPr>
            <a:r>
              <a:rPr lang="fr-FR" dirty="0" smtClean="0"/>
              <a:t>Open the CDI ISO 19115 XML file in MIKADO </a:t>
            </a:r>
            <a:r>
              <a:rPr lang="fr-FR" dirty="0" err="1" smtClean="0"/>
              <a:t>manual</a:t>
            </a:r>
            <a:endParaRPr lang="fr-FR" dirty="0" smtClean="0"/>
          </a:p>
          <a:p>
            <a:pPr marL="971550" lvl="1" indent="-457200">
              <a:buFont typeface="+mj-lt"/>
              <a:buAutoNum type="arabicPeriod"/>
            </a:pPr>
            <a:r>
              <a:rPr lang="fr-FR" dirty="0" err="1" smtClean="0"/>
              <a:t>Add</a:t>
            </a:r>
            <a:r>
              <a:rPr lang="fr-FR" dirty="0" smtClean="0"/>
              <a:t> an EDMED </a:t>
            </a:r>
            <a:r>
              <a:rPr lang="fr-FR" dirty="0" err="1" smtClean="0"/>
              <a:t>reference</a:t>
            </a:r>
            <a:r>
              <a:rPr lang="fr-FR" dirty="0" smtClean="0"/>
              <a:t> </a:t>
            </a:r>
          </a:p>
          <a:p>
            <a:pPr marL="971550" lvl="1" indent="-457200">
              <a:buFont typeface="+mj-lt"/>
              <a:buAutoNum type="arabicPeriod"/>
            </a:pPr>
            <a:r>
              <a:rPr lang="fr-FR" dirty="0" err="1" smtClean="0"/>
              <a:t>Add</a:t>
            </a:r>
            <a:r>
              <a:rPr lang="fr-FR" dirty="0" smtClean="0"/>
              <a:t> a CSR Reference </a:t>
            </a:r>
          </a:p>
          <a:p>
            <a:pPr marL="971550" lvl="1" indent="-457200">
              <a:buFont typeface="+mj-lt"/>
              <a:buAutoNum type="arabicPeriod"/>
            </a:pPr>
            <a:r>
              <a:rPr lang="fr-FR" dirty="0" smtClean="0"/>
              <a:t>Save the CDI file (= CDI ISO 19139)</a:t>
            </a:r>
          </a:p>
          <a:p>
            <a:pPr marL="971550" lvl="1" indent="-457200">
              <a:buFont typeface="+mj-lt"/>
              <a:buAutoNum type="arabicPeriod"/>
            </a:pPr>
            <a:r>
              <a:rPr lang="fr-FR" dirty="0" smtClean="0"/>
              <a:t>Compare the CDI ISO 19115 and CDI ISO 19139 by </a:t>
            </a:r>
            <a:r>
              <a:rPr lang="fr-FR" dirty="0" err="1" smtClean="0"/>
              <a:t>opening</a:t>
            </a:r>
            <a:r>
              <a:rPr lang="fr-FR" dirty="0" smtClean="0"/>
              <a:t> </a:t>
            </a:r>
            <a:r>
              <a:rPr lang="fr-FR" dirty="0" err="1" smtClean="0"/>
              <a:t>them</a:t>
            </a:r>
            <a:r>
              <a:rPr lang="fr-FR" dirty="0" smtClean="0"/>
              <a:t> in a </a:t>
            </a:r>
            <a:r>
              <a:rPr lang="fr-FR" dirty="0" err="1" smtClean="0"/>
              <a:t>text</a:t>
            </a:r>
            <a:r>
              <a:rPr lang="fr-FR" dirty="0" smtClean="0"/>
              <a:t> editor or in IE</a:t>
            </a:r>
          </a:p>
        </p:txBody>
      </p:sp>
    </p:spTree>
    <p:extLst>
      <p:ext uri="{BB962C8B-B14F-4D97-AF65-F5344CB8AC3E}">
        <p14:creationId xmlns:p14="http://schemas.microsoft.com/office/powerpoint/2010/main" val="227575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Practical</a:t>
            </a:r>
            <a:r>
              <a:rPr lang="fr-FR" dirty="0" smtClean="0"/>
              <a:t> </a:t>
            </a:r>
            <a:r>
              <a:rPr lang="fr-FR" dirty="0" err="1" smtClean="0"/>
              <a:t>work</a:t>
            </a:r>
            <a:r>
              <a:rPr lang="fr-FR" dirty="0" smtClean="0"/>
              <a:t> </a:t>
            </a:r>
            <a:r>
              <a:rPr lang="fr-FR" dirty="0"/>
              <a:t>« CDI workshop »</a:t>
            </a:r>
          </a:p>
        </p:txBody>
      </p:sp>
      <p:sp>
        <p:nvSpPr>
          <p:cNvPr id="3" name="Espace réservé du contenu 2"/>
          <p:cNvSpPr>
            <a:spLocks noGrp="1"/>
          </p:cNvSpPr>
          <p:nvPr>
            <p:ph idx="1"/>
          </p:nvPr>
        </p:nvSpPr>
        <p:spPr/>
        <p:txBody>
          <a:bodyPr/>
          <a:lstStyle/>
          <a:p>
            <a:r>
              <a:rPr lang="fr-FR" sz="2400" dirty="0" err="1" smtClean="0"/>
              <a:t>Exercise</a:t>
            </a:r>
            <a:r>
              <a:rPr lang="fr-FR" sz="2400" dirty="0" smtClean="0"/>
              <a:t> </a:t>
            </a:r>
            <a:r>
              <a:rPr lang="fr-FR" sz="2400" dirty="0"/>
              <a:t>2: </a:t>
            </a:r>
            <a:r>
              <a:rPr lang="fr-FR" sz="2400" dirty="0" smtClean="0"/>
              <a:t>MIKADO </a:t>
            </a:r>
            <a:r>
              <a:rPr lang="fr-FR" sz="2400" dirty="0" err="1" smtClean="0"/>
              <a:t>automatic</a:t>
            </a:r>
            <a:endParaRPr lang="fr-FR" sz="2400" dirty="0" smtClean="0"/>
          </a:p>
          <a:p>
            <a:pPr marL="971550" lvl="1" indent="-457200">
              <a:buFont typeface="+mj-lt"/>
              <a:buAutoNum type="arabicPeriod"/>
            </a:pPr>
            <a:r>
              <a:rPr lang="fr-FR" sz="2000" dirty="0" smtClean="0"/>
              <a:t>Open the MIKADO configuration file summary_CDI_NEMO.xml in MIKADO </a:t>
            </a:r>
            <a:r>
              <a:rPr lang="fr-FR" sz="2000" dirty="0" err="1" smtClean="0"/>
              <a:t>automatic</a:t>
            </a:r>
            <a:endParaRPr lang="fr-FR" sz="2000" dirty="0" smtClean="0"/>
          </a:p>
          <a:p>
            <a:pPr marL="971550" lvl="1" indent="-457200">
              <a:buFont typeface="+mj-lt"/>
              <a:buAutoNum type="arabicPeriod"/>
            </a:pPr>
            <a:r>
              <a:rPr lang="fr-FR" sz="2000" dirty="0" err="1" smtClean="0"/>
              <a:t>Modify</a:t>
            </a:r>
            <a:r>
              <a:rPr lang="fr-FR" sz="2000" dirty="0" smtClean="0"/>
              <a:t> the « </a:t>
            </a:r>
            <a:r>
              <a:rPr lang="fr-FR" sz="2000" dirty="0" err="1" smtClean="0"/>
              <a:t>Connection</a:t>
            </a:r>
            <a:r>
              <a:rPr lang="fr-FR" sz="2000" dirty="0" smtClean="0"/>
              <a:t> » in </a:t>
            </a:r>
            <a:r>
              <a:rPr lang="fr-FR" sz="2000" dirty="0" err="1" smtClean="0"/>
              <a:t>order</a:t>
            </a:r>
            <a:r>
              <a:rPr lang="fr-FR" sz="2000" dirty="0" smtClean="0"/>
              <a:t> to </a:t>
            </a:r>
            <a:r>
              <a:rPr lang="fr-FR" sz="2000" dirty="0" err="1" smtClean="0"/>
              <a:t>link</a:t>
            </a:r>
            <a:r>
              <a:rPr lang="fr-FR" sz="2000" dirty="0" smtClean="0"/>
              <a:t> </a:t>
            </a:r>
            <a:r>
              <a:rPr lang="fr-FR" sz="2000" dirty="0" err="1" smtClean="0"/>
              <a:t>this</a:t>
            </a:r>
            <a:r>
              <a:rPr lang="fr-FR" sz="2000" dirty="0" smtClean="0"/>
              <a:t> configuration file to the Excel file NEMO_CDI_summary.xls</a:t>
            </a:r>
          </a:p>
          <a:p>
            <a:pPr marL="971550" lvl="1" indent="-457200">
              <a:buFont typeface="+mj-lt"/>
              <a:buAutoNum type="arabicPeriod"/>
            </a:pPr>
            <a:r>
              <a:rPr lang="fr-FR" sz="2000" dirty="0" err="1" smtClean="0"/>
              <a:t>Add</a:t>
            </a:r>
            <a:r>
              <a:rPr lang="fr-FR" sz="2000" dirty="0" smtClean="0"/>
              <a:t> an EDMED </a:t>
            </a:r>
            <a:r>
              <a:rPr lang="fr-FR" sz="2000" dirty="0" err="1" smtClean="0"/>
              <a:t>reference</a:t>
            </a:r>
            <a:r>
              <a:rPr lang="fr-FR" sz="2000" dirty="0" smtClean="0"/>
              <a:t> (var80)</a:t>
            </a:r>
          </a:p>
          <a:p>
            <a:pPr marL="971550" lvl="1" indent="-457200">
              <a:buFont typeface="+mj-lt"/>
              <a:buAutoNum type="arabicPeriod"/>
            </a:pPr>
            <a:r>
              <a:rPr lang="fr-FR" sz="2000" dirty="0" err="1" smtClean="0"/>
              <a:t>Add</a:t>
            </a:r>
            <a:r>
              <a:rPr lang="fr-FR" sz="2000" dirty="0" smtClean="0"/>
              <a:t> an CSR Reference (var81)</a:t>
            </a:r>
          </a:p>
          <a:p>
            <a:pPr marL="971550" lvl="1" indent="-457200">
              <a:buFont typeface="+mj-lt"/>
              <a:buAutoNum type="arabicPeriod"/>
            </a:pPr>
            <a:r>
              <a:rPr lang="fr-FR" sz="2000" dirty="0" smtClean="0"/>
              <a:t>Save the configuration file</a:t>
            </a:r>
          </a:p>
          <a:p>
            <a:pPr marL="971550" lvl="1" indent="-457200">
              <a:buFont typeface="+mj-lt"/>
              <a:buAutoNum type="arabicPeriod"/>
            </a:pPr>
            <a:r>
              <a:rPr lang="fr-FR" sz="2000" dirty="0" err="1"/>
              <a:t>G</a:t>
            </a:r>
            <a:r>
              <a:rPr lang="fr-FR" sz="2000" dirty="0" err="1" smtClean="0"/>
              <a:t>enerate</a:t>
            </a:r>
            <a:r>
              <a:rPr lang="fr-FR" sz="2000" dirty="0" smtClean="0"/>
              <a:t> CDI ISO 19139 </a:t>
            </a:r>
            <a:r>
              <a:rPr lang="fr-FR" sz="2000" dirty="0" err="1" smtClean="0"/>
              <a:t>using</a:t>
            </a:r>
            <a:r>
              <a:rPr lang="fr-FR" sz="2000" dirty="0" smtClean="0"/>
              <a:t> </a:t>
            </a:r>
            <a:r>
              <a:rPr lang="fr-FR" sz="2000" dirty="0" err="1" smtClean="0"/>
              <a:t>this</a:t>
            </a:r>
            <a:r>
              <a:rPr lang="fr-FR" sz="2000" dirty="0" smtClean="0"/>
              <a:t> configuration file</a:t>
            </a:r>
          </a:p>
          <a:p>
            <a:pPr marL="971550" lvl="1" indent="-457200">
              <a:buFont typeface="+mj-lt"/>
              <a:buAutoNum type="arabicPeriod"/>
            </a:pPr>
            <a:r>
              <a:rPr lang="fr-FR" sz="2000" dirty="0" smtClean="0"/>
              <a:t>Open one of the </a:t>
            </a:r>
            <a:r>
              <a:rPr lang="fr-FR" sz="2000" dirty="0" err="1" smtClean="0"/>
              <a:t>generated</a:t>
            </a:r>
            <a:r>
              <a:rPr lang="fr-FR" sz="2000" dirty="0" smtClean="0"/>
              <a:t> CDI XML files </a:t>
            </a:r>
            <a:r>
              <a:rPr lang="fr-FR" sz="2000" dirty="0" err="1" smtClean="0"/>
              <a:t>using</a:t>
            </a:r>
            <a:r>
              <a:rPr lang="fr-FR" sz="2000" dirty="0" smtClean="0"/>
              <a:t> MIKADO </a:t>
            </a:r>
            <a:r>
              <a:rPr lang="fr-FR" sz="2000" dirty="0" err="1" smtClean="0"/>
              <a:t>manual</a:t>
            </a:r>
            <a:r>
              <a:rPr lang="fr-FR" sz="2000" dirty="0" smtClean="0"/>
              <a:t> to check the content of the </a:t>
            </a:r>
            <a:r>
              <a:rPr lang="fr-FR" sz="2000" dirty="0" err="1" smtClean="0"/>
              <a:t>different</a:t>
            </a:r>
            <a:r>
              <a:rPr lang="fr-FR" sz="2000" dirty="0" smtClean="0"/>
              <a:t> </a:t>
            </a:r>
            <a:r>
              <a:rPr lang="fr-FR" sz="2000" dirty="0" err="1" smtClean="0"/>
              <a:t>fields</a:t>
            </a:r>
            <a:endParaRPr lang="fr-FR" sz="2000" dirty="0" smtClean="0"/>
          </a:p>
          <a:p>
            <a:pPr marL="1371600" lvl="2" indent="-457200">
              <a:buFont typeface="+mj-lt"/>
              <a:buAutoNum type="arabicPeriod"/>
            </a:pPr>
            <a:endParaRPr lang="fr-FR" dirty="0"/>
          </a:p>
          <a:p>
            <a:pPr marL="1371600" lvl="2" indent="-457200">
              <a:buFont typeface="+mj-lt"/>
              <a:buAutoNum type="arabicPeriod"/>
            </a:pPr>
            <a:endParaRPr lang="fr-FR" dirty="0"/>
          </a:p>
          <a:p>
            <a:pPr lvl="1"/>
            <a:endParaRPr lang="fr-FR" dirty="0"/>
          </a:p>
        </p:txBody>
      </p:sp>
    </p:spTree>
    <p:extLst>
      <p:ext uri="{BB962C8B-B14F-4D97-AF65-F5344CB8AC3E}">
        <p14:creationId xmlns:p14="http://schemas.microsoft.com/office/powerpoint/2010/main" val="321185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84213" y="2924944"/>
            <a:ext cx="8280400" cy="495300"/>
          </a:xfrm>
        </p:spPr>
        <p:txBody>
          <a:bodyPr/>
          <a:lstStyle/>
          <a:p>
            <a:pPr algn="ctr"/>
            <a:r>
              <a:rPr lang="fr-FR" cap="none" dirty="0" err="1" smtClean="0"/>
              <a:t>Thank</a:t>
            </a:r>
            <a:r>
              <a:rPr lang="fr-FR" cap="none" dirty="0" smtClean="0"/>
              <a:t> </a:t>
            </a:r>
            <a:r>
              <a:rPr lang="fr-FR" cap="none" dirty="0" err="1" smtClean="0"/>
              <a:t>you</a:t>
            </a:r>
            <a:r>
              <a:rPr lang="fr-FR" cap="none" dirty="0" smtClean="0"/>
              <a:t> for </a:t>
            </a:r>
            <a:r>
              <a:rPr lang="fr-FR" cap="none" dirty="0" err="1" smtClean="0"/>
              <a:t>your</a:t>
            </a:r>
            <a:r>
              <a:rPr lang="fr-FR" cap="none" dirty="0" smtClean="0"/>
              <a:t> attention</a:t>
            </a:r>
            <a:endParaRPr lang="fr-FR" cap="none" dirty="0"/>
          </a:p>
        </p:txBody>
      </p:sp>
      <p:sp>
        <p:nvSpPr>
          <p:cNvPr id="3" name="Espace réservé du numéro de diapositive 2"/>
          <p:cNvSpPr>
            <a:spLocks noGrp="1"/>
          </p:cNvSpPr>
          <p:nvPr>
            <p:ph type="sldNum" sz="quarter" idx="12"/>
          </p:nvPr>
        </p:nvSpPr>
        <p:spPr/>
        <p:txBody>
          <a:bodyPr/>
          <a:lstStyle/>
          <a:p>
            <a:pPr>
              <a:defRPr/>
            </a:pPr>
            <a:fld id="{32CD57CC-848E-4DB3-8D3F-8DEC7CC689A0}" type="slidenum">
              <a:rPr lang="fr-FR" smtClean="0"/>
              <a:pPr>
                <a:defRPr/>
              </a:pPr>
              <a:t>24</a:t>
            </a:fld>
            <a:endParaRPr lang="fr-FR"/>
          </a:p>
        </p:txBody>
      </p:sp>
    </p:spTree>
    <p:extLst>
      <p:ext uri="{BB962C8B-B14F-4D97-AF65-F5344CB8AC3E}">
        <p14:creationId xmlns:p14="http://schemas.microsoft.com/office/powerpoint/2010/main" val="2958455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What’s</a:t>
            </a:r>
            <a:r>
              <a:rPr lang="fr-FR" dirty="0" smtClean="0"/>
              <a:t> MIKADO ?</a:t>
            </a:r>
            <a:endParaRPr lang="fr-FR" dirty="0"/>
          </a:p>
        </p:txBody>
      </p:sp>
      <p:sp>
        <p:nvSpPr>
          <p:cNvPr id="3" name="Espace réservé du contenu 2"/>
          <p:cNvSpPr>
            <a:spLocks noGrp="1"/>
          </p:cNvSpPr>
          <p:nvPr>
            <p:ph idx="1"/>
          </p:nvPr>
        </p:nvSpPr>
        <p:spPr>
          <a:xfrm>
            <a:off x="251520" y="2276872"/>
            <a:ext cx="8712968" cy="3816424"/>
          </a:xfrm>
        </p:spPr>
        <p:txBody>
          <a:bodyPr/>
          <a:lstStyle/>
          <a:p>
            <a:pPr marL="0" indent="0" algn="just">
              <a:buNone/>
            </a:pPr>
            <a:r>
              <a:rPr lang="fr-FR" sz="2400" dirty="0" err="1"/>
              <a:t>Tool</a:t>
            </a:r>
            <a:r>
              <a:rPr lang="fr-FR" sz="2400" dirty="0"/>
              <a:t> for the </a:t>
            </a:r>
            <a:r>
              <a:rPr lang="fr-FR" sz="2400" dirty="0" err="1"/>
              <a:t>generation</a:t>
            </a:r>
            <a:r>
              <a:rPr lang="fr-FR" sz="2400" dirty="0"/>
              <a:t> of XML descriptions of </a:t>
            </a:r>
            <a:r>
              <a:rPr lang="fr-FR" sz="2400" dirty="0" smtClean="0"/>
              <a:t>SeaDataNet  </a:t>
            </a:r>
            <a:r>
              <a:rPr lang="fr-FR" sz="2400" dirty="0"/>
              <a:t>catalogue </a:t>
            </a:r>
            <a:r>
              <a:rPr lang="fr-FR" sz="2400" dirty="0" smtClean="0"/>
              <a:t>records (CSR, CDI, EDIOS, EDMED, EDMERP)</a:t>
            </a:r>
            <a:endParaRPr lang="en-US" sz="2400" dirty="0"/>
          </a:p>
          <a:p>
            <a:pPr marL="0" indent="0">
              <a:buNone/>
            </a:pPr>
            <a:endParaRPr lang="fr-FR" sz="2400" dirty="0" smtClean="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691680" y="3140968"/>
            <a:ext cx="6188911" cy="338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138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What’s</a:t>
            </a:r>
            <a:r>
              <a:rPr lang="fr-FR" dirty="0"/>
              <a:t> new in MIKADO </a:t>
            </a:r>
            <a:r>
              <a:rPr lang="fr-FR" dirty="0" smtClean="0"/>
              <a:t>3?</a:t>
            </a:r>
            <a:endParaRPr lang="fr-FR" dirty="0"/>
          </a:p>
        </p:txBody>
      </p:sp>
      <p:sp>
        <p:nvSpPr>
          <p:cNvPr id="3" name="Espace réservé du contenu 2"/>
          <p:cNvSpPr>
            <a:spLocks noGrp="1"/>
          </p:cNvSpPr>
          <p:nvPr>
            <p:ph idx="1"/>
          </p:nvPr>
        </p:nvSpPr>
        <p:spPr>
          <a:xfrm>
            <a:off x="395536" y="5085184"/>
            <a:ext cx="8569077" cy="1296144"/>
          </a:xfrm>
        </p:spPr>
        <p:txBody>
          <a:bodyPr/>
          <a:lstStyle/>
          <a:p>
            <a:r>
              <a:rPr lang="en-US" sz="2000" dirty="0" smtClean="0">
                <a:solidFill>
                  <a:srgbClr val="00519D"/>
                </a:solidFill>
              </a:rPr>
              <a:t>Migration to </a:t>
            </a:r>
            <a:r>
              <a:rPr lang="fr-FR" sz="2000" dirty="0" smtClean="0">
                <a:solidFill>
                  <a:srgbClr val="00519D"/>
                </a:solidFill>
              </a:rPr>
              <a:t>NVS 2.0 BODC </a:t>
            </a:r>
            <a:r>
              <a:rPr lang="fr-FR" sz="2000" dirty="0" err="1" smtClean="0">
                <a:solidFill>
                  <a:srgbClr val="00519D"/>
                </a:solidFill>
              </a:rPr>
              <a:t>vocabulary</a:t>
            </a:r>
            <a:endParaRPr lang="fr-FR" sz="2000" dirty="0" smtClean="0">
              <a:solidFill>
                <a:srgbClr val="00519D"/>
              </a:solidFill>
            </a:endParaRPr>
          </a:p>
          <a:p>
            <a:r>
              <a:rPr lang="en-US" sz="2000" dirty="0" smtClean="0">
                <a:solidFill>
                  <a:srgbClr val="00519D"/>
                </a:solidFill>
              </a:rPr>
              <a:t>Migration to INSPIRE compliance (CSR and CDI ISO 19139)</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04864"/>
            <a:ext cx="8130593" cy="2592288"/>
          </a:xfrm>
          <a:prstGeom prst="rect">
            <a:avLst/>
          </a:prstGeom>
          <a:solidFill>
            <a:schemeClr val="lt1"/>
          </a:solidFill>
          <a:ln>
            <a:noFill/>
          </a:ln>
          <a:effectLst/>
        </p:spPr>
      </p:pic>
    </p:spTree>
    <p:extLst>
      <p:ext uri="{BB962C8B-B14F-4D97-AF65-F5344CB8AC3E}">
        <p14:creationId xmlns:p14="http://schemas.microsoft.com/office/powerpoint/2010/main" val="164167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What’s</a:t>
            </a:r>
            <a:r>
              <a:rPr lang="fr-FR" dirty="0"/>
              <a:t> new in MIKADO </a:t>
            </a:r>
            <a:r>
              <a:rPr lang="fr-FR" dirty="0" smtClean="0"/>
              <a:t>3?</a:t>
            </a:r>
            <a:endParaRPr lang="fr-FR" dirty="0"/>
          </a:p>
        </p:txBody>
      </p:sp>
      <p:sp>
        <p:nvSpPr>
          <p:cNvPr id="3" name="Espace réservé du contenu 2"/>
          <p:cNvSpPr>
            <a:spLocks noGrp="1"/>
          </p:cNvSpPr>
          <p:nvPr>
            <p:ph idx="1"/>
          </p:nvPr>
        </p:nvSpPr>
        <p:spPr>
          <a:xfrm>
            <a:off x="395536" y="5085184"/>
            <a:ext cx="8569077" cy="1296144"/>
          </a:xfrm>
        </p:spPr>
        <p:txBody>
          <a:bodyPr/>
          <a:lstStyle/>
          <a:p>
            <a:r>
              <a:rPr lang="en-US" sz="2000" dirty="0" smtClean="0">
                <a:solidFill>
                  <a:srgbClr val="00519D"/>
                </a:solidFill>
              </a:rPr>
              <a:t>Migration to </a:t>
            </a:r>
            <a:r>
              <a:rPr lang="fr-FR" sz="2000" dirty="0" smtClean="0">
                <a:solidFill>
                  <a:srgbClr val="00519D"/>
                </a:solidFill>
              </a:rPr>
              <a:t>NVS 2.0 BODC </a:t>
            </a:r>
            <a:r>
              <a:rPr lang="fr-FR" sz="2000" dirty="0" err="1" smtClean="0">
                <a:solidFill>
                  <a:srgbClr val="00519D"/>
                </a:solidFill>
              </a:rPr>
              <a:t>vocabulary</a:t>
            </a:r>
            <a:endParaRPr lang="fr-FR" sz="2000" dirty="0" smtClean="0">
              <a:solidFill>
                <a:srgbClr val="00519D"/>
              </a:solidFill>
            </a:endParaRPr>
          </a:p>
          <a:p>
            <a:r>
              <a:rPr lang="en-US" sz="2000" dirty="0" smtClean="0">
                <a:solidFill>
                  <a:srgbClr val="00519D"/>
                </a:solidFill>
              </a:rPr>
              <a:t>Migration to INSPIRE compliance (CSR and </a:t>
            </a:r>
            <a:r>
              <a:rPr lang="en-US" sz="2000" dirty="0" smtClean="0"/>
              <a:t>CDI ISO 19139</a:t>
            </a:r>
            <a:r>
              <a:rPr lang="en-US" sz="2000" dirty="0" smtClean="0">
                <a:solidFill>
                  <a:srgbClr val="00519D"/>
                </a:solidFill>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04864"/>
            <a:ext cx="8130593" cy="2592288"/>
          </a:xfrm>
          <a:prstGeom prst="rect">
            <a:avLst/>
          </a:prstGeom>
          <a:solidFill>
            <a:schemeClr val="lt1"/>
          </a:solidFill>
          <a:ln>
            <a:noFill/>
          </a:ln>
          <a:effectLst/>
        </p:spPr>
      </p:pic>
      <p:sp>
        <p:nvSpPr>
          <p:cNvPr id="5" name="Ellipse 4"/>
          <p:cNvSpPr/>
          <p:nvPr/>
        </p:nvSpPr>
        <p:spPr>
          <a:xfrm>
            <a:off x="5940152" y="3789040"/>
            <a:ext cx="2592288" cy="576064"/>
          </a:xfrm>
          <a:prstGeom prst="ellipse">
            <a:avLst/>
          </a:prstGeom>
          <a:noFill/>
          <a:ln w="38100">
            <a:solidFill>
              <a:srgbClr val="00A7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011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40768"/>
            <a:ext cx="8280400" cy="495300"/>
          </a:xfrm>
        </p:spPr>
        <p:txBody>
          <a:bodyPr/>
          <a:lstStyle/>
          <a:p>
            <a:r>
              <a:rPr lang="fr-FR" dirty="0" smtClean="0"/>
              <a:t>CDI ISO 19139 (1/9)</a:t>
            </a:r>
            <a:endParaRPr lang="fr-FR" dirty="0"/>
          </a:p>
        </p:txBody>
      </p:sp>
      <p:sp>
        <p:nvSpPr>
          <p:cNvPr id="3" name="Espace réservé du contenu 2"/>
          <p:cNvSpPr>
            <a:spLocks noGrp="1"/>
          </p:cNvSpPr>
          <p:nvPr>
            <p:ph idx="1"/>
          </p:nvPr>
        </p:nvSpPr>
        <p:spPr>
          <a:xfrm>
            <a:off x="684213" y="1916832"/>
            <a:ext cx="8280400" cy="3816524"/>
          </a:xfrm>
        </p:spPr>
        <p:txBody>
          <a:bodyPr/>
          <a:lstStyle/>
          <a:p>
            <a:pPr marL="0" indent="0">
              <a:buNone/>
            </a:pPr>
            <a:r>
              <a:rPr lang="en-GB" sz="2000" dirty="0" smtClean="0"/>
              <a:t>All CDI ISO 19139 documentation available </a:t>
            </a:r>
            <a:r>
              <a:rPr lang="en-GB" sz="2000" dirty="0"/>
              <a:t>at:</a:t>
            </a:r>
            <a:br>
              <a:rPr lang="en-GB" sz="2000" dirty="0"/>
            </a:br>
            <a:r>
              <a:rPr lang="fr-FR" sz="2000" dirty="0">
                <a:hlinkClick r:id="rId2"/>
              </a:rPr>
              <a:t>http://www.seadatanet.org/Standards-Software/Metadata-formats/CDI</a:t>
            </a:r>
            <a:endParaRPr lang="fr-FR" sz="2000" dirty="0"/>
          </a:p>
          <a:p>
            <a:pPr marL="0" indent="0">
              <a:buNone/>
            </a:pPr>
            <a:r>
              <a:rPr lang="fr-FR" sz="2000" dirty="0"/>
              <a:t/>
            </a:r>
            <a:br>
              <a:rPr lang="fr-FR" sz="2000" dirty="0"/>
            </a:br>
            <a:r>
              <a:rPr lang="fr-FR" sz="2000" dirty="0"/>
              <a:t/>
            </a:r>
            <a:br>
              <a:rPr lang="fr-FR" sz="2000" dirty="0"/>
            </a:br>
            <a:r>
              <a:rPr lang="fr-FR" sz="2000" dirty="0"/>
              <a:t/>
            </a:r>
            <a:br>
              <a:rPr lang="fr-FR" sz="2000" dirty="0"/>
            </a:br>
            <a:endParaRPr lang="fr-FR" sz="2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780064"/>
            <a:ext cx="4896544" cy="396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17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CDI ISO 19139 (2/9)</a:t>
            </a:r>
            <a:endParaRPr lang="fr-FR" dirty="0"/>
          </a:p>
        </p:txBody>
      </p:sp>
      <p:sp>
        <p:nvSpPr>
          <p:cNvPr id="3" name="Espace réservé du contenu 2"/>
          <p:cNvSpPr>
            <a:spLocks noGrp="1"/>
          </p:cNvSpPr>
          <p:nvPr>
            <p:ph idx="1"/>
          </p:nvPr>
        </p:nvSpPr>
        <p:spPr>
          <a:xfrm>
            <a:off x="684213" y="2204864"/>
            <a:ext cx="8064251" cy="4653136"/>
          </a:xfrm>
          <a:solidFill>
            <a:schemeClr val="bg1"/>
          </a:solidFill>
        </p:spPr>
        <p:txBody>
          <a:bodyPr/>
          <a:lstStyle/>
          <a:p>
            <a:pPr algn="just"/>
            <a:r>
              <a:rPr lang="fr-FR" sz="2000" dirty="0" smtClean="0"/>
              <a:t>MIKADO </a:t>
            </a:r>
            <a:r>
              <a:rPr lang="fr-FR" sz="2000" dirty="0" err="1" smtClean="0"/>
              <a:t>generates</a:t>
            </a:r>
            <a:r>
              <a:rPr lang="fr-FR" sz="2000" dirty="0" smtClean="0"/>
              <a:t> (</a:t>
            </a:r>
            <a:r>
              <a:rPr lang="fr-FR" sz="2000" dirty="0" err="1" smtClean="0"/>
              <a:t>manually</a:t>
            </a:r>
            <a:r>
              <a:rPr lang="fr-FR" sz="2000" dirty="0" smtClean="0"/>
              <a:t> or </a:t>
            </a:r>
            <a:r>
              <a:rPr lang="fr-FR" sz="2000" dirty="0" err="1" smtClean="0"/>
              <a:t>automatically</a:t>
            </a:r>
            <a:r>
              <a:rPr lang="fr-FR" sz="2000" dirty="0" smtClean="0"/>
              <a:t>) ISO 19139 CDI descriptions </a:t>
            </a:r>
            <a:r>
              <a:rPr lang="fr-FR" sz="2000" dirty="0" err="1" smtClean="0"/>
              <a:t>instead</a:t>
            </a:r>
            <a:r>
              <a:rPr lang="fr-FR" sz="2000" dirty="0" smtClean="0"/>
              <a:t> of ISO 19115 </a:t>
            </a:r>
            <a:r>
              <a:rPr lang="fr-FR" sz="2000" dirty="0" err="1" smtClean="0"/>
              <a:t>ones</a:t>
            </a:r>
            <a:r>
              <a:rPr lang="fr-FR" sz="2000" dirty="0" smtClean="0"/>
              <a:t>.</a:t>
            </a:r>
          </a:p>
          <a:p>
            <a:endParaRPr lang="fr-FR" sz="2000" dirty="0" smtClean="0"/>
          </a:p>
          <a:p>
            <a:pPr algn="just"/>
            <a:r>
              <a:rPr lang="en-GB" sz="2000" dirty="0"/>
              <a:t>MIKADO is still able to read (import) </a:t>
            </a:r>
            <a:r>
              <a:rPr lang="en-GB" sz="2000" dirty="0" smtClean="0"/>
              <a:t>CDI </a:t>
            </a:r>
            <a:r>
              <a:rPr lang="en-GB" sz="2000" dirty="0"/>
              <a:t>ISO 19115 files and save them as ISO 19139 XML files for data centres to update their existing local XML files, </a:t>
            </a:r>
            <a:r>
              <a:rPr lang="en-GB" sz="2000" b="1" dirty="0"/>
              <a:t>one by one</a:t>
            </a:r>
            <a:r>
              <a:rPr lang="en-GB" sz="2000" dirty="0"/>
              <a:t> (Manual Menu: Open, Save)</a:t>
            </a:r>
            <a:endParaRPr lang="fr-FR" sz="2000" dirty="0"/>
          </a:p>
          <a:p>
            <a:endParaRPr lang="fr-FR" sz="2600" dirty="0" smtClean="0"/>
          </a:p>
        </p:txBody>
      </p:sp>
      <p:sp>
        <p:nvSpPr>
          <p:cNvPr id="5" name="Espace réservé du numéro de diapositive 4"/>
          <p:cNvSpPr>
            <a:spLocks noGrp="1"/>
          </p:cNvSpPr>
          <p:nvPr>
            <p:ph type="sldNum" sz="quarter" idx="12"/>
          </p:nvPr>
        </p:nvSpPr>
        <p:spPr/>
        <p:txBody>
          <a:bodyPr/>
          <a:lstStyle/>
          <a:p>
            <a:pPr>
              <a:defRPr/>
            </a:pPr>
            <a:fld id="{97ED762F-63A4-4BED-90B1-0FF561EA7E87}" type="slidenum">
              <a:rPr lang="fr-FR" smtClean="0"/>
              <a:pPr>
                <a:defRPr/>
              </a:pPr>
              <a:t>7</a:t>
            </a:fld>
            <a:endParaRPr lang="fr-FR" dirty="0"/>
          </a:p>
        </p:txBody>
      </p:sp>
      <p:sp>
        <p:nvSpPr>
          <p:cNvPr id="7" name="Flèche droite 6"/>
          <p:cNvSpPr/>
          <p:nvPr/>
        </p:nvSpPr>
        <p:spPr>
          <a:xfrm>
            <a:off x="3275856" y="5157193"/>
            <a:ext cx="576064" cy="170553"/>
          </a:xfrm>
          <a:prstGeom prst="rightArrow">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 name="Rectangle 7"/>
          <p:cNvSpPr/>
          <p:nvPr/>
        </p:nvSpPr>
        <p:spPr>
          <a:xfrm>
            <a:off x="1763688" y="4653136"/>
            <a:ext cx="1008000" cy="1166400"/>
          </a:xfrm>
          <a:prstGeom prst="rect">
            <a:avLst/>
          </a:prstGeom>
          <a:solidFill>
            <a:srgbClr val="80808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XML file</a:t>
            </a:r>
          </a:p>
          <a:p>
            <a:pPr algn="ctr"/>
            <a:r>
              <a:rPr lang="fr-FR" dirty="0" smtClean="0"/>
              <a:t>ISO 19115</a:t>
            </a:r>
            <a:endParaRPr lang="fr-FR" dirty="0"/>
          </a:p>
        </p:txBody>
      </p:sp>
      <p:sp>
        <p:nvSpPr>
          <p:cNvPr id="9" name="Rectangle 8"/>
          <p:cNvSpPr/>
          <p:nvPr/>
        </p:nvSpPr>
        <p:spPr>
          <a:xfrm>
            <a:off x="6588224" y="4659920"/>
            <a:ext cx="1008112" cy="116509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XML file</a:t>
            </a:r>
          </a:p>
          <a:p>
            <a:pPr algn="ctr"/>
            <a:r>
              <a:rPr lang="fr-FR" dirty="0" smtClean="0"/>
              <a:t>ISO 19139</a:t>
            </a:r>
            <a:endParaRPr lang="fr-FR" dirty="0"/>
          </a:p>
        </p:txBody>
      </p:sp>
      <p:sp>
        <p:nvSpPr>
          <p:cNvPr id="10" name="Organigramme : Bande perforée 9"/>
          <p:cNvSpPr/>
          <p:nvPr/>
        </p:nvSpPr>
        <p:spPr>
          <a:xfrm>
            <a:off x="4067944" y="4731630"/>
            <a:ext cx="1584176" cy="1008112"/>
          </a:xfrm>
          <a:prstGeom prst="flowChartPunchedTape">
            <a:avLst/>
          </a:prstGeom>
          <a:solidFill>
            <a:srgbClr val="3366CC"/>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sz="1600" dirty="0" smtClean="0"/>
              <a:t>MIKADO 3</a:t>
            </a:r>
            <a:endParaRPr lang="fr-FR" sz="1600" dirty="0"/>
          </a:p>
        </p:txBody>
      </p:sp>
      <p:sp>
        <p:nvSpPr>
          <p:cNvPr id="11" name="Flèche droite 10"/>
          <p:cNvSpPr/>
          <p:nvPr/>
        </p:nvSpPr>
        <p:spPr>
          <a:xfrm>
            <a:off x="5868144" y="5162561"/>
            <a:ext cx="576064" cy="170553"/>
          </a:xfrm>
          <a:prstGeom prst="rightArrow">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4849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CDI </a:t>
            </a:r>
            <a:r>
              <a:rPr lang="fr-FR" dirty="0"/>
              <a:t>ISO 19139 </a:t>
            </a:r>
            <a:r>
              <a:rPr lang="fr-FR" dirty="0" smtClean="0"/>
              <a:t>(3/9)</a:t>
            </a:r>
            <a:endParaRPr lang="fr-FR" dirty="0"/>
          </a:p>
        </p:txBody>
      </p:sp>
      <p:sp>
        <p:nvSpPr>
          <p:cNvPr id="3" name="Espace réservé du contenu 2"/>
          <p:cNvSpPr>
            <a:spLocks noGrp="1"/>
          </p:cNvSpPr>
          <p:nvPr>
            <p:ph idx="1"/>
          </p:nvPr>
        </p:nvSpPr>
        <p:spPr/>
        <p:txBody>
          <a:bodyPr/>
          <a:lstStyle/>
          <a:p>
            <a:r>
              <a:rPr lang="fr-FR" sz="2400" dirty="0"/>
              <a:t>Main changes in MIKADO</a:t>
            </a:r>
          </a:p>
          <a:p>
            <a:pPr lvl="1"/>
            <a:r>
              <a:rPr lang="fr-FR" sz="2000" dirty="0"/>
              <a:t>Addition of new </a:t>
            </a:r>
            <a:r>
              <a:rPr lang="fr-FR" sz="2000" dirty="0" err="1"/>
              <a:t>optional</a:t>
            </a:r>
            <a:r>
              <a:rPr lang="fr-FR" sz="2000" dirty="0"/>
              <a:t> </a:t>
            </a:r>
            <a:r>
              <a:rPr lang="fr-FR" sz="2000" dirty="0" err="1"/>
              <a:t>fields</a:t>
            </a:r>
            <a:endParaRPr lang="fr-FR" sz="2000" dirty="0"/>
          </a:p>
          <a:p>
            <a:pPr lvl="2"/>
            <a:r>
              <a:rPr lang="fr-FR" sz="2000" dirty="0"/>
              <a:t>EDMED </a:t>
            </a:r>
            <a:r>
              <a:rPr lang="fr-FR" sz="2000" dirty="0" err="1"/>
              <a:t>reference</a:t>
            </a:r>
            <a:endParaRPr lang="fr-FR" sz="2000" dirty="0"/>
          </a:p>
          <a:p>
            <a:pPr lvl="2"/>
            <a:r>
              <a:rPr lang="fr-FR" sz="2000" dirty="0"/>
              <a:t>CSR </a:t>
            </a:r>
            <a:r>
              <a:rPr lang="fr-FR" sz="2000" dirty="0" err="1"/>
              <a:t>reference</a:t>
            </a:r>
            <a:endParaRPr lang="fr-FR" sz="2000" dirty="0"/>
          </a:p>
          <a:p>
            <a:pPr lvl="2"/>
            <a:r>
              <a:rPr lang="fr-FR" sz="2000" dirty="0" err="1" smtClean="0"/>
              <a:t>Additional</a:t>
            </a:r>
            <a:r>
              <a:rPr lang="fr-FR" sz="2000" dirty="0" smtClean="0"/>
              <a:t> documentation</a:t>
            </a:r>
            <a:endParaRPr lang="fr-FR" sz="2000" dirty="0"/>
          </a:p>
          <a:p>
            <a:pPr lvl="2"/>
            <a:r>
              <a:rPr lang="fr-FR" sz="2000" dirty="0"/>
              <a:t>Data </a:t>
            </a:r>
            <a:r>
              <a:rPr lang="fr-FR" sz="2000" dirty="0" err="1"/>
              <a:t>quality</a:t>
            </a:r>
            <a:r>
              <a:rPr lang="fr-FR" sz="2000" dirty="0"/>
              <a:t> information</a:t>
            </a:r>
          </a:p>
          <a:p>
            <a:pPr lvl="1"/>
            <a:r>
              <a:rPr lang="fr-FR" sz="2000" dirty="0" smtClean="0"/>
              <a:t>Change </a:t>
            </a:r>
            <a:r>
              <a:rPr lang="fr-FR" sz="2000" dirty="0"/>
              <a:t>in date format (</a:t>
            </a:r>
            <a:r>
              <a:rPr lang="fr-FR" sz="2000" dirty="0" err="1"/>
              <a:t>revision</a:t>
            </a:r>
            <a:r>
              <a:rPr lang="fr-FR" sz="2000" dirty="0"/>
              <a:t> date and station date)</a:t>
            </a:r>
          </a:p>
          <a:p>
            <a:pPr lvl="1"/>
            <a:r>
              <a:rPr lang="fr-FR" sz="2000" dirty="0"/>
              <a:t>Change in </a:t>
            </a:r>
            <a:r>
              <a:rPr lang="fr-FR" sz="2000" dirty="0" err="1"/>
              <a:t>Sampling</a:t>
            </a:r>
            <a:r>
              <a:rPr lang="fr-FR" sz="2000" dirty="0"/>
              <a:t> </a:t>
            </a:r>
            <a:r>
              <a:rPr lang="fr-FR" sz="2000" dirty="0" err="1"/>
              <a:t>interval</a:t>
            </a:r>
            <a:r>
              <a:rPr lang="fr-FR" sz="2000" dirty="0"/>
              <a:t> </a:t>
            </a:r>
          </a:p>
          <a:p>
            <a:endParaRPr lang="fr-FR" dirty="0"/>
          </a:p>
        </p:txBody>
      </p:sp>
    </p:spTree>
    <p:extLst>
      <p:ext uri="{BB962C8B-B14F-4D97-AF65-F5344CB8AC3E}">
        <p14:creationId xmlns:p14="http://schemas.microsoft.com/office/powerpoint/2010/main" val="845931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40768"/>
            <a:ext cx="8280400" cy="495300"/>
          </a:xfrm>
        </p:spPr>
        <p:txBody>
          <a:bodyPr/>
          <a:lstStyle/>
          <a:p>
            <a:r>
              <a:rPr lang="fr-FR" dirty="0" smtClean="0"/>
              <a:t>CDI </a:t>
            </a:r>
            <a:r>
              <a:rPr lang="fr-FR" dirty="0"/>
              <a:t>ISO </a:t>
            </a:r>
            <a:r>
              <a:rPr lang="fr-FR" dirty="0" smtClean="0"/>
              <a:t>19139 (4/9)</a:t>
            </a:r>
            <a:endParaRPr lang="fr-FR" dirty="0"/>
          </a:p>
        </p:txBody>
      </p:sp>
      <p:sp>
        <p:nvSpPr>
          <p:cNvPr id="3" name="Espace réservé du contenu 2"/>
          <p:cNvSpPr>
            <a:spLocks noGrp="1"/>
          </p:cNvSpPr>
          <p:nvPr>
            <p:ph idx="1"/>
          </p:nvPr>
        </p:nvSpPr>
        <p:spPr>
          <a:xfrm>
            <a:off x="107504" y="1917303"/>
            <a:ext cx="9036496" cy="4608512"/>
          </a:xfrm>
          <a:noFill/>
        </p:spPr>
        <p:txBody>
          <a:bodyPr/>
          <a:lstStyle/>
          <a:p>
            <a:r>
              <a:rPr lang="en-GB" sz="2400" u="sng" dirty="0" smtClean="0"/>
              <a:t>EDMED Reference</a:t>
            </a:r>
          </a:p>
          <a:p>
            <a:r>
              <a:rPr lang="en-GB" sz="2000" dirty="0" smtClean="0">
                <a:solidFill>
                  <a:srgbClr val="00519D"/>
                </a:solidFill>
              </a:rPr>
              <a:t>A </a:t>
            </a:r>
            <a:r>
              <a:rPr lang="en-GB" sz="2000" dirty="0">
                <a:solidFill>
                  <a:srgbClr val="00519D"/>
                </a:solidFill>
              </a:rPr>
              <a:t>reference to </a:t>
            </a:r>
            <a:r>
              <a:rPr lang="en-GB" sz="2000" dirty="0" smtClean="0">
                <a:solidFill>
                  <a:srgbClr val="00519D"/>
                </a:solidFill>
              </a:rPr>
              <a:t>the EDMED </a:t>
            </a:r>
            <a:r>
              <a:rPr lang="en-GB" sz="2000" dirty="0">
                <a:solidFill>
                  <a:srgbClr val="00519D"/>
                </a:solidFill>
              </a:rPr>
              <a:t>directory has been </a:t>
            </a:r>
            <a:r>
              <a:rPr lang="en-GB" sz="2000" dirty="0" smtClean="0">
                <a:solidFill>
                  <a:srgbClr val="00519D"/>
                </a:solidFill>
              </a:rPr>
              <a:t>added in CDI ISO 19139 profile.</a:t>
            </a:r>
          </a:p>
          <a:p>
            <a:r>
              <a:rPr lang="en-GB" sz="2000" dirty="0" smtClean="0">
                <a:solidFill>
                  <a:srgbClr val="00519D"/>
                </a:solidFill>
              </a:rPr>
              <a:t>Optional </a:t>
            </a:r>
            <a:r>
              <a:rPr lang="en-GB" sz="2000" dirty="0">
                <a:solidFill>
                  <a:srgbClr val="00519D"/>
                </a:solidFill>
              </a:rPr>
              <a:t>field in </a:t>
            </a:r>
            <a:r>
              <a:rPr lang="en-GB" sz="2000" dirty="0" smtClean="0">
                <a:solidFill>
                  <a:srgbClr val="00519D"/>
                </a:solidFill>
              </a:rPr>
              <a:t>MIKADO</a:t>
            </a:r>
          </a:p>
          <a:p>
            <a:pPr lvl="1"/>
            <a:r>
              <a:rPr lang="en-GB" sz="2000" dirty="0" smtClean="0">
                <a:solidFill>
                  <a:srgbClr val="00B0F0"/>
                </a:solidFill>
              </a:rPr>
              <a:t>EDMED reference (manual)</a:t>
            </a:r>
          </a:p>
          <a:p>
            <a:pPr marL="1200150" lvl="2" indent="-342900"/>
            <a:r>
              <a:rPr lang="en-GB" sz="2000" dirty="0">
                <a:solidFill>
                  <a:srgbClr val="00519D"/>
                </a:solidFill>
              </a:rPr>
              <a:t>Dropdown list</a:t>
            </a:r>
          </a:p>
          <a:p>
            <a:pPr marL="1200150" lvl="2" indent="-342900"/>
            <a:r>
              <a:rPr lang="en-GB" sz="2000" dirty="0">
                <a:solidFill>
                  <a:srgbClr val="00519D"/>
                </a:solidFill>
              </a:rPr>
              <a:t>Uploaded using </a:t>
            </a:r>
            <a:r>
              <a:rPr lang="en-GB" sz="2000" dirty="0" err="1">
                <a:solidFill>
                  <a:srgbClr val="00519D"/>
                </a:solidFill>
              </a:rPr>
              <a:t>webservices</a:t>
            </a:r>
            <a:endParaRPr lang="en-GB" sz="2000" dirty="0">
              <a:solidFill>
                <a:srgbClr val="00519D"/>
              </a:solidFill>
            </a:endParaRPr>
          </a:p>
          <a:p>
            <a:pPr marL="1200150" lvl="2" indent="-342900"/>
            <a:r>
              <a:rPr lang="en-GB" sz="2000" dirty="0">
                <a:solidFill>
                  <a:srgbClr val="00519D"/>
                </a:solidFill>
              </a:rPr>
              <a:t>Sorted by EDMO </a:t>
            </a:r>
            <a:r>
              <a:rPr lang="en-GB" sz="2000" dirty="0" smtClean="0">
                <a:solidFill>
                  <a:srgbClr val="00519D"/>
                </a:solidFill>
              </a:rPr>
              <a:t>code</a:t>
            </a:r>
          </a:p>
          <a:p>
            <a:pPr lvl="1"/>
            <a:r>
              <a:rPr lang="en-GB" sz="2000" dirty="0" smtClean="0">
                <a:solidFill>
                  <a:srgbClr val="00B0F0"/>
                </a:solidFill>
              </a:rPr>
              <a:t>Var80 (automatic)</a:t>
            </a:r>
          </a:p>
          <a:p>
            <a:pPr lvl="2"/>
            <a:r>
              <a:rPr lang="en-GB" sz="2000" dirty="0" smtClean="0">
                <a:solidFill>
                  <a:srgbClr val="00519D"/>
                </a:solidFill>
              </a:rPr>
              <a:t>Mapping available</a:t>
            </a:r>
          </a:p>
          <a:p>
            <a:pPr lvl="2"/>
            <a:r>
              <a:rPr lang="en-GB" sz="2000" dirty="0" smtClean="0">
                <a:solidFill>
                  <a:srgbClr val="00519D"/>
                </a:solidFill>
              </a:rPr>
              <a:t>Central </a:t>
            </a:r>
            <a:r>
              <a:rPr lang="en-GB" sz="2000" dirty="0" err="1" smtClean="0">
                <a:solidFill>
                  <a:srgbClr val="00519D"/>
                </a:solidFill>
              </a:rPr>
              <a:t>EDMEDId</a:t>
            </a:r>
            <a:r>
              <a:rPr lang="en-GB" sz="2000" dirty="0" smtClean="0">
                <a:solidFill>
                  <a:srgbClr val="00519D"/>
                </a:solidFill>
              </a:rPr>
              <a:t> or </a:t>
            </a:r>
            <a:r>
              <a:rPr lang="en-GB" sz="2000" dirty="0" err="1" smtClean="0">
                <a:solidFill>
                  <a:srgbClr val="00519D"/>
                </a:solidFill>
              </a:rPr>
              <a:t>EDMOCode_LocalEDMEDId</a:t>
            </a:r>
            <a:endParaRPr lang="en-GB" sz="2000" dirty="0" smtClean="0">
              <a:solidFill>
                <a:srgbClr val="00519D"/>
              </a:solidFill>
            </a:endParaRPr>
          </a:p>
          <a:p>
            <a:pPr marL="457200" lvl="1" indent="0">
              <a:buNone/>
            </a:pPr>
            <a:endParaRPr lang="en-GB" sz="2000" dirty="0" smtClean="0"/>
          </a:p>
          <a:p>
            <a:pPr marL="0" indent="0">
              <a:buNone/>
            </a:pPr>
            <a:endParaRPr lang="en-GB" sz="2400" dirty="0" smtClean="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708919"/>
            <a:ext cx="4104456" cy="280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pPr>
              <a:defRPr/>
            </a:pPr>
            <a:fld id="{97ED762F-63A4-4BED-90B1-0FF561EA7E87}" type="slidenum">
              <a:rPr lang="fr-FR" smtClean="0"/>
              <a:pPr>
                <a:defRPr/>
              </a:pPr>
              <a:t>9</a:t>
            </a:fld>
            <a:endParaRPr lang="fr-FR" dirty="0"/>
          </a:p>
        </p:txBody>
      </p:sp>
      <p:sp>
        <p:nvSpPr>
          <p:cNvPr id="7" name="Ellipse 6"/>
          <p:cNvSpPr/>
          <p:nvPr/>
        </p:nvSpPr>
        <p:spPr>
          <a:xfrm>
            <a:off x="5724128" y="548681"/>
            <a:ext cx="2539009" cy="151216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solidFill>
                  <a:srgbClr val="00519D"/>
                </a:solidFill>
              </a:rPr>
              <a:t>Do not </a:t>
            </a:r>
            <a:r>
              <a:rPr lang="fr-FR" sz="1600" dirty="0" err="1" smtClean="0">
                <a:solidFill>
                  <a:srgbClr val="00519D"/>
                </a:solidFill>
              </a:rPr>
              <a:t>forget</a:t>
            </a:r>
            <a:r>
              <a:rPr lang="fr-FR" sz="1600" dirty="0" smtClean="0">
                <a:solidFill>
                  <a:srgbClr val="00519D"/>
                </a:solidFill>
              </a:rPr>
              <a:t> to </a:t>
            </a:r>
            <a:r>
              <a:rPr lang="fr-FR" sz="1600" dirty="0" err="1" smtClean="0">
                <a:solidFill>
                  <a:srgbClr val="00519D"/>
                </a:solidFill>
              </a:rPr>
              <a:t>create</a:t>
            </a:r>
            <a:r>
              <a:rPr lang="fr-FR" sz="1600" dirty="0" smtClean="0">
                <a:solidFill>
                  <a:srgbClr val="00519D"/>
                </a:solidFill>
              </a:rPr>
              <a:t> first </a:t>
            </a:r>
            <a:r>
              <a:rPr lang="fr-FR" sz="1600" dirty="0" err="1" smtClean="0">
                <a:solidFill>
                  <a:srgbClr val="00519D"/>
                </a:solidFill>
              </a:rPr>
              <a:t>your</a:t>
            </a:r>
            <a:r>
              <a:rPr lang="fr-FR" sz="1600" dirty="0" smtClean="0">
                <a:solidFill>
                  <a:srgbClr val="00519D"/>
                </a:solidFill>
              </a:rPr>
              <a:t> entry in EDMED Catalogue!</a:t>
            </a:r>
            <a:endParaRPr lang="fr-FR" sz="1600" dirty="0">
              <a:solidFill>
                <a:srgbClr val="00519D"/>
              </a:solidFill>
            </a:endParaRPr>
          </a:p>
        </p:txBody>
      </p:sp>
    </p:spTree>
    <p:extLst>
      <p:ext uri="{BB962C8B-B14F-4D97-AF65-F5344CB8AC3E}">
        <p14:creationId xmlns:p14="http://schemas.microsoft.com/office/powerpoint/2010/main" val="3488404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aDataNet2_presentation">
  <a:themeElements>
    <a:clrScheme name="SeaDataNe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aDataNet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aDataNe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aDataNe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aDataNe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aDataNe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aDataNe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aDataNe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aDataNe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aDataNe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aDataNe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aDataNe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aDataNe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aDataNe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SeaDataNet2_presentation</Template>
  <TotalTime>1848</TotalTime>
  <Words>1769</Words>
  <Application>Microsoft Office PowerPoint</Application>
  <PresentationFormat>Affichage à l'écran (4:3)</PresentationFormat>
  <Paragraphs>263</Paragraphs>
  <Slides>24</Slides>
  <Notes>13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SeaDataNet2_presentation</vt:lpstr>
      <vt:lpstr>MIKADO: Generation of CDI ISO19139 XML files</vt:lpstr>
      <vt:lpstr>Overview</vt:lpstr>
      <vt:lpstr>What’s MIKADO ?</vt:lpstr>
      <vt:lpstr>What’s new in MIKADO 3?</vt:lpstr>
      <vt:lpstr>What’s new in MIKADO 3?</vt:lpstr>
      <vt:lpstr>CDI ISO 19139 (1/9)</vt:lpstr>
      <vt:lpstr>CDI ISO 19139 (2/9)</vt:lpstr>
      <vt:lpstr>CDI ISO 19139 (3/9)</vt:lpstr>
      <vt:lpstr>CDI ISO 19139 (4/9)</vt:lpstr>
      <vt:lpstr>CDI ISO 19139 (5/9)</vt:lpstr>
      <vt:lpstr>CDI ISO 19139 (7/9)</vt:lpstr>
      <vt:lpstr>CDI ISO 19139 (5/9)</vt:lpstr>
      <vt:lpstr>CDI ISO 19139 (8/9)</vt:lpstr>
      <vt:lpstr>CDI ISO 19139 (9/9)</vt:lpstr>
      <vt:lpstr>How to create and update my CDI files?</vt:lpstr>
      <vt:lpstr>MIKADO manual (« Manual » menu) </vt:lpstr>
      <vt:lpstr>MIKADO automatic (« Automatic » menu)</vt:lpstr>
      <vt:lpstr>How to validate my CDI files?</vt:lpstr>
      <vt:lpstr>Practical work « CDI workshop »</vt:lpstr>
      <vt:lpstr>Practical work « CDI workshop »</vt:lpstr>
      <vt:lpstr>Practical work « CDI workshop »</vt:lpstr>
      <vt:lpstr>Practical work « CDI workshop »</vt:lpstr>
      <vt:lpstr>Practical work « CDI workshop »</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Vanessa TOSELLO, Ifremer Brest PDG-IMN-IDM-SISME</dc:creator>
  <cp:lastModifiedBy>Vanessa TOSELLO, Ifremer Brest PDG-IMN-IDM-SISME</cp:lastModifiedBy>
  <cp:revision>73</cp:revision>
  <dcterms:created xsi:type="dcterms:W3CDTF">2014-05-13T14:06:56Z</dcterms:created>
  <dcterms:modified xsi:type="dcterms:W3CDTF">2014-05-20T04:28:22Z</dcterms:modified>
</cp:coreProperties>
</file>